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2" r:id="rId6"/>
    <p:sldId id="266" r:id="rId7"/>
    <p:sldId id="285" r:id="rId8"/>
    <p:sldId id="286" r:id="rId9"/>
    <p:sldId id="287" r:id="rId10"/>
    <p:sldId id="267" r:id="rId11"/>
    <p:sldId id="289" r:id="rId12"/>
    <p:sldId id="290" r:id="rId13"/>
    <p:sldId id="271" r:id="rId14"/>
    <p:sldId id="292" r:id="rId15"/>
    <p:sldId id="279" r:id="rId16"/>
    <p:sldId id="294" r:id="rId17"/>
    <p:sldId id="296" r:id="rId18"/>
    <p:sldId id="295" r:id="rId19"/>
    <p:sldId id="284" r:id="rId20"/>
    <p:sldId id="283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DCE3C2-9334-4899-A536-F0358515759E}" type="datetimeFigureOut">
              <a:rPr lang="pl-PL"/>
              <a:pPr>
                <a:defRPr/>
              </a:pPr>
              <a:t>14.01.2020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8D5C0B8-56C4-4F95-B1AC-ACF11292F15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1024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E57D445-D5E3-448F-8DB3-7171E553ABCE}" type="slidenum">
              <a:rPr lang="en-US">
                <a:solidFill>
                  <a:srgbClr val="000000"/>
                </a:solidFill>
              </a:rPr>
              <a:pPr eaLnBrk="0" hangingPunct="0"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90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E651CD0-A8B9-4DC5-9023-406A8313361E}" type="slidenum">
              <a:rPr lang="en-US">
                <a:solidFill>
                  <a:srgbClr val="000000"/>
                </a:solidFill>
              </a:rPr>
              <a:pPr eaLnBrk="0" hangingPunct="0"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47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C5BCD60-59E5-4B4C-A257-0168ACA42F24}" type="slidenum">
              <a:rPr lang="en-US">
                <a:solidFill>
                  <a:srgbClr val="000000"/>
                </a:solidFill>
              </a:rPr>
              <a:pPr eaLnBrk="0" hangingPunct="0"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12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053EBEA-099F-48C4-BC4F-E726126A9B41}" type="slidenum">
              <a:rPr lang="en-US">
                <a:solidFill>
                  <a:srgbClr val="000000"/>
                </a:solidFill>
              </a:rPr>
              <a:pPr eaLnBrk="0" hangingPunct="0"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65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5856FFD-9D87-4A66-A510-70EDE67AD243}" type="slidenum">
              <a:rPr lang="en-US">
                <a:solidFill>
                  <a:srgbClr val="000000"/>
                </a:solidFill>
              </a:rPr>
              <a:pPr eaLnBrk="0" hangingPunct="0"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09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7DD45A3-5A4D-4F7B-819B-C5C5411DDD74}" type="slidenum">
              <a:rPr lang="en-US">
                <a:solidFill>
                  <a:srgbClr val="000000"/>
                </a:solidFill>
              </a:rPr>
              <a:pPr eaLnBrk="0" hangingPunct="0"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C7B28D8-AE61-4C13-A3F6-7F7D1D166966}" type="slidenum">
              <a:rPr lang="en-US">
                <a:solidFill>
                  <a:srgbClr val="000000"/>
                </a:solidFill>
              </a:rPr>
              <a:pPr eaLnBrk="0" hangingPunct="0"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56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5CB6128-2D77-4095-98A5-EB262F75BB48}" type="slidenum">
              <a:rPr lang="en-US">
                <a:solidFill>
                  <a:srgbClr val="000000"/>
                </a:solidFill>
              </a:rPr>
              <a:pPr eaLnBrk="0" hangingPunct="0"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0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CA11818-306B-48C7-AB77-4331A0AFBDCB}" type="slidenum">
              <a:rPr lang="en-US">
                <a:solidFill>
                  <a:srgbClr val="000000"/>
                </a:solidFill>
              </a:rPr>
              <a:pPr eaLnBrk="0" hangingPunct="0"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96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1C857227-0C2C-4A3A-984D-EE12C19C6587}" type="slidenum">
              <a:rPr lang="en-US">
                <a:solidFill>
                  <a:srgbClr val="000000"/>
                </a:solidFill>
              </a:rPr>
              <a:pPr eaLnBrk="0" hangingPunct="0"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46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6F9D523-B5D1-4173-B668-D48EC8BC1EB7}" type="slidenum">
              <a:rPr lang="en-US">
                <a:solidFill>
                  <a:srgbClr val="000000"/>
                </a:solidFill>
              </a:rPr>
              <a:pPr eaLnBrk="0" hangingPunct="0"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2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2E75CE1-C4E0-40A6-BFCA-1402A743427B}" type="slidenum">
              <a:rPr lang="en-US">
                <a:solidFill>
                  <a:srgbClr val="000000"/>
                </a:solidFill>
              </a:rPr>
              <a:pPr eaLnBrk="0" hangingPunct="0"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8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B43BBF4-C5B7-4FEE-8AA3-AE5E33ADAF0B}" type="slidenum">
              <a:rPr lang="en-US">
                <a:solidFill>
                  <a:srgbClr val="000000"/>
                </a:solidFill>
              </a:rPr>
              <a:pPr eaLnBrk="0" hangingPunct="0"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5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5A3B00B-8018-430A-AA79-175276B16EE6}" type="slidenum">
              <a:rPr lang="en-US">
                <a:solidFill>
                  <a:srgbClr val="000000"/>
                </a:solidFill>
              </a:rPr>
              <a:pPr eaLnBrk="0" hangingPunct="0"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3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6D7CC02-58DB-4A2B-9B26-3C34D90C324B}" type="slidenum">
              <a:rPr lang="en-US">
                <a:solidFill>
                  <a:srgbClr val="000000"/>
                </a:solidFill>
              </a:rPr>
              <a:pPr eaLnBrk="0" hangingPunct="0"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8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630050C-0620-4002-94F5-8AAE07E81788}" type="slidenum">
              <a:rPr lang="en-US">
                <a:solidFill>
                  <a:srgbClr val="000000"/>
                </a:solidFill>
              </a:rPr>
              <a:pPr eaLnBrk="0" hangingPunct="0"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2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D8AE39E-C2A5-4640-A139-F37A13A5A0DC}" type="slidenum">
              <a:rPr lang="en-US">
                <a:solidFill>
                  <a:srgbClr val="000000"/>
                </a:solidFill>
              </a:rPr>
              <a:pPr eaLnBrk="0" hangingPunct="0"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FB62948-1714-4645-9515-EE631C2B2FB3}" type="slidenum">
              <a:rPr lang="en-US">
                <a:solidFill>
                  <a:srgbClr val="000000"/>
                </a:solidFill>
              </a:rPr>
              <a:pPr eaLnBrk="0" hangingPunct="0"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6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13081E1-CE95-4E5E-BC0E-66246192C21C}" type="slidenum">
              <a:rPr lang="en-US">
                <a:solidFill>
                  <a:srgbClr val="000000"/>
                </a:solidFill>
              </a:rPr>
              <a:pPr eaLnBrk="0" hangingPunct="0"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4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3525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 flipV="1">
            <a:off x="0" y="3021013"/>
            <a:ext cx="8334375" cy="3227387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1414-F65C-475D-8EFC-79BCD1802183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DB0AEA-A696-4381-917E-CF493326088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BCBE-F2A2-4F71-A93A-2DF598F7BA1A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F007-AE3B-406F-B7AD-57667C3A7BA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4B7F-97B3-4FAB-8B43-2A39EEC6D31D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C243-7A77-4934-9F8F-03C22F6C928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2FD0-7757-45C8-9B3F-10946CB0C6E4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B511-9668-41F3-86E2-8E2399F1B86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43A7-8537-43B6-B73F-0DBE94F5FEC1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5A3235-B805-4AA6-A02F-B235527C74F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C20E-AD06-4187-98EE-EEB6C13C5D55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BA4F-98F5-491B-BBF9-2E9244E90C6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638C-4456-4C55-9EC8-413C0CD4D942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1FA8-4F95-4190-849D-0390F2ADC87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A2E2-CAB7-464D-99CD-F141AA7BE46D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67A1-C189-4CD0-9E38-C5AECABAC70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AC44-E702-411B-83BF-02F902BC9BB4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F0F1-00A2-42FE-A840-68514059A4E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1CF7-84FC-428F-A176-A55CFB04E56F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9689-FB69-436A-B04B-3829267789F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90BD-42B6-4883-8E92-FDE647B87D60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121876-9874-4661-A6D2-19886A8FB7C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A5AA3D74-AB19-4BAD-BA20-F8AB4E309ACB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EF27300F-2910-4F40-8BA1-C3B44EEB578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1" r:id="rId2"/>
    <p:sldLayoutId id="214748378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81" r:id="rId9"/>
    <p:sldLayoutId id="2147483777" r:id="rId10"/>
    <p:sldLayoutId id="2147483778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o%C4%8D%C3%ADta%C4%8Dov%C3%A1_sk%C5%99%C3%AD%C5%88" TargetMode="External"/><Relationship Id="rId3" Type="http://schemas.openxmlformats.org/officeDocument/2006/relationships/hyperlink" Target="https://www.bryk.pl/wypracowania/pozostale/informatyka/15950-budowa-wewnetrzna-komputera.htmlwirusy_komputerowe" TargetMode="External"/><Relationship Id="rId7" Type="http://schemas.openxmlformats.org/officeDocument/2006/relationships/hyperlink" Target="https://cs.wikipedia.org/wiki/Hardwa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Mikroprocesor" TargetMode="External"/><Relationship Id="rId11" Type="http://schemas.openxmlformats.org/officeDocument/2006/relationships/hyperlink" Target="https://cs.wikipedia.org/wiki/Pevn%C3%BD_disk" TargetMode="External"/><Relationship Id="rId5" Type="http://schemas.openxmlformats.org/officeDocument/2006/relationships/hyperlink" Target="https://aukro.cz/elektro?size=120" TargetMode="External"/><Relationship Id="rId10" Type="http://schemas.openxmlformats.org/officeDocument/2006/relationships/hyperlink" Target="https://cs.wikipedia.org/wiki/Opera%C4%8Dn%C3%AD_pam%C4%9B%C5%A5" TargetMode="External"/><Relationship Id="rId4" Type="http://schemas.openxmlformats.org/officeDocument/2006/relationships/hyperlink" Target="https://cs.wikipedia.org/wiki/Po%C4%8D%C3%ADta%C4%8D" TargetMode="External"/><Relationship Id="rId9" Type="http://schemas.openxmlformats.org/officeDocument/2006/relationships/hyperlink" Target="https://cs.wikipedia.org/wiki/Z%C3%A1kladn%C3%AD_desk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Vstup/v%C3%BDstup" TargetMode="External"/><Relationship Id="rId3" Type="http://schemas.openxmlformats.org/officeDocument/2006/relationships/hyperlink" Target="https://www.bryk.pl/wypracowania/pozostale/informatyka/15950-budowa-wewnetrzna-komputera.htmlwirusy_komputerowe" TargetMode="External"/><Relationship Id="rId7" Type="http://schemas.openxmlformats.org/officeDocument/2006/relationships/hyperlink" Target="https://cs.wikipedia.org/wiki/Po%C4%8D%C3%ADta%C4%8Dov%C3%A1_kl%C3%A1vesni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Monitor_(obrazovka)" TargetMode="External"/><Relationship Id="rId5" Type="http://schemas.openxmlformats.org/officeDocument/2006/relationships/hyperlink" Target="https://aukro.cz/elektro?size=120" TargetMode="External"/><Relationship Id="rId4" Type="http://schemas.openxmlformats.org/officeDocument/2006/relationships/hyperlink" Target="https://cs.wikipedia.org/wiki/Po%C4%8D%C3%ADta%C4%8D" TargetMode="External"/><Relationship Id="rId9" Type="http://schemas.openxmlformats.org/officeDocument/2006/relationships/hyperlink" Target="https://cs.wikipedia.org/wiki/Po%C4%8D%C3%ADta%C4%8Dov%C3%A1_my%C5%A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Dokument_programu_Microsoft_Word1.doc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package" Target="../embeddings/Dokument_programu_Microsoft_Word2.docx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081" y="5301208"/>
            <a:ext cx="6856685" cy="648866"/>
          </a:xfrm>
        </p:spPr>
        <p:txBody>
          <a:bodyPr>
            <a:normAutofit fontScale="92500" lnSpcReduction="10000"/>
          </a:bodyPr>
          <a:lstStyle/>
          <a:p>
            <a:pPr algn="ctr">
              <a:buClrTx/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WEBQUEST JE URČEN PRO STUDENTY GYMNAZIÍ S PORUCHOU SLUCHU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7020272" y="6093296"/>
            <a:ext cx="1804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ZPRACOVAL GRZEGORZ SUS</a:t>
            </a:r>
          </a:p>
        </p:txBody>
      </p:sp>
      <p:sp>
        <p:nvSpPr>
          <p:cNvPr id="7172" name="Prostokąt 1"/>
          <p:cNvSpPr>
            <a:spLocks noChangeArrowheads="1"/>
          </p:cNvSpPr>
          <p:nvPr/>
        </p:nvSpPr>
        <p:spPr bwMode="auto">
          <a:xfrm>
            <a:off x="658366" y="2007576"/>
            <a:ext cx="726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0000"/>
            </a:pP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POČÍTAČ – STAVBA A FUNKCE</a:t>
            </a:r>
          </a:p>
        </p:txBody>
      </p:sp>
      <p:sp>
        <p:nvSpPr>
          <p:cNvPr id="7173" name="AutoShape 9" descr="Znalezione obrazy dla zapytania komputer zdjęcie"/>
          <p:cNvSpPr>
            <a:spLocks noChangeAspect="1" noChangeArrowheads="1"/>
          </p:cNvSpPr>
          <p:nvPr/>
        </p:nvSpPr>
        <p:spPr bwMode="auto">
          <a:xfrm>
            <a:off x="4859338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pic>
        <p:nvPicPr>
          <p:cNvPr id="7174" name="Obraz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4032448" cy="26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1D4E3CF-2C41-4A62-A11A-3E3AC7563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"/>
            <a:ext cx="9144000" cy="187723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0848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/>
              <a:t>ZDROJE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209550"/>
            <a:ext cx="90852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2400" u="sng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en-US" sz="2400" u="sng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sz="2400" u="sng" dirty="0" err="1">
                <a:solidFill>
                  <a:srgbClr val="000000"/>
                </a:solidFill>
                <a:hlinkClick r:id="rId3"/>
              </a:rPr>
              <a:t>Vnitřní</a:t>
            </a:r>
            <a:r>
              <a:rPr lang="en-US" sz="2400" u="sng" dirty="0">
                <a:solidFill>
                  <a:srgbClr val="000000"/>
                </a:solidFill>
                <a:hlinkClick r:id="rId3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hlinkClick r:id="rId3"/>
              </a:rPr>
              <a:t>součásti</a:t>
            </a:r>
            <a:r>
              <a:rPr lang="en-US" sz="2400" u="sng" dirty="0">
                <a:solidFill>
                  <a:srgbClr val="000000"/>
                </a:solidFill>
                <a:hlinkClick r:id="rId3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hlinkClick r:id="rId3"/>
              </a:rPr>
              <a:t>počítače</a:t>
            </a:r>
            <a:endParaRPr lang="en-US" sz="2400" u="sng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2400" u="sng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pl-PL" sz="2400" dirty="0" smtClean="0">
                <a:hlinkClick r:id="rId4"/>
              </a:rPr>
              <a:t>https://cs.wikipedia.org/wiki/Po%C4%8D%C3%ADta%C4%8D</a:t>
            </a:r>
            <a:endParaRPr lang="pl-PL" sz="2400" dirty="0" smtClean="0"/>
          </a:p>
          <a:p>
            <a:pPr>
              <a:buFont typeface="Arial" charset="0"/>
              <a:buChar char="•"/>
            </a:pPr>
            <a:r>
              <a:rPr lang="pl-PL" sz="2400" dirty="0" smtClean="0">
                <a:hlinkClick r:id="rId5"/>
              </a:rPr>
              <a:t>https://aukro.cz/elektro?size=120</a:t>
            </a:r>
            <a:endParaRPr lang="pl-PL" sz="2400" dirty="0" smtClean="0"/>
          </a:p>
          <a:p>
            <a:pPr>
              <a:buFont typeface="Arial" charset="0"/>
              <a:buChar char="•"/>
            </a:pPr>
            <a:r>
              <a:rPr lang="pl-PL" sz="2400" dirty="0" smtClean="0">
                <a:hlinkClick r:id="rId6"/>
              </a:rPr>
              <a:t>https://cs.wikipedia.org/wiki/Mikroprocesor</a:t>
            </a:r>
            <a:endParaRPr lang="pl-PL" sz="2400" dirty="0" smtClean="0"/>
          </a:p>
          <a:p>
            <a:pPr>
              <a:buFont typeface="Arial" charset="0"/>
              <a:buChar char="•"/>
            </a:pPr>
            <a:r>
              <a:rPr lang="pl-PL" sz="2400" dirty="0" smtClean="0">
                <a:hlinkClick r:id="rId7"/>
              </a:rPr>
              <a:t>https://cs.wikipedia.org/wiki/Hardware#Procesor</a:t>
            </a:r>
            <a:endParaRPr lang="pl-PL" sz="2400" dirty="0" smtClean="0"/>
          </a:p>
          <a:p>
            <a:pPr>
              <a:buFont typeface="Arial" charset="0"/>
              <a:buChar char="•"/>
            </a:pPr>
            <a:r>
              <a:rPr lang="pl-PL" sz="2400" dirty="0" smtClean="0">
                <a:hlinkClick r:id="rId8"/>
              </a:rPr>
              <a:t>https://cs.wikipedia.org/wiki/Po%C4%8D%C3%ADta%C4%8Dov%C3%A1_sk%C5%99%C3%AD%C5%88</a:t>
            </a:r>
            <a:endParaRPr lang="pl-PL" sz="2400" dirty="0" smtClean="0"/>
          </a:p>
          <a:p>
            <a:pPr>
              <a:buFont typeface="Arial" charset="0"/>
              <a:buChar char="•"/>
            </a:pPr>
            <a:r>
              <a:rPr lang="pl-PL" sz="2400" dirty="0" smtClean="0">
                <a:hlinkClick r:id="rId9"/>
              </a:rPr>
              <a:t>https://cs.wikipedia.org/wiki/Z%C3%A1kladn%C3%AD_deska</a:t>
            </a:r>
            <a:endParaRPr lang="pl-PL" sz="2400" dirty="0" smtClean="0"/>
          </a:p>
          <a:p>
            <a:pPr>
              <a:buFont typeface="Arial" charset="0"/>
              <a:buChar char="•"/>
            </a:pPr>
            <a:r>
              <a:rPr lang="pl-PL" sz="2400" dirty="0" smtClean="0">
                <a:hlinkClick r:id="rId10"/>
              </a:rPr>
              <a:t>https://cs.wikipedia.org/wiki/Opera%C4%8Dn%C3%AD_pam%C4%9B%C5%A5</a:t>
            </a:r>
            <a:endParaRPr lang="pl-PL" sz="2400" dirty="0" smtClean="0"/>
          </a:p>
          <a:p>
            <a:pPr>
              <a:buFont typeface="Arial" charset="0"/>
              <a:buChar char="•"/>
            </a:pPr>
            <a:r>
              <a:rPr lang="pl-PL" sz="2400" dirty="0" smtClean="0">
                <a:hlinkClick r:id="rId11"/>
              </a:rPr>
              <a:t>https://cs.wikipedia.org/wiki/Pevn%C3%BD_disk</a:t>
            </a:r>
            <a:endParaRPr lang="pl-PL" sz="24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/>
              <a:t>ZDROJE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209550"/>
            <a:ext cx="9085263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2800" u="sng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en-US" sz="2800" u="sng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sz="2800" u="sng" dirty="0" err="1">
                <a:solidFill>
                  <a:srgbClr val="000000"/>
                </a:solidFill>
                <a:hlinkClick r:id="rId3"/>
              </a:rPr>
              <a:t>Vnější</a:t>
            </a:r>
            <a:r>
              <a:rPr lang="en-US" sz="2800" u="sng" dirty="0">
                <a:solidFill>
                  <a:srgbClr val="000000"/>
                </a:solidFill>
                <a:hlinkClick r:id="rId3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hlinkClick r:id="rId3"/>
              </a:rPr>
              <a:t>zařízení</a:t>
            </a:r>
            <a:r>
              <a:rPr lang="en-US" sz="2800" u="sng" dirty="0">
                <a:solidFill>
                  <a:srgbClr val="000000"/>
                </a:solidFill>
                <a:hlinkClick r:id="rId3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hlinkClick r:id="rId3"/>
              </a:rPr>
              <a:t>počítače</a:t>
            </a:r>
            <a:endParaRPr lang="en-US" sz="2800" u="sng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2800" u="sng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pl-PL" sz="2800" dirty="0" smtClean="0">
                <a:hlinkClick r:id="rId4"/>
              </a:rPr>
              <a:t>https://cs.wikipedia.org/wiki/Po%C4%8D%C3%ADta%C4%8D</a:t>
            </a:r>
            <a:endParaRPr lang="pl-PL" sz="2800" dirty="0" smtClean="0"/>
          </a:p>
          <a:p>
            <a:pPr>
              <a:buFont typeface="Arial" charset="0"/>
              <a:buChar char="•"/>
            </a:pPr>
            <a:r>
              <a:rPr lang="pl-PL" sz="2800" dirty="0" smtClean="0">
                <a:hlinkClick r:id="rId5"/>
              </a:rPr>
              <a:t>https://aukro.cz/elektro?size=120</a:t>
            </a:r>
            <a:endParaRPr lang="pl-PL" sz="2800" dirty="0" smtClean="0"/>
          </a:p>
          <a:p>
            <a:pPr>
              <a:buFont typeface="Arial" charset="0"/>
              <a:buChar char="•"/>
            </a:pPr>
            <a:r>
              <a:rPr lang="pl-PL" sz="2800" dirty="0" smtClean="0">
                <a:hlinkClick r:id="rId6"/>
              </a:rPr>
              <a:t>https://cs.wikipedia.org/wiki/Monitor_(obrazovka)</a:t>
            </a:r>
            <a:endParaRPr lang="pl-PL" sz="2800" dirty="0" smtClean="0"/>
          </a:p>
          <a:p>
            <a:pPr>
              <a:buFont typeface="Arial" charset="0"/>
              <a:buChar char="•"/>
            </a:pPr>
            <a:r>
              <a:rPr lang="pl-PL" sz="2800" dirty="0" smtClean="0">
                <a:hlinkClick r:id="rId7"/>
              </a:rPr>
              <a:t>https://cs.wikipedia.org/wiki/Po%C4%8D%C3%ADta%C4%8Dov%C3%A1_kl%C3%A1vesnice</a:t>
            </a:r>
            <a:endParaRPr lang="pl-PL" sz="2800" dirty="0" smtClean="0"/>
          </a:p>
          <a:p>
            <a:pPr>
              <a:buFont typeface="Arial" charset="0"/>
              <a:buChar char="•"/>
            </a:pPr>
            <a:r>
              <a:rPr lang="pl-PL" sz="2800" dirty="0" smtClean="0">
                <a:hlinkClick r:id="rId8"/>
              </a:rPr>
              <a:t>https://cs.wikipedia.org/wiki/Vstup/v%C3%BDstup</a:t>
            </a:r>
            <a:endParaRPr lang="pl-PL" sz="2800" dirty="0" smtClean="0"/>
          </a:p>
          <a:p>
            <a:pPr>
              <a:buFont typeface="Arial" charset="0"/>
              <a:buChar char="•"/>
            </a:pPr>
            <a:r>
              <a:rPr lang="pl-PL" sz="2800" dirty="0" smtClean="0">
                <a:hlinkClick r:id="rId9"/>
              </a:rPr>
              <a:t>https://cs.wikipedia.org/wiki/Po%C4%8D%C3%ADta%C4%8Dov%C3%A1_my%C5%A1</a:t>
            </a:r>
            <a:endParaRPr lang="pl-PL" sz="2800" dirty="0" smtClean="0"/>
          </a:p>
          <a:p>
            <a:pPr>
              <a:buSzPct val="100000"/>
            </a:pPr>
            <a:endParaRPr lang="en-US" sz="2600" u="sng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2600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/>
              <a:t>EVALUACE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385763"/>
            <a:ext cx="9085263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2700" b="1">
              <a:solidFill>
                <a:srgbClr val="000000"/>
              </a:solidFill>
              <a:latin typeface="Trebuchet MS" pitchFamily="34" charset="0"/>
            </a:endParaRPr>
          </a:p>
          <a:p>
            <a:pPr>
              <a:buSzPct val="100000"/>
            </a:pPr>
            <a:endParaRPr lang="en-US" sz="2700" b="1">
              <a:solidFill>
                <a:srgbClr val="000000"/>
              </a:solidFill>
              <a:latin typeface="Trebuchet MS" pitchFamily="34" charset="0"/>
            </a:endParaRPr>
          </a:p>
          <a:p>
            <a:pPr>
              <a:buSzPct val="100000"/>
            </a:pPr>
            <a:r>
              <a:rPr lang="en-US" sz="2700" b="1">
                <a:solidFill>
                  <a:srgbClr val="000000"/>
                </a:solidFill>
                <a:latin typeface="Trebuchet MS" pitchFamily="34" charset="0"/>
              </a:rPr>
              <a:t>Při prezentaci obou studentů před třídou bude provedeno hodnocení věcné a teoretické správnosti sestaveného počítače. Třída ohodnotí, zda majitel firmy obdržel vhodné informace, aby </a:t>
            </a:r>
          </a:p>
          <a:p>
            <a:pPr>
              <a:buSzPct val="100000"/>
            </a:pPr>
            <a:r>
              <a:rPr lang="en-US" sz="2700" b="1">
                <a:solidFill>
                  <a:srgbClr val="000000"/>
                </a:solidFill>
                <a:latin typeface="Trebuchet MS" pitchFamily="34" charset="0"/>
              </a:rPr>
              <a:t>si počítač mohl postavit </a:t>
            </a:r>
          </a:p>
          <a:p>
            <a:pPr>
              <a:buSzPct val="100000"/>
            </a:pPr>
            <a:r>
              <a:rPr lang="en-US" sz="2700" b="1">
                <a:solidFill>
                  <a:srgbClr val="000000"/>
                </a:solidFill>
                <a:latin typeface="Trebuchet MS" pitchFamily="34" charset="0"/>
              </a:rPr>
              <a:t>sám. Třída provede zhodnocení, </a:t>
            </a:r>
          </a:p>
          <a:p>
            <a:pPr>
              <a:buSzPct val="100000"/>
            </a:pPr>
            <a:r>
              <a:rPr lang="en-US" sz="2700" b="1">
                <a:solidFill>
                  <a:srgbClr val="000000"/>
                </a:solidFill>
                <a:latin typeface="Trebuchet MS" pitchFamily="34" charset="0"/>
              </a:rPr>
              <a:t>zda prezentovaná </a:t>
            </a:r>
          </a:p>
          <a:p>
            <a:pPr>
              <a:buSzPct val="100000"/>
            </a:pPr>
            <a:r>
              <a:rPr lang="en-US" sz="2700" b="1">
                <a:solidFill>
                  <a:srgbClr val="000000"/>
                </a:solidFill>
                <a:latin typeface="Trebuchet MS" pitchFamily="34" charset="0"/>
              </a:rPr>
              <a:t>řešení budou </a:t>
            </a:r>
          </a:p>
          <a:p>
            <a:pPr>
              <a:buSzPct val="100000"/>
            </a:pPr>
            <a:r>
              <a:rPr lang="en-US" sz="2700" b="1">
                <a:solidFill>
                  <a:srgbClr val="000000"/>
                </a:solidFill>
                <a:latin typeface="Trebuchet MS" pitchFamily="34" charset="0"/>
              </a:rPr>
              <a:t>fungovat v reálných</a:t>
            </a:r>
          </a:p>
          <a:p>
            <a:pPr>
              <a:buSzPct val="100000"/>
            </a:pPr>
            <a:r>
              <a:rPr lang="en-US" sz="2700" b="1">
                <a:solidFill>
                  <a:srgbClr val="000000"/>
                </a:solidFill>
                <a:latin typeface="Trebuchet MS" pitchFamily="34" charset="0"/>
              </a:rPr>
              <a:t>podmínkách. </a:t>
            </a:r>
          </a:p>
          <a:p>
            <a:pPr>
              <a:buSzPct val="100000"/>
            </a:pPr>
            <a:r>
              <a:rPr lang="en-US" sz="2700" b="1">
                <a:solidFill>
                  <a:srgbClr val="81D31A"/>
                </a:solidFill>
                <a:latin typeface="Trebuchet MS" pitchFamily="34" charset="0"/>
              </a:rPr>
              <a:t>  </a:t>
            </a:r>
          </a:p>
        </p:txBody>
      </p:sp>
      <p:pic>
        <p:nvPicPr>
          <p:cNvPr id="1843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788" y="2996952"/>
            <a:ext cx="3345212" cy="230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/>
              <a:t>EVALUACE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33350" y="385763"/>
            <a:ext cx="908526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026" name="Obiekt 9"/>
          <p:cNvGraphicFramePr>
            <a:graphicFrameLocks noChangeAspect="1"/>
          </p:cNvGraphicFramePr>
          <p:nvPr/>
        </p:nvGraphicFramePr>
        <p:xfrm>
          <a:off x="392113" y="881063"/>
          <a:ext cx="8424862" cy="927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kument" r:id="rId5" imgW="5749239" imgH="6327284" progId="Word.Document.12">
                  <p:embed/>
                </p:oleObj>
              </mc:Choice>
              <mc:Fallback>
                <p:oleObj name="Dokument" r:id="rId5" imgW="5749239" imgH="6327284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881063"/>
                        <a:ext cx="8424862" cy="927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/>
              <a:t>EVALUACE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33350" y="385763"/>
            <a:ext cx="908526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050" name="Obiekt 2"/>
          <p:cNvGraphicFramePr>
            <a:graphicFrameLocks noChangeAspect="1"/>
          </p:cNvGraphicFramePr>
          <p:nvPr/>
        </p:nvGraphicFramePr>
        <p:xfrm>
          <a:off x="-130175" y="963613"/>
          <a:ext cx="9175750" cy="625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kument" r:id="rId5" imgW="5749239" imgH="3925978" progId="Word.Document.12">
                  <p:embed/>
                </p:oleObj>
              </mc:Choice>
              <mc:Fallback>
                <p:oleObj name="Dokument" r:id="rId5" imgW="5749239" imgH="3925978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0175" y="963613"/>
                        <a:ext cx="9175750" cy="625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/>
              <a:t>EVALUACE</a:t>
            </a:r>
          </a:p>
        </p:txBody>
      </p:sp>
      <p:sp>
        <p:nvSpPr>
          <p:cNvPr id="19459" name="pole tekstowe 3"/>
          <p:cNvSpPr txBox="1">
            <a:spLocks noChangeArrowheads="1"/>
          </p:cNvSpPr>
          <p:nvPr/>
        </p:nvSpPr>
        <p:spPr bwMode="auto">
          <a:xfrm>
            <a:off x="133350" y="385763"/>
            <a:ext cx="90852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en-US" sz="3200" b="1">
                <a:solidFill>
                  <a:srgbClr val="FF0000"/>
                </a:solidFill>
                <a:latin typeface="Trebuchet MS" pitchFamily="34" charset="0"/>
              </a:rPr>
              <a:t>EVALUACE – HODNOCENÍ</a:t>
            </a:r>
          </a:p>
          <a:p>
            <a:pPr>
              <a:buFont typeface="Arial" charset="0"/>
              <a:buChar char="•"/>
            </a:pPr>
            <a:endParaRPr lang="en-US" sz="3200" b="1">
              <a:solidFill>
                <a:srgbClr val="FF0000"/>
              </a:solidFill>
              <a:latin typeface="Trebuchet MS" pitchFamily="34" charset="0"/>
            </a:endParaRPr>
          </a:p>
          <a:p>
            <a:pPr>
              <a:buSzPct val="100000"/>
            </a:pPr>
            <a:endParaRPr lang="en-US" sz="3200" b="1">
              <a:solidFill>
                <a:srgbClr val="FF0000"/>
              </a:solidFill>
              <a:latin typeface="Trebuchet MS" pitchFamily="34" charset="0"/>
            </a:endParaRPr>
          </a:p>
          <a:p>
            <a:pPr>
              <a:buSzPct val="100000"/>
            </a:pPr>
            <a:endParaRPr lang="en-US" sz="3200" b="1">
              <a:solidFill>
                <a:srgbClr val="FF0000"/>
              </a:solidFill>
              <a:latin typeface="Trebuchet MS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47813" y="1989138"/>
          <a:ext cx="6096000" cy="32004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HODNOCENÍ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NEDOSTATEČNÉ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PŘÍPUSTNÉ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DOSTATEČNÉ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12-13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DOBRÉ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14-15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VELMI DOBRÉ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VÝBORNÉ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 err="1"/>
              <a:t>ZÁVĚR</a:t>
            </a:r>
            <a:endParaRPr lang="pl-PL" altLang="pl-PL" dirty="0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385763"/>
            <a:ext cx="9085263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 err="1">
                <a:solidFill>
                  <a:srgbClr val="000000"/>
                </a:solidFill>
              </a:rPr>
              <a:t>proč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byste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měli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vlastně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vůbec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počítač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stavět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sami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když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můžete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vybrat</a:t>
            </a:r>
            <a:r>
              <a:rPr lang="en-US" sz="2800" dirty="0">
                <a:solidFill>
                  <a:srgbClr val="000000"/>
                </a:solidFill>
              </a:rPr>
              <a:t> z </a:t>
            </a:r>
            <a:r>
              <a:rPr lang="en-US" sz="2800" dirty="0" err="1">
                <a:solidFill>
                  <a:srgbClr val="000000"/>
                </a:solidFill>
              </a:rPr>
              <a:t>bohaté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nabídky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hotových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počítačů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 err="1">
                <a:solidFill>
                  <a:srgbClr val="000000"/>
                </a:solidFill>
              </a:rPr>
              <a:t>Protože</a:t>
            </a:r>
            <a:r>
              <a:rPr lang="en-US" sz="2800" dirty="0">
                <a:solidFill>
                  <a:srgbClr val="000000"/>
                </a:solidFill>
              </a:rPr>
              <a:t> to </a:t>
            </a:r>
            <a:r>
              <a:rPr lang="en-US" sz="2800" dirty="0" err="1">
                <a:solidFill>
                  <a:srgbClr val="000000"/>
                </a:solidFill>
              </a:rPr>
              <a:t>bude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levnější</a:t>
            </a:r>
            <a:r>
              <a:rPr lang="en-US" sz="2800" dirty="0">
                <a:solidFill>
                  <a:srgbClr val="000000"/>
                </a:solidFill>
              </a:rPr>
              <a:t>? </a:t>
            </a:r>
            <a:r>
              <a:rPr lang="en-US" sz="2800" dirty="0" err="1">
                <a:solidFill>
                  <a:srgbClr val="000000"/>
                </a:solidFill>
              </a:rPr>
              <a:t>Opravdu</a:t>
            </a:r>
            <a:r>
              <a:rPr lang="en-US" sz="2800" dirty="0">
                <a:solidFill>
                  <a:srgbClr val="000000"/>
                </a:solidFill>
              </a:rPr>
              <a:t>?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 err="1">
                <a:solidFill>
                  <a:srgbClr val="000000"/>
                </a:solidFill>
              </a:rPr>
              <a:t>Výhodou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může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být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skutečnost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že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sami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vyberete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součástky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ze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kterých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počítač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složíte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 err="1">
                <a:solidFill>
                  <a:srgbClr val="000000"/>
                </a:solidFill>
              </a:rPr>
              <a:t>Existují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také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další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výhody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když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počítač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postavíte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sami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Budete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znát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složení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svého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počítače</a:t>
            </a:r>
            <a:r>
              <a:rPr lang="en-US" sz="2800" dirty="0">
                <a:solidFill>
                  <a:srgbClr val="000000"/>
                </a:solidFill>
              </a:rPr>
              <a:t>, a proto </a:t>
            </a:r>
            <a:r>
              <a:rPr lang="en-US" sz="2800" dirty="0" err="1">
                <a:solidFill>
                  <a:srgbClr val="000000"/>
                </a:solidFill>
              </a:rPr>
              <a:t>si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jej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můžete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snadno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rozšířit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provést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jeho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modernizaci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tak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že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vyměníte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pouze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některé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>
              <a:buSzPct val="100000"/>
            </a:pPr>
            <a:r>
              <a:rPr lang="en-US" sz="2800" dirty="0" err="1">
                <a:solidFill>
                  <a:srgbClr val="000000"/>
                </a:solidFill>
              </a:rPr>
              <a:t>technicky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zastaralé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>
              <a:buSzPct val="100000"/>
            </a:pPr>
            <a:r>
              <a:rPr lang="en-US" sz="2800" dirty="0" err="1">
                <a:solidFill>
                  <a:srgbClr val="000000"/>
                </a:solidFill>
              </a:rPr>
              <a:t>komponenty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nebudete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muset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kupovat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>
              <a:buSzPct val="100000"/>
            </a:pPr>
            <a:r>
              <a:rPr lang="en-US" sz="2800" dirty="0" err="1">
                <a:solidFill>
                  <a:srgbClr val="000000"/>
                </a:solidFill>
              </a:rPr>
              <a:t>nový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počítač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53256" name="Picture 8" descr="Znalezione obrazy dla zapytania strach emotik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913313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 err="1"/>
              <a:t>ZÁVĚR</a:t>
            </a:r>
            <a:endParaRPr lang="pl-PL" altLang="pl-PL" dirty="0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385763"/>
            <a:ext cx="9085263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320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32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Dále je dobré se v dané problematice orientovat, jelikož pak vás žádný prodejce neutáhne na vařené nudli, když vám bude vysvětlovat, že ventilátor hučí, protože je vadná základní deska. 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Vaší odměnou (pokud jste dobře splnili úkol)</a:t>
            </a: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jsou vědomosti, a kromě toho pochvala od šéfa firmy a jisté místo </a:t>
            </a: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u renomované počítačové </a:t>
            </a: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firmy (za nějakou dobu),</a:t>
            </a: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pokud budete prohlubovat </a:t>
            </a: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získané vědomosti. </a:t>
            </a:r>
          </a:p>
        </p:txBody>
      </p:sp>
      <p:pic>
        <p:nvPicPr>
          <p:cNvPr id="2150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438" y="4954588"/>
            <a:ext cx="3152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 err="1"/>
              <a:t>ZÁVĚR</a:t>
            </a:r>
            <a:endParaRPr lang="pl-PL" altLang="pl-PL" dirty="0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385763"/>
            <a:ext cx="908526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2800" b="1" dirty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buSzPct val="100000"/>
            </a:pPr>
            <a:endParaRPr lang="en-US" sz="2800" b="1" dirty="0">
              <a:solidFill>
                <a:srgbClr val="000000"/>
              </a:solidFill>
              <a:latin typeface="Trebuchet MS" pitchFamily="34" charset="0"/>
            </a:endParaRPr>
          </a:p>
          <a:p>
            <a:pPr>
              <a:buSzPct val="100000"/>
            </a:pP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Díky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WebQuestu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zaměřenému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na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stavbu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počítačů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jste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se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seznámili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možností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stavby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počítače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, s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jeho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vnitřními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komponenty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perifériemi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. V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současnosti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se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však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situace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velmi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rychle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mění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prakticky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každý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den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dochází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k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rychlému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technickému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rozvoji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. </a:t>
            </a:r>
          </a:p>
          <a:p>
            <a:pPr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Po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splnění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úkolu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jsou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však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>
              <a:buSzPct val="100000"/>
            </a:pP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vaše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vědomosti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v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této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oblasti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>
              <a:buSzPct val="100000"/>
            </a:pP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podstatně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širší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. </a:t>
            </a:r>
          </a:p>
          <a:p>
            <a:pPr>
              <a:buSzPct val="100000"/>
            </a:pPr>
            <a:r>
              <a:rPr lang="en-US" sz="2800" b="1" dirty="0" err="1">
                <a:solidFill>
                  <a:srgbClr val="000000"/>
                </a:solidFill>
                <a:latin typeface="Trebuchet MS" pitchFamily="34" charset="0"/>
              </a:rPr>
              <a:t>Výborně</a:t>
            </a: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!!!</a:t>
            </a:r>
          </a:p>
        </p:txBody>
      </p:sp>
      <p:pic>
        <p:nvPicPr>
          <p:cNvPr id="22532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988" y="3789363"/>
            <a:ext cx="4386262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155576" y="33338"/>
            <a:ext cx="8985250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 err="1"/>
              <a:t>MANUÁL</a:t>
            </a:r>
            <a:r>
              <a:rPr lang="pl-PL" altLang="pl-PL" dirty="0"/>
              <a:t> PRO </a:t>
            </a:r>
            <a:r>
              <a:rPr lang="pl-PL" altLang="pl-PL" dirty="0" err="1"/>
              <a:t>UČITELE</a:t>
            </a:r>
            <a:endParaRPr lang="pl-PL" altLang="pl-PL" dirty="0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82550" y="620713"/>
            <a:ext cx="9083675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Trebuchet MS" pitchFamily="34" charset="0"/>
              </a:rPr>
              <a:t>Před WQ se učitel seznámí se s jeho obsahem a posoudí, zda před tím, než WQ zadá studentům k realizaci, není nutné doplnit jejích základní vědomosti nezbytné pro hladkou realizaci WQ;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Trebuchet MS" pitchFamily="34" charset="0"/>
              </a:rPr>
              <a:t>Čas pro realizaci WQ by měl být přizpůsoben možnostem studentů. Učitel poté, co se seznámí s WQ, musí stanovit délku času potřebného pro jeho realizaci.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Trebuchet MS" pitchFamily="34" charset="0"/>
              </a:rPr>
              <a:t>Učitel musí provést společně se studenty podrobnou analýzu obsahu WQ, aby ověřit si tak, že chápou jeho podstatu;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Trebuchet MS" pitchFamily="34" charset="0"/>
              </a:rPr>
              <a:t>Učitel si musí ověřit, zda studenti umí pracovat v PowerPointu a zda nebudou potřebovat pomoc v této oblasti.</a:t>
            </a:r>
          </a:p>
          <a:p>
            <a:pPr marL="457200" indent="-457200">
              <a:buFont typeface="Arial" charset="0"/>
              <a:buChar char="•"/>
            </a:pPr>
            <a:endParaRPr lang="en-US" sz="2600">
              <a:solidFill>
                <a:srgbClr val="000000"/>
              </a:solidFill>
              <a:latin typeface="Trebuchet MS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6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3556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692150"/>
            <a:ext cx="4906218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/>
              <a:t>OBSAH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539750" y="1628775"/>
            <a:ext cx="68659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ÚVOD</a:t>
            </a:r>
          </a:p>
          <a:p>
            <a:pPr marL="342900" indent="-342900">
              <a:buFontTx/>
              <a:buAutoNum type="arabicPeriod"/>
            </a:pP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ÚKOLY</a:t>
            </a:r>
          </a:p>
          <a:p>
            <a:pPr marL="342900" indent="-342900">
              <a:buFontTx/>
              <a:buAutoNum type="arabicPeriod"/>
            </a:pP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PROCES</a:t>
            </a:r>
          </a:p>
          <a:p>
            <a:pPr marL="342900" indent="-342900">
              <a:buFontTx/>
              <a:buAutoNum type="arabicPeriod"/>
            </a:pP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ZDROJE</a:t>
            </a:r>
          </a:p>
          <a:p>
            <a:pPr marL="342900" indent="-342900">
              <a:buFontTx/>
              <a:buAutoNum type="arabicPeriod"/>
            </a:pP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EVALUACE</a:t>
            </a:r>
          </a:p>
          <a:p>
            <a:pPr marL="342900" indent="-342900">
              <a:buFontTx/>
              <a:buAutoNum type="arabicPeriod"/>
            </a:pP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ZÁVĚR</a:t>
            </a:r>
          </a:p>
          <a:p>
            <a:pPr marL="342900" indent="-342900">
              <a:buFontTx/>
              <a:buAutoNum type="arabicPeriod"/>
            </a:pPr>
            <a:r>
              <a:rPr lang="en-US" sz="3600" b="1">
                <a:solidFill>
                  <a:srgbClr val="000000"/>
                </a:solidFill>
                <a:latin typeface="Trebuchet MS" pitchFamily="34" charset="0"/>
              </a:rPr>
              <a:t>MANUÁL PRO UČITELE</a:t>
            </a:r>
          </a:p>
        </p:txBody>
      </p:sp>
      <p:pic>
        <p:nvPicPr>
          <p:cNvPr id="8196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260600"/>
            <a:ext cx="4360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0" y="33338"/>
            <a:ext cx="9140825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 err="1"/>
              <a:t>MANUÁL</a:t>
            </a:r>
            <a:r>
              <a:rPr lang="pl-PL" altLang="pl-PL" dirty="0"/>
              <a:t> PRO </a:t>
            </a:r>
            <a:r>
              <a:rPr lang="pl-PL" altLang="pl-PL" dirty="0" err="1"/>
              <a:t>UČITELE</a:t>
            </a:r>
            <a:endParaRPr lang="pl-PL" altLang="pl-PL" dirty="0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60325" y="260350"/>
            <a:ext cx="9083675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2700">
              <a:solidFill>
                <a:srgbClr val="000000"/>
              </a:solidFill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700">
                <a:solidFill>
                  <a:srgbClr val="000000"/>
                </a:solidFill>
                <a:latin typeface="Trebuchet MS" pitchFamily="34" charset="0"/>
              </a:rPr>
              <a:t>Při hodnocení prezentaci studentů s dalším postižením musí učitel zohlednit jejich pracovní nasazení;</a:t>
            </a:r>
          </a:p>
          <a:p>
            <a:pPr>
              <a:buFont typeface="Arial" charset="0"/>
              <a:buChar char="•"/>
            </a:pPr>
            <a:r>
              <a:rPr lang="en-US" sz="2700">
                <a:solidFill>
                  <a:srgbClr val="000000"/>
                </a:solidFill>
                <a:latin typeface="Trebuchet MS" pitchFamily="34" charset="0"/>
              </a:rPr>
              <a:t>Skupinu lze rozdělit dle libovolných kritérií. Učitel musí při zadání úkolu zohlednit předpoklady studentů a musí zohlednit požadavek na rovnoměrné rozložení sil v jednotlivých skupinách;</a:t>
            </a:r>
          </a:p>
          <a:p>
            <a:pPr>
              <a:buFont typeface="Arial" charset="0"/>
              <a:buChar char="•"/>
            </a:pPr>
            <a:r>
              <a:rPr lang="en-US" sz="2700">
                <a:solidFill>
                  <a:srgbClr val="000000"/>
                </a:solidFill>
                <a:latin typeface="Trebuchet MS" pitchFamily="34" charset="0"/>
              </a:rPr>
              <a:t>U početnějších tříd lze utvořit větší skupiny a k jednomu úkolu přiřadit více studentů. </a:t>
            </a:r>
          </a:p>
          <a:p>
            <a:pPr>
              <a:buFont typeface="Arial" charset="0"/>
              <a:buChar char="•"/>
            </a:pPr>
            <a:endParaRPr lang="en-US" sz="2700">
              <a:solidFill>
                <a:srgbClr val="000000"/>
              </a:solidFill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endParaRPr lang="en-US" sz="27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580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130543" y="2924944"/>
            <a:ext cx="8985250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sz="3600" dirty="0"/>
              <a:t>MANUÁL PRO UČITELE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66314" y="3319747"/>
            <a:ext cx="8611369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Studentům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větší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skupině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můžete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dát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konkrétní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role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tj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.:</a:t>
            </a:r>
          </a:p>
          <a:p>
            <a:pPr marL="457200" indent="-457200">
              <a:buSzPct val="100000"/>
            </a:pP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kromě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vedoucího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který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bude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koordinovat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celou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práci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lze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skupině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stanovit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experta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který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bude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vyhledávat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grafiku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pro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prezentaci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experta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který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bude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prezentaci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připravovat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po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technické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stránce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experta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který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bude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prezentovat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itchFamily="34" charset="0"/>
              </a:rPr>
              <a:t>atp</a:t>
            </a:r>
            <a:r>
              <a:rPr lang="en-US" sz="2400" dirty="0">
                <a:solidFill>
                  <a:srgbClr val="000000"/>
                </a:solidFill>
                <a:latin typeface="Trebuchet MS" pitchFamily="34" charset="0"/>
              </a:rPr>
              <a:t>.;</a:t>
            </a:r>
            <a:endParaRPr lang="en-US" sz="30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0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5604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 flipH="1">
            <a:off x="-1148873" y="1268760"/>
            <a:ext cx="1304448" cy="5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17F8CB6-2923-434F-8D7A-23D187835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" y="2960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30" y="62711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635896" y="0"/>
            <a:ext cx="5129487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 err="1"/>
              <a:t>ÚVOD</a:t>
            </a:r>
            <a:r>
              <a:rPr lang="pl-PL" altLang="pl-PL" dirty="0"/>
              <a:t> 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755650" y="765175"/>
            <a:ext cx="77533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en-US" sz="3600">
                <a:solidFill>
                  <a:srgbClr val="000000"/>
                </a:solidFill>
              </a:rPr>
              <a:t>Narazili jste na firmu, kde si zaměstnanci každý den brali součástky z nového firemního počítače. Když se vrátil šéf z týdenní dovolené, z počítače již nezůstalo nic. </a:t>
            </a:r>
          </a:p>
        </p:txBody>
      </p:sp>
      <p:pic>
        <p:nvPicPr>
          <p:cNvPr id="922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365625"/>
            <a:ext cx="45370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3779912" y="50800"/>
            <a:ext cx="5112444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 err="1"/>
              <a:t>ÚVOD</a:t>
            </a:r>
            <a:endParaRPr lang="pl-PL" altLang="pl-PL" dirty="0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358775" y="642938"/>
            <a:ext cx="550862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en-US" sz="3600">
                <a:solidFill>
                  <a:srgbClr val="000000"/>
                </a:solidFill>
              </a:rPr>
              <a:t>Majitel firmy propustil všechny zaměstnance, kteří odpovídali za počítačové vybavení, rozhodl se, že osobně </a:t>
            </a:r>
          </a:p>
          <a:p>
            <a:pPr>
              <a:buSzPct val="100000"/>
            </a:pPr>
            <a:r>
              <a:rPr lang="en-US" sz="3600">
                <a:solidFill>
                  <a:srgbClr val="000000"/>
                </a:solidFill>
              </a:rPr>
              <a:t>koupí </a:t>
            </a:r>
          </a:p>
          <a:p>
            <a:pPr>
              <a:buSzPct val="100000"/>
            </a:pPr>
            <a:r>
              <a:rPr lang="en-US" sz="3600">
                <a:solidFill>
                  <a:srgbClr val="000000"/>
                </a:solidFill>
              </a:rPr>
              <a:t>nový počítač. </a:t>
            </a:r>
          </a:p>
          <a:p>
            <a:pPr>
              <a:buSzPct val="100000"/>
            </a:pPr>
            <a:r>
              <a:rPr lang="en-US" sz="3600">
                <a:solidFill>
                  <a:srgbClr val="000000"/>
                </a:solidFill>
              </a:rPr>
              <a:t>Bohužel tento šéf </a:t>
            </a:r>
          </a:p>
          <a:p>
            <a:pPr>
              <a:buSzPct val="100000"/>
            </a:pPr>
            <a:r>
              <a:rPr lang="en-US" sz="3600">
                <a:solidFill>
                  <a:srgbClr val="000000"/>
                </a:solidFill>
              </a:rPr>
              <a:t>nenavštěvoval gymnázium s informatikou a v počítačích se nevyzná.</a:t>
            </a:r>
          </a:p>
        </p:txBody>
      </p:sp>
      <p:pic>
        <p:nvPicPr>
          <p:cNvPr id="10244" name="Obraz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075" y="2492375"/>
            <a:ext cx="31781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 dirty="0" err="1"/>
              <a:t>ÚKOLY</a:t>
            </a:r>
            <a:endParaRPr lang="pl-PL" altLang="pl-PL" dirty="0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765175"/>
            <a:ext cx="55911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en-US" sz="3000">
                <a:solidFill>
                  <a:srgbClr val="000000"/>
                </a:solidFill>
              </a:rPr>
              <a:t>Vaším úkolem bude seznámit šéfa s počítačovým vybavením. Musíte mu popsat jednotlivé součásti a vnější periferie počítače. Dále musíte připravit nákupní seznam, který bude obsahovat všechny součástky, ze kterých bude možné složit nový počítač. Když mu pomůžete, získáte odměnu! </a:t>
            </a:r>
          </a:p>
        </p:txBody>
      </p:sp>
      <p:pic>
        <p:nvPicPr>
          <p:cNvPr id="1126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149725"/>
            <a:ext cx="33464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az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501775"/>
            <a:ext cx="3351212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/>
              <a:t>PROCES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-1588" y="-282575"/>
            <a:ext cx="9085263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280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28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sz="2800">
                <a:solidFill>
                  <a:srgbClr val="000000"/>
                </a:solidFill>
              </a:rPr>
              <a:t>Budete pracovat ve dvoučlenných týmech. </a:t>
            </a:r>
          </a:p>
          <a:p>
            <a:pPr>
              <a:buSzPct val="100000"/>
            </a:pPr>
            <a:r>
              <a:rPr lang="en-US" sz="2800">
                <a:solidFill>
                  <a:srgbClr val="000000"/>
                </a:solidFill>
              </a:rPr>
              <a:t>Dva studenti budou hledat na internetu informace týkající se: </a:t>
            </a:r>
          </a:p>
          <a:p>
            <a:pPr lvl="1">
              <a:buSzPct val="100000"/>
            </a:pPr>
            <a:r>
              <a:rPr lang="en-US" sz="2800">
                <a:solidFill>
                  <a:srgbClr val="000000"/>
                </a:solidFill>
              </a:rPr>
              <a:t>Jeden student bude odpovídat za informace o vnitřních </a:t>
            </a:r>
          </a:p>
          <a:p>
            <a:pPr lvl="1">
              <a:buSzPct val="100000"/>
            </a:pPr>
            <a:r>
              <a:rPr lang="en-US" sz="2800">
                <a:solidFill>
                  <a:srgbClr val="000000"/>
                </a:solidFill>
              </a:rPr>
              <a:t>součástech počítače.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lvl="1">
              <a:buSzPct val="100000"/>
            </a:pPr>
            <a:endParaRPr lang="en-US" sz="2800">
              <a:solidFill>
                <a:srgbClr val="000000"/>
              </a:solidFill>
            </a:endParaRPr>
          </a:p>
          <a:p>
            <a:pPr lvl="1">
              <a:buSzPct val="100000"/>
            </a:pPr>
            <a:endParaRPr lang="en-US" sz="2800">
              <a:solidFill>
                <a:srgbClr val="000000"/>
              </a:solidFill>
            </a:endParaRPr>
          </a:p>
          <a:p>
            <a:pPr lvl="1">
              <a:buSzPct val="100000"/>
            </a:pPr>
            <a:endParaRPr lang="en-US" sz="2800">
              <a:solidFill>
                <a:srgbClr val="000000"/>
              </a:solidFill>
            </a:endParaRPr>
          </a:p>
          <a:p>
            <a:pPr lvl="1">
              <a:buSzPct val="100000"/>
            </a:pPr>
            <a:r>
              <a:rPr lang="en-US" sz="2800">
                <a:solidFill>
                  <a:srgbClr val="000000"/>
                </a:solidFill>
              </a:rPr>
              <a:t>				Druhý student bude odpovídat </a:t>
            </a:r>
          </a:p>
          <a:p>
            <a:pPr lvl="1">
              <a:buSzPct val="100000"/>
            </a:pPr>
            <a:r>
              <a:rPr lang="en-US" sz="2800">
                <a:solidFill>
                  <a:srgbClr val="000000"/>
                </a:solidFill>
              </a:rPr>
              <a:t>				za informace </a:t>
            </a:r>
          </a:p>
          <a:p>
            <a:pPr lvl="1">
              <a:buSzPct val="100000"/>
            </a:pPr>
            <a:r>
              <a:rPr lang="en-US" sz="2800">
                <a:solidFill>
                  <a:srgbClr val="000000"/>
                </a:solidFill>
              </a:rPr>
              <a:t>				o periferních zařízeních.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81D31A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12292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075" y="2116138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Obraz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149725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/>
              <a:t>PROCES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385763"/>
            <a:ext cx="9085263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320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320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320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3200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32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Informace, které jste vy a spolužák získali, propojte do zajímavé prezentace v programu Microsoft® PowerPoint.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Pokud si myslíte, že ještě máte </a:t>
            </a: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příliš málo vědomostí pro </a:t>
            </a: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dokončení úkolu, vyhledejte si </a:t>
            </a:r>
          </a:p>
          <a:p>
            <a:pPr>
              <a:buSzPct val="100000"/>
            </a:pPr>
            <a:r>
              <a:rPr lang="en-US" sz="3200">
                <a:solidFill>
                  <a:srgbClr val="000000"/>
                </a:solidFill>
              </a:rPr>
              <a:t>informace také z jiných zdrojů. </a:t>
            </a:r>
          </a:p>
        </p:txBody>
      </p:sp>
      <p:pic>
        <p:nvPicPr>
          <p:cNvPr id="1331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092575"/>
            <a:ext cx="1952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az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765175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/>
              <a:t>PROCES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169863"/>
            <a:ext cx="908526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2400" b="1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2400" b="1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sz="2400" b="1">
                <a:solidFill>
                  <a:srgbClr val="000000"/>
                </a:solidFill>
              </a:rPr>
              <a:t>První student</a:t>
            </a:r>
          </a:p>
          <a:p>
            <a:pPr>
              <a:buSzPct val="100000"/>
            </a:pPr>
            <a:r>
              <a:rPr lang="en-US" sz="2400" b="1">
                <a:solidFill>
                  <a:srgbClr val="000000"/>
                </a:solidFill>
              </a:rPr>
              <a:t>Jeho úkolem bude shromáždit informace o vnitřních subsystémech počítače.</a:t>
            </a:r>
          </a:p>
          <a:p>
            <a:pPr>
              <a:buSzPct val="100000"/>
            </a:pPr>
            <a:r>
              <a:rPr lang="en-US" sz="2400">
                <a:solidFill>
                  <a:srgbClr val="000000"/>
                </a:solidFill>
              </a:rPr>
              <a:t>Počítač se skládá z mnoha součástí. Základní zařízení v počítači: Základní deska, procesor, grafická karta, zvuková karta, paměť RAM, paměť ROM, síťová karta, modem, TV karta, zdroj, pevný disk, CD-ROM mechanika, disketová jednotka.</a:t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434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5" y="4262438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az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0050" y="41497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Obraz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4963" y="4292600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316413" y="33338"/>
            <a:ext cx="4824412" cy="5619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l-PL" altLang="pl-PL"/>
              <a:t>PROCES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33350" y="385763"/>
            <a:ext cx="908526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endParaRPr lang="en-US" sz="2800" b="1">
              <a:solidFill>
                <a:srgbClr val="000000"/>
              </a:solidFill>
            </a:endParaRPr>
          </a:p>
          <a:p>
            <a:pPr>
              <a:buSzPct val="100000"/>
            </a:pPr>
            <a:endParaRPr lang="en-US" sz="2800" b="1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sz="2800" b="1">
                <a:solidFill>
                  <a:srgbClr val="000000"/>
                </a:solidFill>
              </a:rPr>
              <a:t>Druhý student</a:t>
            </a:r>
          </a:p>
          <a:p>
            <a:pPr>
              <a:buSzPct val="100000"/>
            </a:pPr>
            <a:r>
              <a:rPr lang="en-US" sz="2800" b="1">
                <a:solidFill>
                  <a:srgbClr val="000000"/>
                </a:solidFill>
              </a:rPr>
              <a:t>Jeho úkolem bude shromáždit informace vnějších (periferních) zařízeních počítače</a:t>
            </a:r>
          </a:p>
          <a:p>
            <a:pPr>
              <a:buSzPct val="100000"/>
            </a:pPr>
            <a:r>
              <a:rPr lang="en-US" sz="2800">
                <a:solidFill>
                  <a:srgbClr val="000000"/>
                </a:solidFill>
              </a:rPr>
              <a:t>Velmi důležitou součástí počítače jsou vnější periferie. Jedná se o základní součásti, jako je monitor, klávesnice nebo myš, a rozšiřující zařízení jako je skener nebo tablet; tato zařízení umožňují rozvíjet naše vybavení.</a:t>
            </a:r>
          </a:p>
        </p:txBody>
      </p:sp>
      <p:pic>
        <p:nvPicPr>
          <p:cNvPr id="1536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Obraz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0725" y="465455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az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3288" y="4845050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1130</TotalTime>
  <Words>776</Words>
  <Application>Microsoft Office PowerPoint</Application>
  <PresentationFormat>Pokaz na ekranie (4:3)</PresentationFormat>
  <Paragraphs>172</Paragraphs>
  <Slides>21</Slides>
  <Notes>19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Trebuchet MS</vt:lpstr>
      <vt:lpstr>Aerodynamiczny</vt:lpstr>
      <vt:lpstr>Dokument</vt:lpstr>
      <vt:lpstr>Prezentacja programu PowerPoint</vt:lpstr>
      <vt:lpstr>OBSAH</vt:lpstr>
      <vt:lpstr>ÚVOD </vt:lpstr>
      <vt:lpstr>ÚVOD</vt:lpstr>
      <vt:lpstr>ÚKOLY</vt:lpstr>
      <vt:lpstr>PROCES</vt:lpstr>
      <vt:lpstr>PROCES</vt:lpstr>
      <vt:lpstr>PROCES</vt:lpstr>
      <vt:lpstr>PROCES</vt:lpstr>
      <vt:lpstr>ZDROJE</vt:lpstr>
      <vt:lpstr>ZDROJE</vt:lpstr>
      <vt:lpstr>EVALUACE</vt:lpstr>
      <vt:lpstr>EVALUACE</vt:lpstr>
      <vt:lpstr>EVALUACE</vt:lpstr>
      <vt:lpstr>EVALUACE</vt:lpstr>
      <vt:lpstr>ZÁVĚR</vt:lpstr>
      <vt:lpstr>ZÁVĚR</vt:lpstr>
      <vt:lpstr>ZÁVĚR</vt:lpstr>
      <vt:lpstr>MANUÁL PRO UČITELE</vt:lpstr>
      <vt:lpstr>MANUÁL PRO UČITELE</vt:lpstr>
      <vt:lpstr>MANUÁL PRO UČITELE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</dc:title>
  <dc:creator>Łukasz</dc:creator>
  <cp:lastModifiedBy>Anna Basta</cp:lastModifiedBy>
  <cp:revision>87</cp:revision>
  <dcterms:created xsi:type="dcterms:W3CDTF">2017-11-07T13:58:08Z</dcterms:created>
  <dcterms:modified xsi:type="dcterms:W3CDTF">2020-01-14T13:39:44Z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