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75"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l-PL"/>
              <a:t>Kliknij, aby edytować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l-PL"/>
              <a:t>Kliknij, aby edytować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l-PL"/>
              <a:t>Kliknij, aby edytować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9458FE2-36BB-405F-BEBD-840756B89D8D}" type="slidenum">
              <a:rPr lang="pl-PL" smtClean="0"/>
              <a:pPr/>
              <a:t>‹#›</a:t>
            </a:fld>
            <a:endParaRPr lang="pl-P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BFBBBC0-02E2-4689-A663-C57033A27742}" type="datetimeFigureOut">
              <a:rPr lang="pl-PL" smtClean="0"/>
              <a:pPr/>
              <a:t>15.01.2020</a:t>
            </a:fld>
            <a:endParaRPr lang="pl-P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l-P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9458FE2-36BB-405F-BEBD-840756B89D8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slideplayer.cz/slide/11206439/" TargetMode="External"/><Relationship Id="rId3" Type="http://schemas.openxmlformats.org/officeDocument/2006/relationships/hyperlink" Target="https://cs.wikipedia.org/wiki/Masm%C3%A9dia" TargetMode="External"/><Relationship Id="rId7" Type="http://schemas.openxmlformats.org/officeDocument/2006/relationships/hyperlink" Target="https://legacy.blisty.cz/art/16667.html" TargetMode="External"/><Relationship Id="rId2" Type="http://schemas.openxmlformats.org/officeDocument/2006/relationships/hyperlink" Target="https://cs.wikipedia.org/wiki/M%C3%A9dia" TargetMode="External"/><Relationship Id="rId1" Type="http://schemas.openxmlformats.org/officeDocument/2006/relationships/slideLayout" Target="../slideLayouts/slideLayout2.xml"/><Relationship Id="rId6" Type="http://schemas.openxmlformats.org/officeDocument/2006/relationships/hyperlink" Target="http://antiskola.eu/cz/referaty/16613-masova-komunikace" TargetMode="External"/><Relationship Id="rId5" Type="http://schemas.openxmlformats.org/officeDocument/2006/relationships/hyperlink" Target="https://cs.wikipedia.org/wiki/Rozhlas" TargetMode="External"/><Relationship Id="rId10" Type="http://schemas.openxmlformats.org/officeDocument/2006/relationships/hyperlink" Target="https://www.ceskatelevize.cz/porady/10718483769-zlata-mladez/" TargetMode="External"/><Relationship Id="rId4" Type="http://schemas.openxmlformats.org/officeDocument/2006/relationships/hyperlink" Target="https://cs.wikipedia.org/wiki/Noviny" TargetMode="External"/><Relationship Id="rId9" Type="http://schemas.openxmlformats.org/officeDocument/2006/relationships/hyperlink" Target="https://www.predplatne.cz/detail/kategorie-67/strana-1/tid-13291"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ctrTitle"/>
          </p:nvPr>
        </p:nvSpPr>
        <p:spPr>
          <a:xfrm>
            <a:off x="604704" y="2132857"/>
            <a:ext cx="7855727" cy="1296143"/>
          </a:xfrm>
        </p:spPr>
        <p:txBody>
          <a:bodyPr/>
          <a:lstStyle/>
          <a:p>
            <a:pPr algn="ctr"/>
            <a:r>
              <a:rPr lang="cs-CZ" sz="2800" b="1" dirty="0"/>
              <a:t>Hromadné sdělovací prostředky –</a:t>
            </a:r>
            <a:r>
              <a:t/>
            </a:r>
            <a:br/>
            <a:r>
              <a:rPr lang="cs-CZ" sz="2800" b="1" dirty="0"/>
              <a:t>mass media</a:t>
            </a:r>
          </a:p>
        </p:txBody>
      </p:sp>
      <p:sp>
        <p:nvSpPr>
          <p:cNvPr id="3" name="Podtytuł 2"/>
          <p:cNvSpPr>
            <a:spLocks noGrp="1"/>
          </p:cNvSpPr>
          <p:nvPr>
            <p:ph type="subTitle" idx="1"/>
          </p:nvPr>
        </p:nvSpPr>
        <p:spPr>
          <a:xfrm>
            <a:off x="683568" y="3933056"/>
            <a:ext cx="7488832" cy="1320552"/>
          </a:xfrm>
        </p:spPr>
        <p:txBody>
          <a:bodyPr>
            <a:normAutofit/>
          </a:bodyPr>
          <a:lstStyle/>
          <a:p>
            <a:pPr algn="just"/>
            <a:r>
              <a:rPr lang="cs-CZ"/>
              <a:t>Webquest je určen pro žáky druhého stupně v rámci výuky občanské výchovy nebo na třídnické hodině pro žáky s poruchou sluchu</a:t>
            </a:r>
          </a:p>
        </p:txBody>
      </p:sp>
      <p:pic>
        <p:nvPicPr>
          <p:cNvPr id="5" name="Obraz 4">
            <a:extLst>
              <a:ext uri="{FF2B5EF4-FFF2-40B4-BE49-F238E27FC236}">
                <a16:creationId xmlns="" xmlns:a16="http://schemas.microsoft.com/office/drawing/2014/main" id="{B7F13BBE-EBBA-4E1D-B270-ED16F82935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201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88771625"/>
              </p:ext>
            </p:extLst>
          </p:nvPr>
        </p:nvGraphicFramePr>
        <p:xfrm>
          <a:off x="457200" y="1600200"/>
          <a:ext cx="8229600" cy="3412977"/>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746589">
                <a:tc>
                  <a:txBody>
                    <a:bodyPr/>
                    <a:lstStyle/>
                    <a:p>
                      <a:r>
                        <a:rPr dirty="0" err="1"/>
                        <a:t>Druhý</a:t>
                      </a:r>
                      <a:r>
                        <a:rPr dirty="0"/>
                        <a:t> </a:t>
                      </a:r>
                      <a:r>
                        <a:rPr dirty="0" err="1"/>
                        <a:t>týden</a:t>
                      </a:r>
                      <a:r>
                        <a:rPr dirty="0"/>
                        <a:t>: </a:t>
                      </a:r>
                      <a:r>
                        <a:rPr lang="pl-PL" b="0" dirty="0"/>
                        <a:t>individuální práce - prezentace; kolektivní práce - tvorba společných novin.</a:t>
                      </a:r>
                      <a:endParaRPr lang="cs-CZ" b="0" dirty="0"/>
                    </a:p>
                  </a:txBody>
                  <a:tcPr/>
                </a:tc>
                <a:extLst>
                  <a:ext uri="{0D108BD9-81ED-4DB2-BD59-A6C34878D82A}">
                    <a16:rowId xmlns="" xmlns:a16="http://schemas.microsoft.com/office/drawing/2014/main" val="10000"/>
                  </a:ext>
                </a:extLst>
              </a:tr>
              <a:tr h="2666388">
                <a:tc>
                  <a:txBody>
                    <a:bodyPr/>
                    <a:lstStyle/>
                    <a:p>
                      <a:pPr marL="342900" indent="-342900">
                        <a:buFont typeface="Arial" panose="020B0604020202020204" pitchFamily="34" charset="0"/>
                        <a:buAutoNum type="arabicPeriod"/>
                      </a:pPr>
                      <a:r>
                        <a:rPr dirty="0" err="1"/>
                        <a:t>Prezentace</a:t>
                      </a:r>
                      <a:r>
                        <a:rPr dirty="0"/>
                        <a:t> </a:t>
                      </a:r>
                      <a:r>
                        <a:rPr dirty="0" err="1"/>
                        <a:t>myšlenkových</a:t>
                      </a:r>
                      <a:r>
                        <a:rPr dirty="0"/>
                        <a:t> map </a:t>
                      </a:r>
                      <a:r>
                        <a:rPr dirty="0" err="1"/>
                        <a:t>připravených</a:t>
                      </a:r>
                      <a:r>
                        <a:rPr dirty="0"/>
                        <a:t> </a:t>
                      </a:r>
                      <a:r>
                        <a:rPr dirty="0" err="1"/>
                        <a:t>každým</a:t>
                      </a:r>
                      <a:r>
                        <a:rPr dirty="0"/>
                        <a:t> </a:t>
                      </a:r>
                      <a:r>
                        <a:rPr dirty="0" err="1"/>
                        <a:t>žákem</a:t>
                      </a:r>
                      <a:r>
                        <a:rPr lang="cs-CZ" dirty="0"/>
                        <a:t>.</a:t>
                      </a:r>
                      <a:endParaRPr dirty="0"/>
                    </a:p>
                    <a:p>
                      <a:pPr marL="342900" indent="-342900">
                        <a:buFont typeface="Arial" panose="020B0604020202020204" pitchFamily="34" charset="0"/>
                        <a:buAutoNum type="arabicPeriod"/>
                      </a:pPr>
                      <a:r>
                        <a:rPr dirty="0" err="1"/>
                        <a:t>Společný</a:t>
                      </a:r>
                      <a:r>
                        <a:rPr dirty="0"/>
                        <a:t> </a:t>
                      </a:r>
                      <a:r>
                        <a:rPr dirty="0" err="1"/>
                        <a:t>třídní</a:t>
                      </a:r>
                      <a:r>
                        <a:rPr dirty="0"/>
                        <a:t> </a:t>
                      </a:r>
                      <a:r>
                        <a:rPr dirty="0" err="1"/>
                        <a:t>výlet</a:t>
                      </a:r>
                      <a:r>
                        <a:rPr dirty="0"/>
                        <a:t> do </a:t>
                      </a:r>
                      <a:r>
                        <a:rPr dirty="0" err="1"/>
                        <a:t>sídla</a:t>
                      </a:r>
                      <a:r>
                        <a:rPr dirty="0"/>
                        <a:t> </a:t>
                      </a:r>
                      <a:r>
                        <a:rPr dirty="0" err="1"/>
                        <a:t>místních</a:t>
                      </a:r>
                      <a:r>
                        <a:rPr dirty="0"/>
                        <a:t> </a:t>
                      </a:r>
                      <a:r>
                        <a:rPr dirty="0" err="1"/>
                        <a:t>novin</a:t>
                      </a:r>
                      <a:r>
                        <a:rPr dirty="0"/>
                        <a:t>.</a:t>
                      </a:r>
                    </a:p>
                    <a:p>
                      <a:pPr marL="0" indent="0">
                        <a:buFont typeface="Arial" panose="020B0604020202020204" pitchFamily="34" charset="0"/>
                        <a:buNone/>
                      </a:pPr>
                      <a:r>
                        <a:rPr dirty="0"/>
                        <a:t>3. </a:t>
                      </a:r>
                      <a:r>
                        <a:rPr dirty="0" err="1"/>
                        <a:t>Vytvoření</a:t>
                      </a:r>
                      <a:r>
                        <a:rPr dirty="0"/>
                        <a:t> </a:t>
                      </a:r>
                      <a:r>
                        <a:rPr dirty="0" err="1"/>
                        <a:t>společných</a:t>
                      </a:r>
                      <a:r>
                        <a:rPr dirty="0"/>
                        <a:t> </a:t>
                      </a:r>
                      <a:r>
                        <a:rPr dirty="0" err="1"/>
                        <a:t>novin</a:t>
                      </a:r>
                      <a:r>
                        <a:rPr dirty="0"/>
                        <a:t>:</a:t>
                      </a:r>
                    </a:p>
                    <a:p>
                      <a:pPr marL="285750" indent="-285750">
                        <a:buFont typeface="Arial" panose="020B0604020202020204" pitchFamily="34" charset="0"/>
                        <a:buChar char="•"/>
                      </a:pPr>
                      <a:r>
                        <a:rPr dirty="0" err="1"/>
                        <a:t>Volba</a:t>
                      </a:r>
                      <a:r>
                        <a:rPr dirty="0"/>
                        <a:t> </a:t>
                      </a:r>
                      <a:r>
                        <a:rPr dirty="0" err="1"/>
                        <a:t>názvu</a:t>
                      </a:r>
                      <a:r>
                        <a:rPr dirty="0"/>
                        <a:t> - brainstorming</a:t>
                      </a:r>
                    </a:p>
                    <a:p>
                      <a:pPr marL="285750" indent="-285750">
                        <a:buFont typeface="Arial" panose="020B0604020202020204" pitchFamily="34" charset="0"/>
                        <a:buChar char="•"/>
                      </a:pPr>
                      <a:r>
                        <a:rPr dirty="0" err="1"/>
                        <a:t>Grafické</a:t>
                      </a:r>
                      <a:r>
                        <a:rPr dirty="0"/>
                        <a:t> </a:t>
                      </a:r>
                      <a:r>
                        <a:rPr dirty="0" err="1"/>
                        <a:t>zpracování</a:t>
                      </a:r>
                      <a:r>
                        <a:rPr dirty="0"/>
                        <a:t> </a:t>
                      </a:r>
                      <a:r>
                        <a:rPr dirty="0" err="1"/>
                        <a:t>titulní</a:t>
                      </a:r>
                      <a:r>
                        <a:rPr dirty="0"/>
                        <a:t> </a:t>
                      </a:r>
                      <a:r>
                        <a:rPr dirty="0" err="1"/>
                        <a:t>strany</a:t>
                      </a:r>
                      <a:r>
                        <a:rPr dirty="0"/>
                        <a:t> (</a:t>
                      </a:r>
                      <a:r>
                        <a:rPr dirty="0" err="1"/>
                        <a:t>třídu</a:t>
                      </a:r>
                      <a:r>
                        <a:rPr dirty="0"/>
                        <a:t> je </a:t>
                      </a:r>
                      <a:r>
                        <a:rPr dirty="0" err="1"/>
                        <a:t>možné</a:t>
                      </a:r>
                      <a:r>
                        <a:rPr dirty="0"/>
                        <a:t> </a:t>
                      </a:r>
                      <a:r>
                        <a:rPr dirty="0" err="1"/>
                        <a:t>rozdělit</a:t>
                      </a:r>
                      <a:r>
                        <a:rPr dirty="0"/>
                        <a:t> do </a:t>
                      </a:r>
                      <a:r>
                        <a:rPr dirty="0" err="1"/>
                        <a:t>dvou</a:t>
                      </a:r>
                      <a:r>
                        <a:rPr dirty="0"/>
                        <a:t> </a:t>
                      </a:r>
                      <a:r>
                        <a:rPr dirty="0" err="1"/>
                        <a:t>skupin</a:t>
                      </a:r>
                      <a:r>
                        <a:rPr dirty="0"/>
                        <a:t>: </a:t>
                      </a:r>
                      <a:r>
                        <a:rPr dirty="0" err="1"/>
                        <a:t>první</a:t>
                      </a:r>
                      <a:r>
                        <a:rPr dirty="0"/>
                        <a:t> se </a:t>
                      </a:r>
                      <a:r>
                        <a:rPr dirty="0" err="1"/>
                        <a:t>bude</a:t>
                      </a:r>
                      <a:r>
                        <a:rPr dirty="0"/>
                        <a:t> </a:t>
                      </a:r>
                      <a:r>
                        <a:rPr dirty="0" err="1"/>
                        <a:t>zabývat</a:t>
                      </a:r>
                      <a:r>
                        <a:rPr dirty="0"/>
                        <a:t> </a:t>
                      </a:r>
                      <a:r>
                        <a:rPr dirty="0" err="1"/>
                        <a:t>výtvarnou</a:t>
                      </a:r>
                      <a:r>
                        <a:rPr dirty="0"/>
                        <a:t> </a:t>
                      </a:r>
                      <a:r>
                        <a:rPr dirty="0" err="1"/>
                        <a:t>stránkou</a:t>
                      </a:r>
                      <a:r>
                        <a:rPr dirty="0"/>
                        <a:t>, </a:t>
                      </a:r>
                      <a:r>
                        <a:rPr dirty="0" err="1"/>
                        <a:t>druhá</a:t>
                      </a:r>
                      <a:r>
                        <a:rPr dirty="0"/>
                        <a:t> </a:t>
                      </a:r>
                      <a:r>
                        <a:rPr dirty="0" err="1"/>
                        <a:t>technickou</a:t>
                      </a:r>
                      <a:r>
                        <a:rPr dirty="0"/>
                        <a:t> </a:t>
                      </a:r>
                      <a:r>
                        <a:rPr dirty="0" err="1"/>
                        <a:t>stránkou</a:t>
                      </a:r>
                      <a:r>
                        <a:rPr dirty="0"/>
                        <a:t> - </a:t>
                      </a:r>
                      <a:r>
                        <a:rPr dirty="0" err="1"/>
                        <a:t>fotografování</a:t>
                      </a:r>
                      <a:r>
                        <a:rPr dirty="0"/>
                        <a:t>, </a:t>
                      </a:r>
                      <a:r>
                        <a:rPr dirty="0" err="1"/>
                        <a:t>skládání</a:t>
                      </a:r>
                      <a:r>
                        <a:rPr dirty="0"/>
                        <a:t> </a:t>
                      </a:r>
                      <a:r>
                        <a:rPr dirty="0" err="1"/>
                        <a:t>novin</a:t>
                      </a:r>
                      <a:r>
                        <a:rPr dirty="0"/>
                        <a:t>)</a:t>
                      </a:r>
                      <a:r>
                        <a:rPr lang="cs-CZ" dirty="0"/>
                        <a:t>.</a:t>
                      </a:r>
                      <a:endParaRPr dirty="0"/>
                    </a:p>
                    <a:p>
                      <a:pPr marL="285750" indent="-285750">
                        <a:buFont typeface="Arial" panose="020B0604020202020204" pitchFamily="34" charset="0"/>
                        <a:buChar char="•"/>
                      </a:pPr>
                      <a:r>
                        <a:rPr dirty="0" err="1"/>
                        <a:t>Volba</a:t>
                      </a:r>
                      <a:r>
                        <a:rPr dirty="0"/>
                        <a:t> </a:t>
                      </a:r>
                      <a:r>
                        <a:rPr dirty="0" err="1"/>
                        <a:t>osoby</a:t>
                      </a:r>
                      <a:r>
                        <a:rPr dirty="0"/>
                        <a:t>, se </a:t>
                      </a:r>
                      <a:r>
                        <a:rPr dirty="0" err="1"/>
                        <a:t>kterou</a:t>
                      </a:r>
                      <a:r>
                        <a:rPr dirty="0"/>
                        <a:t> </a:t>
                      </a:r>
                      <a:r>
                        <a:rPr dirty="0" err="1"/>
                        <a:t>žáci</a:t>
                      </a:r>
                      <a:r>
                        <a:rPr dirty="0"/>
                        <a:t> </a:t>
                      </a:r>
                      <a:r>
                        <a:rPr dirty="0" err="1"/>
                        <a:t>provedou</a:t>
                      </a:r>
                      <a:r>
                        <a:rPr dirty="0"/>
                        <a:t> </a:t>
                      </a:r>
                      <a:r>
                        <a:rPr dirty="0" err="1"/>
                        <a:t>rozhovor</a:t>
                      </a:r>
                      <a:r>
                        <a:rPr dirty="0"/>
                        <a:t>.</a:t>
                      </a:r>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061388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71877060"/>
              </p:ext>
            </p:extLst>
          </p:nvPr>
        </p:nvGraphicFramePr>
        <p:xfrm>
          <a:off x="457200" y="1600200"/>
          <a:ext cx="8229600" cy="34747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dirty="0" err="1"/>
                        <a:t>Třetí</a:t>
                      </a:r>
                      <a:r>
                        <a:rPr dirty="0"/>
                        <a:t>/</a:t>
                      </a:r>
                      <a:r>
                        <a:rPr dirty="0" err="1"/>
                        <a:t>čtvrtý</a:t>
                      </a:r>
                      <a:r>
                        <a:rPr dirty="0"/>
                        <a:t> </a:t>
                      </a:r>
                      <a:r>
                        <a:rPr dirty="0" err="1"/>
                        <a:t>týden</a:t>
                      </a:r>
                      <a:r>
                        <a:rPr dirty="0"/>
                        <a:t>: </a:t>
                      </a:r>
                      <a:r>
                        <a:rPr lang="pl-PL" b="0" dirty="0"/>
                        <a:t>kolektivní práce - provedení rozhovoru, zpracování novin, prezentace novin</a:t>
                      </a:r>
                      <a:endParaRPr lang="cs-CZ" b="0" dirty="0"/>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dirty="0" err="1"/>
                        <a:t>Volba</a:t>
                      </a:r>
                      <a:r>
                        <a:rPr dirty="0"/>
                        <a:t> </a:t>
                      </a:r>
                      <a:r>
                        <a:rPr dirty="0" err="1"/>
                        <a:t>otázek</a:t>
                      </a:r>
                      <a:r>
                        <a:rPr dirty="0"/>
                        <a:t> pro </a:t>
                      </a:r>
                      <a:r>
                        <a:rPr dirty="0" err="1"/>
                        <a:t>rozhovor</a:t>
                      </a:r>
                      <a:r>
                        <a:rPr dirty="0"/>
                        <a:t> s </a:t>
                      </a:r>
                      <a:r>
                        <a:rPr dirty="0" err="1"/>
                        <a:t>vybraným</a:t>
                      </a:r>
                      <a:r>
                        <a:rPr dirty="0"/>
                        <a:t> </a:t>
                      </a:r>
                      <a:r>
                        <a:rPr dirty="0" err="1"/>
                        <a:t>pracovníkem</a:t>
                      </a:r>
                      <a:r>
                        <a:rPr dirty="0"/>
                        <a:t> </a:t>
                      </a:r>
                      <a:r>
                        <a:rPr dirty="0" err="1"/>
                        <a:t>školy</a:t>
                      </a:r>
                      <a:r>
                        <a:rPr dirty="0"/>
                        <a:t> (</a:t>
                      </a:r>
                      <a:r>
                        <a:rPr dirty="0" err="1"/>
                        <a:t>nebo</a:t>
                      </a:r>
                      <a:r>
                        <a:rPr dirty="0"/>
                        <a:t> </a:t>
                      </a:r>
                      <a:r>
                        <a:rPr dirty="0" err="1"/>
                        <a:t>jinou</a:t>
                      </a:r>
                      <a:r>
                        <a:rPr dirty="0"/>
                        <a:t> </a:t>
                      </a:r>
                      <a:r>
                        <a:rPr dirty="0" err="1"/>
                        <a:t>osobou</a:t>
                      </a:r>
                      <a:r>
                        <a:rPr dirty="0"/>
                        <a:t>, </a:t>
                      </a:r>
                      <a:r>
                        <a:rPr dirty="0" err="1"/>
                        <a:t>např</a:t>
                      </a:r>
                      <a:r>
                        <a:rPr dirty="0"/>
                        <a:t>. </a:t>
                      </a:r>
                      <a:r>
                        <a:rPr dirty="0" err="1"/>
                        <a:t>redaktorem</a:t>
                      </a:r>
                      <a:r>
                        <a:rPr dirty="0"/>
                        <a:t> </a:t>
                      </a:r>
                      <a:r>
                        <a:rPr dirty="0" err="1"/>
                        <a:t>místních</a:t>
                      </a:r>
                      <a:r>
                        <a:rPr dirty="0"/>
                        <a:t> </a:t>
                      </a:r>
                      <a:r>
                        <a:rPr dirty="0" err="1"/>
                        <a:t>novin</a:t>
                      </a:r>
                      <a:r>
                        <a:rPr dirty="0"/>
                        <a:t>). </a:t>
                      </a:r>
                      <a:r>
                        <a:rPr dirty="0" err="1"/>
                        <a:t>Každý</a:t>
                      </a:r>
                      <a:r>
                        <a:rPr dirty="0"/>
                        <a:t> </a:t>
                      </a:r>
                      <a:r>
                        <a:rPr dirty="0" err="1"/>
                        <a:t>žák</a:t>
                      </a:r>
                      <a:r>
                        <a:rPr dirty="0"/>
                        <a:t> se </a:t>
                      </a:r>
                      <a:r>
                        <a:rPr dirty="0" err="1"/>
                        <a:t>musí</a:t>
                      </a:r>
                      <a:r>
                        <a:rPr dirty="0"/>
                        <a:t> v </a:t>
                      </a:r>
                      <a:r>
                        <a:rPr dirty="0" err="1"/>
                        <a:t>rámci</a:t>
                      </a:r>
                      <a:r>
                        <a:rPr dirty="0"/>
                        <a:t> </a:t>
                      </a:r>
                      <a:r>
                        <a:rPr dirty="0" err="1"/>
                        <a:t>svých</a:t>
                      </a:r>
                      <a:r>
                        <a:rPr dirty="0"/>
                        <a:t> </a:t>
                      </a:r>
                      <a:r>
                        <a:rPr dirty="0" err="1"/>
                        <a:t>možností</a:t>
                      </a:r>
                      <a:r>
                        <a:rPr dirty="0"/>
                        <a:t> </a:t>
                      </a:r>
                      <a:r>
                        <a:rPr dirty="0" err="1"/>
                        <a:t>účastnit</a:t>
                      </a:r>
                      <a:r>
                        <a:rPr dirty="0"/>
                        <a:t> </a:t>
                      </a:r>
                      <a:r>
                        <a:rPr dirty="0" err="1"/>
                        <a:t>tvorby</a:t>
                      </a:r>
                      <a:r>
                        <a:rPr dirty="0"/>
                        <a:t> </a:t>
                      </a:r>
                      <a:r>
                        <a:rPr dirty="0" err="1"/>
                        <a:t>scénáře</a:t>
                      </a:r>
                      <a:r>
                        <a:rPr dirty="0"/>
                        <a:t> </a:t>
                      </a:r>
                      <a:r>
                        <a:rPr dirty="0" err="1"/>
                        <a:t>rozhovoru</a:t>
                      </a:r>
                      <a:r>
                        <a:rPr dirty="0"/>
                        <a:t>.</a:t>
                      </a:r>
                    </a:p>
                    <a:p>
                      <a:pPr marL="285750" indent="-285750">
                        <a:buFont typeface="Arial" panose="020B0604020202020204" pitchFamily="34" charset="0"/>
                        <a:buChar char="•"/>
                      </a:pPr>
                      <a:r>
                        <a:rPr dirty="0" err="1"/>
                        <a:t>Provedení</a:t>
                      </a:r>
                      <a:r>
                        <a:rPr dirty="0"/>
                        <a:t> </a:t>
                      </a:r>
                      <a:r>
                        <a:rPr dirty="0" err="1"/>
                        <a:t>rozhovoru</a:t>
                      </a:r>
                      <a:r>
                        <a:rPr dirty="0"/>
                        <a:t> - </a:t>
                      </a:r>
                      <a:r>
                        <a:rPr dirty="0" err="1"/>
                        <a:t>žáci</a:t>
                      </a:r>
                      <a:r>
                        <a:rPr dirty="0"/>
                        <a:t> se </a:t>
                      </a:r>
                      <a:r>
                        <a:rPr dirty="0" err="1"/>
                        <a:t>společně</a:t>
                      </a:r>
                      <a:r>
                        <a:rPr dirty="0"/>
                        <a:t> </a:t>
                      </a:r>
                      <a:r>
                        <a:rPr dirty="0" err="1"/>
                        <a:t>dohodnou</a:t>
                      </a:r>
                      <a:r>
                        <a:rPr dirty="0"/>
                        <a:t>, </a:t>
                      </a:r>
                      <a:r>
                        <a:rPr dirty="0" err="1"/>
                        <a:t>jestli</a:t>
                      </a:r>
                      <a:r>
                        <a:rPr dirty="0"/>
                        <a:t> </a:t>
                      </a:r>
                      <a:r>
                        <a:rPr dirty="0" err="1"/>
                        <a:t>budou</a:t>
                      </a:r>
                      <a:r>
                        <a:rPr dirty="0"/>
                        <a:t> </a:t>
                      </a:r>
                      <a:r>
                        <a:rPr dirty="0" err="1"/>
                        <a:t>klást</a:t>
                      </a:r>
                      <a:r>
                        <a:rPr dirty="0"/>
                        <a:t> </a:t>
                      </a:r>
                      <a:r>
                        <a:rPr dirty="0" err="1"/>
                        <a:t>otázky</a:t>
                      </a:r>
                      <a:r>
                        <a:rPr dirty="0"/>
                        <a:t> </a:t>
                      </a:r>
                      <a:r>
                        <a:rPr dirty="0" err="1"/>
                        <a:t>všichni</a:t>
                      </a:r>
                      <a:r>
                        <a:rPr dirty="0"/>
                        <a:t>, </a:t>
                      </a:r>
                      <a:r>
                        <a:rPr dirty="0" err="1"/>
                        <a:t>nebo</a:t>
                      </a:r>
                      <a:r>
                        <a:rPr dirty="0"/>
                        <a:t> </a:t>
                      </a:r>
                      <a:r>
                        <a:rPr dirty="0" err="1"/>
                        <a:t>pouze</a:t>
                      </a:r>
                      <a:r>
                        <a:rPr dirty="0"/>
                        <a:t> </a:t>
                      </a:r>
                      <a:r>
                        <a:rPr dirty="0" err="1"/>
                        <a:t>vybraní</a:t>
                      </a:r>
                      <a:r>
                        <a:rPr dirty="0"/>
                        <a:t> </a:t>
                      </a:r>
                      <a:r>
                        <a:rPr dirty="0" err="1"/>
                        <a:t>žáci</a:t>
                      </a:r>
                      <a:r>
                        <a:rPr lang="cs-CZ" dirty="0"/>
                        <a:t>.</a:t>
                      </a:r>
                      <a:endParaRPr dirty="0"/>
                    </a:p>
                    <a:p>
                      <a:pPr marL="285750" indent="-285750">
                        <a:buFont typeface="Arial" panose="020B0604020202020204" pitchFamily="34" charset="0"/>
                        <a:buChar char="•"/>
                      </a:pPr>
                      <a:r>
                        <a:rPr dirty="0" err="1"/>
                        <a:t>Grafické</a:t>
                      </a:r>
                      <a:r>
                        <a:rPr dirty="0"/>
                        <a:t> </a:t>
                      </a:r>
                      <a:r>
                        <a:rPr dirty="0" err="1"/>
                        <a:t>zpracování</a:t>
                      </a:r>
                      <a:r>
                        <a:rPr dirty="0"/>
                        <a:t> </a:t>
                      </a:r>
                      <a:r>
                        <a:rPr dirty="0" err="1"/>
                        <a:t>rozhovoru</a:t>
                      </a:r>
                      <a:r>
                        <a:rPr dirty="0"/>
                        <a:t> - </a:t>
                      </a:r>
                      <a:r>
                        <a:rPr dirty="0" err="1"/>
                        <a:t>počítačový</a:t>
                      </a:r>
                      <a:r>
                        <a:rPr dirty="0"/>
                        <a:t> </a:t>
                      </a:r>
                      <a:r>
                        <a:rPr dirty="0" err="1"/>
                        <a:t>přepis</a:t>
                      </a:r>
                      <a:r>
                        <a:rPr dirty="0"/>
                        <a:t> a </a:t>
                      </a:r>
                      <a:r>
                        <a:rPr dirty="0" err="1"/>
                        <a:t>tisk</a:t>
                      </a:r>
                      <a:r>
                        <a:rPr dirty="0"/>
                        <a:t> (</a:t>
                      </a:r>
                      <a:r>
                        <a:rPr dirty="0" err="1"/>
                        <a:t>může</a:t>
                      </a:r>
                      <a:r>
                        <a:rPr dirty="0"/>
                        <a:t> to </a:t>
                      </a:r>
                      <a:r>
                        <a:rPr dirty="0" err="1"/>
                        <a:t>udělat</a:t>
                      </a:r>
                      <a:r>
                        <a:rPr dirty="0"/>
                        <a:t> </a:t>
                      </a:r>
                      <a:r>
                        <a:rPr dirty="0" err="1"/>
                        <a:t>učitel</a:t>
                      </a:r>
                      <a:r>
                        <a:rPr dirty="0"/>
                        <a:t>)</a:t>
                      </a:r>
                      <a:r>
                        <a:rPr lang="cs-CZ" dirty="0"/>
                        <a:t>.</a:t>
                      </a:r>
                      <a:endParaRPr dirty="0"/>
                    </a:p>
                    <a:p>
                      <a:pPr marL="285750" indent="-285750">
                        <a:buFont typeface="Arial" panose="020B0604020202020204" pitchFamily="34" charset="0"/>
                        <a:buChar char="•"/>
                      </a:pPr>
                      <a:r>
                        <a:rPr dirty="0" err="1"/>
                        <a:t>Grafické</a:t>
                      </a:r>
                      <a:r>
                        <a:rPr dirty="0"/>
                        <a:t> </a:t>
                      </a:r>
                      <a:r>
                        <a:rPr dirty="0" err="1"/>
                        <a:t>dopracování</a:t>
                      </a:r>
                      <a:r>
                        <a:rPr dirty="0"/>
                        <a:t> </a:t>
                      </a:r>
                      <a:r>
                        <a:rPr dirty="0" err="1"/>
                        <a:t>celých</a:t>
                      </a:r>
                      <a:r>
                        <a:rPr dirty="0"/>
                        <a:t> </a:t>
                      </a:r>
                      <a:r>
                        <a:rPr dirty="0" err="1"/>
                        <a:t>novin</a:t>
                      </a:r>
                      <a:r>
                        <a:rPr dirty="0"/>
                        <a:t> (</a:t>
                      </a:r>
                      <a:r>
                        <a:rPr dirty="0" err="1"/>
                        <a:t>za</a:t>
                      </a:r>
                      <a:r>
                        <a:rPr dirty="0"/>
                        <a:t> </a:t>
                      </a:r>
                      <a:r>
                        <a:rPr dirty="0" err="1"/>
                        <a:t>podpory</a:t>
                      </a:r>
                      <a:r>
                        <a:rPr dirty="0"/>
                        <a:t> </a:t>
                      </a:r>
                      <a:r>
                        <a:rPr dirty="0" err="1"/>
                        <a:t>učitele</a:t>
                      </a:r>
                      <a:r>
                        <a:rPr dirty="0"/>
                        <a:t>)</a:t>
                      </a:r>
                      <a:r>
                        <a:rPr lang="cs-CZ" dirty="0"/>
                        <a:t>.</a:t>
                      </a:r>
                      <a:endParaRPr dirty="0"/>
                    </a:p>
                    <a:p>
                      <a:pPr marL="285750" indent="-285750">
                        <a:buFont typeface="Arial" panose="020B0604020202020204" pitchFamily="34" charset="0"/>
                        <a:buChar char="•"/>
                      </a:pPr>
                      <a:r>
                        <a:rPr dirty="0" err="1"/>
                        <a:t>Prezentace</a:t>
                      </a:r>
                      <a:r>
                        <a:rPr dirty="0"/>
                        <a:t> </a:t>
                      </a:r>
                      <a:r>
                        <a:rPr dirty="0" err="1"/>
                        <a:t>třídních</a:t>
                      </a:r>
                      <a:r>
                        <a:rPr dirty="0"/>
                        <a:t> </a:t>
                      </a:r>
                      <a:r>
                        <a:rPr dirty="0" err="1"/>
                        <a:t>novin</a:t>
                      </a:r>
                      <a:r>
                        <a:rPr dirty="0"/>
                        <a:t> </a:t>
                      </a:r>
                      <a:r>
                        <a:rPr dirty="0" err="1"/>
                        <a:t>jiným</a:t>
                      </a:r>
                      <a:r>
                        <a:rPr dirty="0"/>
                        <a:t> </a:t>
                      </a:r>
                      <a:r>
                        <a:rPr dirty="0" err="1"/>
                        <a:t>žákům</a:t>
                      </a:r>
                      <a:r>
                        <a:rPr dirty="0"/>
                        <a:t>, </a:t>
                      </a:r>
                      <a:r>
                        <a:rPr dirty="0" err="1"/>
                        <a:t>učitelům</a:t>
                      </a:r>
                      <a:r>
                        <a:rPr dirty="0"/>
                        <a:t>, </a:t>
                      </a:r>
                      <a:r>
                        <a:rPr dirty="0" err="1"/>
                        <a:t>např</a:t>
                      </a:r>
                      <a:r>
                        <a:rPr dirty="0"/>
                        <a:t>. </a:t>
                      </a:r>
                      <a:r>
                        <a:rPr dirty="0" err="1"/>
                        <a:t>během</a:t>
                      </a:r>
                      <a:r>
                        <a:rPr dirty="0"/>
                        <a:t> </a:t>
                      </a:r>
                      <a:r>
                        <a:rPr lang="cs-CZ" dirty="0"/>
                        <a:t>d</a:t>
                      </a:r>
                      <a:r>
                        <a:rPr dirty="0"/>
                        <a:t>ne </a:t>
                      </a:r>
                      <a:r>
                        <a:rPr dirty="0" err="1"/>
                        <a:t>otevřených</a:t>
                      </a:r>
                      <a:r>
                        <a:rPr dirty="0"/>
                        <a:t> </a:t>
                      </a:r>
                      <a:r>
                        <a:rPr dirty="0" err="1"/>
                        <a:t>dveří</a:t>
                      </a:r>
                      <a:r>
                        <a:rPr dirty="0"/>
                        <a:t> </a:t>
                      </a:r>
                      <a:r>
                        <a:rPr dirty="0" err="1"/>
                        <a:t>nebo</a:t>
                      </a:r>
                      <a:r>
                        <a:rPr dirty="0"/>
                        <a:t> </a:t>
                      </a:r>
                      <a:r>
                        <a:rPr dirty="0" err="1"/>
                        <a:t>na</a:t>
                      </a:r>
                      <a:r>
                        <a:rPr dirty="0"/>
                        <a:t> </a:t>
                      </a:r>
                      <a:r>
                        <a:rPr dirty="0" err="1"/>
                        <a:t>setkání</a:t>
                      </a:r>
                      <a:r>
                        <a:rPr dirty="0"/>
                        <a:t> s </a:t>
                      </a:r>
                      <a:r>
                        <a:rPr dirty="0" err="1"/>
                        <a:t>rodiči</a:t>
                      </a:r>
                      <a:r>
                        <a:rPr dirty="0"/>
                        <a:t>.</a:t>
                      </a:r>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55047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Zdroje:</a:t>
            </a:r>
          </a:p>
        </p:txBody>
      </p:sp>
      <p:sp>
        <p:nvSpPr>
          <p:cNvPr id="3" name="Symbol zastępczy zawartości 2"/>
          <p:cNvSpPr>
            <a:spLocks noGrp="1"/>
          </p:cNvSpPr>
          <p:nvPr>
            <p:ph idx="1"/>
          </p:nvPr>
        </p:nvSpPr>
        <p:spPr/>
        <p:txBody>
          <a:bodyPr>
            <a:normAutofit fontScale="92500" lnSpcReduction="20000"/>
          </a:bodyPr>
          <a:lstStyle/>
          <a:p>
            <a:r>
              <a:rPr lang="pl-PL" dirty="0" smtClean="0">
                <a:hlinkClick r:id="rId2"/>
              </a:rPr>
              <a:t>https://cs.wikipedia.org/wiki/M%C3%A9dia </a:t>
            </a:r>
            <a:endParaRPr lang="pl-PL" dirty="0" smtClean="0"/>
          </a:p>
          <a:p>
            <a:r>
              <a:rPr lang="pl-PL" dirty="0" smtClean="0">
                <a:hlinkClick r:id="rId3"/>
              </a:rPr>
              <a:t>https://cs.wikipedia.org/wiki/Masm%C3%A9dia </a:t>
            </a:r>
            <a:endParaRPr lang="pl-PL" dirty="0" smtClean="0"/>
          </a:p>
          <a:p>
            <a:r>
              <a:rPr lang="pl-PL" dirty="0" smtClean="0">
                <a:hlinkClick r:id="rId4"/>
              </a:rPr>
              <a:t>https://cs.wikipedia.org/wiki/Noviny </a:t>
            </a:r>
            <a:endParaRPr lang="pl-PL" dirty="0" smtClean="0"/>
          </a:p>
          <a:p>
            <a:r>
              <a:rPr lang="pl-PL" dirty="0" smtClean="0">
                <a:hlinkClick r:id="rId5"/>
              </a:rPr>
              <a:t>https://cs.wikipedia.org/wiki/Rozhlas </a:t>
            </a:r>
            <a:endParaRPr lang="pl-PL" dirty="0" smtClean="0"/>
          </a:p>
          <a:p>
            <a:r>
              <a:rPr lang="pl-PL" dirty="0" smtClean="0">
                <a:hlinkClick r:id="rId6"/>
              </a:rPr>
              <a:t>http://antiskola.eu/cz/referaty/16613-masova-komunikace</a:t>
            </a:r>
            <a:endParaRPr lang="pl-PL" dirty="0" smtClean="0"/>
          </a:p>
          <a:p>
            <a:r>
              <a:rPr lang="pl-PL" dirty="0" smtClean="0">
                <a:hlinkClick r:id="rId7"/>
              </a:rPr>
              <a:t>https://legacy.blisty.cz/art/16667.html</a:t>
            </a:r>
            <a:endParaRPr lang="pl-PL" dirty="0" smtClean="0"/>
          </a:p>
          <a:p>
            <a:r>
              <a:rPr lang="pl-PL" dirty="0" smtClean="0">
                <a:hlinkClick r:id="rId8"/>
              </a:rPr>
              <a:t>https://slideplayer.cz/slide/11206439/</a:t>
            </a:r>
            <a:endParaRPr lang="pl-PL" dirty="0" smtClean="0"/>
          </a:p>
          <a:p>
            <a:r>
              <a:rPr lang="cs-CZ" dirty="0" smtClean="0"/>
              <a:t>Prohlížeč Google zadejte - „myšlenková mapa obrázek“</a:t>
            </a:r>
          </a:p>
          <a:p>
            <a:r>
              <a:rPr lang="cs-CZ" dirty="0" smtClean="0"/>
              <a:t>Časopisy pro mládež: </a:t>
            </a:r>
            <a:r>
              <a:rPr lang="pl-PL" dirty="0" smtClean="0">
                <a:hlinkClick r:id="rId9"/>
              </a:rPr>
              <a:t>https://www.predplatne.cz/detail/kategorie-67/strana-1/tid-13291</a:t>
            </a:r>
            <a:endParaRPr lang="cs-CZ" dirty="0" smtClean="0"/>
          </a:p>
          <a:p>
            <a:r>
              <a:rPr lang="cs-CZ" dirty="0" smtClean="0"/>
              <a:t>TV programy pro mládež:</a:t>
            </a:r>
          </a:p>
          <a:p>
            <a:r>
              <a:rPr lang="pl-PL" smtClean="0">
                <a:hlinkClick r:id="rId10"/>
              </a:rPr>
              <a:t>https://www.ceskatelevize.cz/porady/10718483769-zlata-mladez/ </a:t>
            </a:r>
            <a:endParaRPr lang="pl-PL" smtClean="0"/>
          </a:p>
          <a:p>
            <a:endParaRPr lang="cs-CZ" dirty="0"/>
          </a:p>
        </p:txBody>
      </p:sp>
    </p:spTree>
    <p:extLst>
      <p:ext uri="{BB962C8B-B14F-4D97-AF65-F5344CB8AC3E}">
        <p14:creationId xmlns:p14="http://schemas.microsoft.com/office/powerpoint/2010/main" val="959703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56208401"/>
              </p:ext>
            </p:extLst>
          </p:nvPr>
        </p:nvGraphicFramePr>
        <p:xfrm>
          <a:off x="467544" y="1412776"/>
          <a:ext cx="8229600" cy="604012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 xmlns:a16="http://schemas.microsoft.com/office/drawing/2014/main" val="10000"/>
                  </a:ext>
                </a:extLst>
              </a:tr>
              <a:tr h="370840">
                <a:tc>
                  <a:txBody>
                    <a:bodyPr/>
                    <a:lstStyle/>
                    <a:p>
                      <a:r>
                        <a:rPr lang="pl-PL" b="1" dirty="0"/>
                        <a:t>Část I - individuální práce.</a:t>
                      </a:r>
                    </a:p>
                    <a:p>
                      <a:r>
                        <a:rPr lang="pl-PL" b="1" dirty="0"/>
                        <a:t>Věcný obsah myšlenkové mapy.</a:t>
                      </a:r>
                      <a:endParaRPr lang="cs-CZ" b="1" dirty="0"/>
                    </a:p>
                  </a:txBody>
                  <a:tcPr marL="94492" marR="94492"/>
                </a:tc>
                <a:tc>
                  <a:txBody>
                    <a:bodyPr/>
                    <a:lstStyle/>
                    <a:p>
                      <a:r>
                        <a:rPr dirty="0" err="1"/>
                        <a:t>Neúplná</a:t>
                      </a:r>
                      <a:r>
                        <a:rPr dirty="0"/>
                        <a:t> </a:t>
                      </a:r>
                      <a:r>
                        <a:rPr dirty="0" err="1"/>
                        <a:t>informace</a:t>
                      </a:r>
                      <a:r>
                        <a:rPr dirty="0"/>
                        <a:t>, </a:t>
                      </a:r>
                      <a:r>
                        <a:rPr dirty="0" err="1"/>
                        <a:t>často</a:t>
                      </a:r>
                      <a:r>
                        <a:rPr dirty="0"/>
                        <a:t> </a:t>
                      </a:r>
                      <a:r>
                        <a:rPr dirty="0" err="1"/>
                        <a:t>mimo</a:t>
                      </a:r>
                      <a:r>
                        <a:rPr dirty="0"/>
                        <a:t> </a:t>
                      </a:r>
                      <a:r>
                        <a:rPr dirty="0" err="1"/>
                        <a:t>zadání</a:t>
                      </a:r>
                      <a:r>
                        <a:rPr dirty="0"/>
                        <a:t>. </a:t>
                      </a:r>
                      <a:r>
                        <a:rPr dirty="0" err="1"/>
                        <a:t>Povrchní</a:t>
                      </a:r>
                      <a:r>
                        <a:rPr dirty="0"/>
                        <a:t> </a:t>
                      </a:r>
                      <a:r>
                        <a:rPr dirty="0" err="1"/>
                        <a:t>využití</a:t>
                      </a:r>
                      <a:r>
                        <a:rPr dirty="0"/>
                        <a:t> </a:t>
                      </a:r>
                      <a:r>
                        <a:rPr dirty="0" err="1"/>
                        <a:t>zdrojů</a:t>
                      </a:r>
                      <a:r>
                        <a:rPr dirty="0"/>
                        <a:t>. Absence </a:t>
                      </a:r>
                      <a:r>
                        <a:rPr dirty="0" err="1"/>
                        <a:t>všech</a:t>
                      </a:r>
                      <a:r>
                        <a:rPr dirty="0"/>
                        <a:t> </a:t>
                      </a:r>
                      <a:r>
                        <a:rPr dirty="0" err="1"/>
                        <a:t>povinných</a:t>
                      </a:r>
                      <a:r>
                        <a:rPr dirty="0"/>
                        <a:t> </a:t>
                      </a:r>
                      <a:r>
                        <a:rPr dirty="0" err="1"/>
                        <a:t>údajů</a:t>
                      </a:r>
                      <a:r>
                        <a:rPr dirty="0"/>
                        <a:t>. Absence </a:t>
                      </a:r>
                      <a:r>
                        <a:rPr dirty="0" err="1"/>
                        <a:t>popisu</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tc>
                  <a:txBody>
                    <a:bodyPr/>
                    <a:lstStyle/>
                    <a:p>
                      <a:r>
                        <a:rPr dirty="0" err="1"/>
                        <a:t>Zpracování</a:t>
                      </a:r>
                      <a:r>
                        <a:rPr dirty="0"/>
                        <a:t> </a:t>
                      </a:r>
                      <a:r>
                        <a:rPr dirty="0" err="1"/>
                        <a:t>většiny</a:t>
                      </a:r>
                      <a:r>
                        <a:rPr dirty="0"/>
                        <a:t> </a:t>
                      </a:r>
                      <a:r>
                        <a:rPr dirty="0" err="1"/>
                        <a:t>informací</a:t>
                      </a:r>
                      <a:r>
                        <a:rPr dirty="0"/>
                        <a:t> v </a:t>
                      </a:r>
                      <a:r>
                        <a:rPr dirty="0" err="1"/>
                        <a:t>souladu</a:t>
                      </a:r>
                      <a:r>
                        <a:rPr dirty="0"/>
                        <a:t> se </a:t>
                      </a:r>
                      <a:r>
                        <a:rPr dirty="0" err="1"/>
                        <a:t>zadáním</a:t>
                      </a:r>
                      <a:r>
                        <a:rPr dirty="0"/>
                        <a:t>. </a:t>
                      </a:r>
                      <a:r>
                        <a:rPr dirty="0" err="1"/>
                        <a:t>Povrchní</a:t>
                      </a:r>
                      <a:r>
                        <a:rPr dirty="0"/>
                        <a:t> </a:t>
                      </a:r>
                      <a:r>
                        <a:rPr dirty="0" err="1"/>
                        <a:t>využití</a:t>
                      </a:r>
                      <a:r>
                        <a:rPr dirty="0"/>
                        <a:t> </a:t>
                      </a:r>
                      <a:r>
                        <a:rPr dirty="0" err="1"/>
                        <a:t>zdrojů</a:t>
                      </a:r>
                      <a:r>
                        <a:rPr dirty="0"/>
                        <a:t>. </a:t>
                      </a:r>
                      <a:r>
                        <a:rPr dirty="0" err="1"/>
                        <a:t>Krátký</a:t>
                      </a:r>
                      <a:r>
                        <a:rPr dirty="0"/>
                        <a:t> </a:t>
                      </a:r>
                      <a:r>
                        <a:rPr dirty="0" err="1"/>
                        <a:t>popis</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dirty="0" err="1"/>
                        <a:t>Vyčerpávající</a:t>
                      </a:r>
                      <a:r>
                        <a:rPr dirty="0"/>
                        <a:t> </a:t>
                      </a:r>
                      <a:r>
                        <a:rPr dirty="0" err="1"/>
                        <a:t>zpracování</a:t>
                      </a:r>
                      <a:r>
                        <a:rPr dirty="0"/>
                        <a:t> </a:t>
                      </a:r>
                      <a:r>
                        <a:rPr dirty="0" err="1"/>
                        <a:t>zadání</a:t>
                      </a:r>
                      <a:r>
                        <a:rPr dirty="0"/>
                        <a:t>. </a:t>
                      </a:r>
                      <a:r>
                        <a:rPr dirty="0" err="1"/>
                        <a:t>Úplné</a:t>
                      </a:r>
                      <a:r>
                        <a:rPr dirty="0"/>
                        <a:t> </a:t>
                      </a:r>
                      <a:r>
                        <a:rPr dirty="0" err="1"/>
                        <a:t>využití</a:t>
                      </a:r>
                      <a:r>
                        <a:rPr dirty="0"/>
                        <a:t> </a:t>
                      </a:r>
                      <a:r>
                        <a:rPr dirty="0" err="1"/>
                        <a:t>uvedených</a:t>
                      </a:r>
                      <a:r>
                        <a:rPr dirty="0"/>
                        <a:t> </a:t>
                      </a:r>
                      <a:r>
                        <a:rPr dirty="0" err="1"/>
                        <a:t>zdrojů</a:t>
                      </a:r>
                      <a:r>
                        <a:rPr dirty="0"/>
                        <a:t> a </a:t>
                      </a:r>
                      <a:r>
                        <a:rPr dirty="0" err="1"/>
                        <a:t>jiných</a:t>
                      </a:r>
                      <a:r>
                        <a:rPr dirty="0"/>
                        <a:t> </a:t>
                      </a:r>
                      <a:r>
                        <a:rPr dirty="0" err="1"/>
                        <a:t>informací</a:t>
                      </a:r>
                      <a:r>
                        <a:rPr dirty="0"/>
                        <a:t>. </a:t>
                      </a:r>
                      <a:r>
                        <a:rPr dirty="0" err="1"/>
                        <a:t>Vyčerpávající</a:t>
                      </a:r>
                      <a:r>
                        <a:rPr dirty="0"/>
                        <a:t>, </a:t>
                      </a:r>
                      <a:r>
                        <a:rPr dirty="0" err="1"/>
                        <a:t>zajímavý</a:t>
                      </a:r>
                      <a:r>
                        <a:rPr dirty="0"/>
                        <a:t> </a:t>
                      </a:r>
                      <a:r>
                        <a:rPr dirty="0" err="1"/>
                        <a:t>popis</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extLst>
                  <a:ext uri="{0D108BD9-81ED-4DB2-BD59-A6C34878D82A}">
                    <a16:rowId xmlns="" xmlns:a16="http://schemas.microsoft.com/office/drawing/2014/main" val="10001"/>
                  </a:ext>
                </a:extLst>
              </a:tr>
              <a:tr h="370840">
                <a:tc>
                  <a:txBody>
                    <a:bodyPr/>
                    <a:lstStyle/>
                    <a:p>
                      <a:r>
                        <a:rPr lang="pl-PL" b="1" dirty="0"/>
                        <a:t>Vizuální efekt </a:t>
                      </a:r>
                      <a:endParaRPr lang="cs-CZ" b="1" dirty="0"/>
                    </a:p>
                  </a:txBody>
                  <a:tcPr marL="94492" marR="94492"/>
                </a:tc>
                <a:tc>
                  <a:txBody>
                    <a:bodyPr/>
                    <a:lstStyle/>
                    <a:p>
                      <a:r>
                        <a:t>Špatné rozplánování prvků na myšlenkové mapě. Slabě čitelná práce, neestetická. </a:t>
                      </a:r>
                      <a:endParaRPr lang="cs-CZ" dirty="0"/>
                    </a:p>
                  </a:txBody>
                  <a:tcPr marL="94492" marR="94492"/>
                </a:tc>
                <a:tc>
                  <a:txBody>
                    <a:bodyPr/>
                    <a:lstStyle/>
                    <a:p>
                      <a:r>
                        <a:t>Správně rozmístěný obsah. Vhodný počet slov, fotografií na mapě, čitelná práce.</a:t>
                      </a:r>
                      <a:endParaRPr lang="cs-CZ" dirty="0"/>
                    </a:p>
                  </a:txBody>
                  <a:tcPr marL="94492" marR="94492"/>
                </a:tc>
                <a:tc>
                  <a:txBody>
                    <a:bodyPr/>
                    <a:lstStyle/>
                    <a:p>
                      <a:r>
                        <a:rPr dirty="0" err="1"/>
                        <a:t>Přehledná</a:t>
                      </a:r>
                      <a:r>
                        <a:rPr dirty="0"/>
                        <a:t>, </a:t>
                      </a:r>
                      <a:r>
                        <a:rPr dirty="0" err="1"/>
                        <a:t>čitelná</a:t>
                      </a:r>
                      <a:r>
                        <a:rPr dirty="0"/>
                        <a:t>, </a:t>
                      </a:r>
                      <a:r>
                        <a:rPr dirty="0" err="1"/>
                        <a:t>estetická</a:t>
                      </a:r>
                      <a:r>
                        <a:rPr dirty="0"/>
                        <a:t> </a:t>
                      </a:r>
                      <a:r>
                        <a:rPr dirty="0" err="1"/>
                        <a:t>práce</a:t>
                      </a:r>
                      <a:r>
                        <a:rPr dirty="0"/>
                        <a:t>. </a:t>
                      </a:r>
                      <a:r>
                        <a:rPr dirty="0" err="1"/>
                        <a:t>Uspořádaný</a:t>
                      </a:r>
                      <a:r>
                        <a:rPr dirty="0"/>
                        <a:t> </a:t>
                      </a:r>
                      <a:r>
                        <a:rPr dirty="0" err="1"/>
                        <a:t>obsah</a:t>
                      </a:r>
                      <a:r>
                        <a:rPr dirty="0"/>
                        <a:t>. </a:t>
                      </a:r>
                      <a:r>
                        <a:rPr dirty="0" err="1"/>
                        <a:t>Vhodně</a:t>
                      </a:r>
                      <a:r>
                        <a:rPr dirty="0"/>
                        <a:t> </a:t>
                      </a:r>
                      <a:r>
                        <a:rPr dirty="0" err="1"/>
                        <a:t>zvolené</a:t>
                      </a:r>
                      <a:r>
                        <a:rPr dirty="0"/>
                        <a:t> </a:t>
                      </a:r>
                      <a:r>
                        <a:rPr dirty="0" err="1"/>
                        <a:t>grafické</a:t>
                      </a:r>
                      <a:r>
                        <a:rPr dirty="0"/>
                        <a:t> </a:t>
                      </a:r>
                      <a:r>
                        <a:rPr dirty="0" err="1"/>
                        <a:t>prvky</a:t>
                      </a:r>
                      <a:r>
                        <a:rPr dirty="0"/>
                        <a:t>. </a:t>
                      </a:r>
                      <a:endParaRPr lang="cs-CZ" dirty="0"/>
                    </a:p>
                  </a:txBody>
                  <a:tcPr marL="94492" marR="94492"/>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62225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3225890789"/>
              </p:ext>
            </p:extLst>
          </p:nvPr>
        </p:nvGraphicFramePr>
        <p:xfrm>
          <a:off x="457200" y="1600200"/>
          <a:ext cx="8229600" cy="4781128"/>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 xmlns:a16="http://schemas.microsoft.com/office/drawing/2014/main" val="10000"/>
                  </a:ext>
                </a:extLst>
              </a:tr>
              <a:tr h="4410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Prezentace individuální práce</a:t>
                      </a:r>
                    </a:p>
                    <a:p>
                      <a:endParaRPr lang="cs-CZ" dirty="0"/>
                    </a:p>
                  </a:txBody>
                  <a:tcPr/>
                </a:tc>
                <a:tc>
                  <a:txBody>
                    <a:bodyPr/>
                    <a:lstStyle/>
                    <a:p>
                      <a:r>
                        <a:t>Žák prezentuje práci pouze na základě přečtení své práce. Žák není schopen odpovědět na dodatečné dotazy.</a:t>
                      </a:r>
                      <a:endParaRPr lang="cs-CZ" dirty="0"/>
                    </a:p>
                  </a:txBody>
                  <a:tcPr/>
                </a:tc>
                <a:tc>
                  <a:txBody>
                    <a:bodyPr/>
                    <a:lstStyle/>
                    <a:p>
                      <a:r>
                        <a:rPr dirty="0" err="1"/>
                        <a:t>Žák</a:t>
                      </a:r>
                      <a:r>
                        <a:rPr dirty="0"/>
                        <a:t> </a:t>
                      </a:r>
                      <a:r>
                        <a:rPr dirty="0" err="1"/>
                        <a:t>umí</a:t>
                      </a:r>
                      <a:r>
                        <a:rPr dirty="0"/>
                        <a:t> </a:t>
                      </a:r>
                      <a:r>
                        <a:rPr dirty="0" err="1"/>
                        <a:t>hovořit</a:t>
                      </a:r>
                      <a:r>
                        <a:rPr dirty="0"/>
                        <a:t> o </a:t>
                      </a:r>
                      <a:r>
                        <a:rPr dirty="0" err="1"/>
                        <a:t>své</a:t>
                      </a:r>
                      <a:r>
                        <a:rPr dirty="0"/>
                        <a:t> </a:t>
                      </a:r>
                      <a:r>
                        <a:rPr dirty="0" err="1"/>
                        <a:t>práci</a:t>
                      </a:r>
                      <a:r>
                        <a:rPr dirty="0"/>
                        <a:t> </a:t>
                      </a:r>
                      <a:r>
                        <a:rPr dirty="0" err="1"/>
                        <a:t>částečně</a:t>
                      </a:r>
                      <a:r>
                        <a:rPr dirty="0"/>
                        <a:t> </a:t>
                      </a:r>
                      <a:r>
                        <a:rPr dirty="0" err="1"/>
                        <a:t>na</a:t>
                      </a:r>
                      <a:r>
                        <a:rPr dirty="0"/>
                        <a:t> </a:t>
                      </a:r>
                      <a:r>
                        <a:rPr dirty="0" err="1"/>
                        <a:t>základě</a:t>
                      </a:r>
                      <a:r>
                        <a:rPr dirty="0"/>
                        <a:t> </a:t>
                      </a:r>
                      <a:r>
                        <a:rPr dirty="0" err="1"/>
                        <a:t>přečteného</a:t>
                      </a:r>
                      <a:r>
                        <a:rPr dirty="0"/>
                        <a:t> </a:t>
                      </a:r>
                      <a:r>
                        <a:rPr dirty="0" err="1"/>
                        <a:t>obsahu</a:t>
                      </a:r>
                      <a:r>
                        <a:rPr dirty="0"/>
                        <a:t> a </a:t>
                      </a:r>
                      <a:r>
                        <a:rPr dirty="0" err="1"/>
                        <a:t>málo</a:t>
                      </a:r>
                      <a:r>
                        <a:rPr dirty="0"/>
                        <a:t> </a:t>
                      </a:r>
                      <a:r>
                        <a:rPr dirty="0" err="1"/>
                        <a:t>vlastními</a:t>
                      </a:r>
                      <a:r>
                        <a:rPr dirty="0"/>
                        <a:t> </a:t>
                      </a:r>
                      <a:r>
                        <a:rPr dirty="0" err="1"/>
                        <a:t>slovy</a:t>
                      </a:r>
                      <a:r>
                        <a:rPr dirty="0"/>
                        <a:t>. </a:t>
                      </a:r>
                      <a:r>
                        <a:rPr dirty="0" err="1"/>
                        <a:t>Žák</a:t>
                      </a:r>
                      <a:r>
                        <a:rPr dirty="0"/>
                        <a:t> </a:t>
                      </a:r>
                      <a:r>
                        <a:rPr dirty="0" err="1"/>
                        <a:t>umí</a:t>
                      </a:r>
                      <a:r>
                        <a:rPr dirty="0"/>
                        <a:t> </a:t>
                      </a:r>
                      <a:r>
                        <a:rPr dirty="0" err="1"/>
                        <a:t>částečně</a:t>
                      </a:r>
                      <a:r>
                        <a:rPr dirty="0"/>
                        <a:t> </a:t>
                      </a:r>
                      <a:r>
                        <a:rPr dirty="0" err="1"/>
                        <a:t>odpovědět</a:t>
                      </a:r>
                      <a:r>
                        <a:rPr dirty="0"/>
                        <a:t> </a:t>
                      </a:r>
                      <a:r>
                        <a:rPr dirty="0" err="1"/>
                        <a:t>na</a:t>
                      </a:r>
                      <a:r>
                        <a:rPr dirty="0"/>
                        <a:t> </a:t>
                      </a:r>
                      <a:r>
                        <a:rPr dirty="0" err="1"/>
                        <a:t>dodatečné</a:t>
                      </a:r>
                      <a:r>
                        <a:rPr dirty="0"/>
                        <a:t> </a:t>
                      </a:r>
                      <a:r>
                        <a:rPr dirty="0" err="1"/>
                        <a:t>dotazy</a:t>
                      </a:r>
                      <a:r>
                        <a:rPr dirty="0"/>
                        <a:t> </a:t>
                      </a:r>
                      <a:r>
                        <a:rPr dirty="0" err="1"/>
                        <a:t>žáků</a:t>
                      </a:r>
                      <a:r>
                        <a:rPr dirty="0"/>
                        <a:t> a </a:t>
                      </a:r>
                      <a:r>
                        <a:rPr dirty="0" err="1"/>
                        <a:t>učitele</a:t>
                      </a:r>
                      <a:r>
                        <a:rPr lang="cs-CZ" dirty="0"/>
                        <a:t>.</a:t>
                      </a:r>
                    </a:p>
                  </a:txBody>
                  <a:tcPr/>
                </a:tc>
                <a:tc>
                  <a:txBody>
                    <a:bodyPr/>
                    <a:lstStyle/>
                    <a:p>
                      <a:r>
                        <a:t>Žák umí samostatně vyprávět o své práci. Uvádí další její prvky a doplňuje svou práci o dodatečné výpovědi. Odpovídá na dotazy spolužáků a učitele.</a:t>
                      </a:r>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673301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24642440"/>
              </p:ext>
            </p:extLst>
          </p:nvPr>
        </p:nvGraphicFramePr>
        <p:xfrm>
          <a:off x="457200" y="1600200"/>
          <a:ext cx="8229600" cy="40284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 xmlns:a16="http://schemas.microsoft.com/office/drawing/2014/main" val="10000"/>
                  </a:ext>
                </a:extLst>
              </a:tr>
              <a:tr h="370840">
                <a:tc>
                  <a:txBody>
                    <a:bodyPr/>
                    <a:lstStyle/>
                    <a:p>
                      <a:r>
                        <a:rPr lang="pl-PL" b="1" dirty="0"/>
                        <a:t>Část II - skupinová práce </a:t>
                      </a:r>
                      <a:r>
                        <a:rPr dirty="0" err="1"/>
                        <a:t>Učitel</a:t>
                      </a:r>
                      <a:r>
                        <a:rPr dirty="0"/>
                        <a:t> </a:t>
                      </a:r>
                      <a:r>
                        <a:rPr dirty="0" err="1"/>
                        <a:t>hodnotí</a:t>
                      </a:r>
                      <a:r>
                        <a:rPr dirty="0"/>
                        <a:t> </a:t>
                      </a:r>
                      <a:r>
                        <a:rPr dirty="0" err="1"/>
                        <a:t>individuální</a:t>
                      </a:r>
                      <a:r>
                        <a:rPr dirty="0"/>
                        <a:t> </a:t>
                      </a:r>
                      <a:r>
                        <a:rPr dirty="0" err="1"/>
                        <a:t>angažovanost</a:t>
                      </a:r>
                      <a:r>
                        <a:rPr dirty="0"/>
                        <a:t> </a:t>
                      </a:r>
                      <a:r>
                        <a:rPr dirty="0" err="1"/>
                        <a:t>žáků</a:t>
                      </a:r>
                      <a:r>
                        <a:rPr dirty="0"/>
                        <a:t> do </a:t>
                      </a:r>
                      <a:r>
                        <a:rPr dirty="0" err="1"/>
                        <a:t>kolektivní</a:t>
                      </a:r>
                      <a:r>
                        <a:rPr dirty="0"/>
                        <a:t> </a:t>
                      </a:r>
                      <a:r>
                        <a:rPr dirty="0" err="1"/>
                        <a:t>práce</a:t>
                      </a:r>
                      <a:r>
                        <a:rPr lang="cs-CZ" dirty="0"/>
                        <a:t>.</a:t>
                      </a:r>
                    </a:p>
                  </a:txBody>
                  <a:tcPr/>
                </a:tc>
                <a:tc>
                  <a:txBody>
                    <a:bodyPr/>
                    <a:lstStyle/>
                    <a:p>
                      <a:r>
                        <a:t>Malá angažovanost žáka do kolektivní práce. Účast pouze ve vybraných fázích tvorby novin.</a:t>
                      </a:r>
                      <a:endParaRPr lang="cs-CZ" dirty="0"/>
                    </a:p>
                  </a:txBody>
                  <a:tcPr/>
                </a:tc>
                <a:tc>
                  <a:txBody>
                    <a:bodyPr/>
                    <a:lstStyle/>
                    <a:p>
                      <a:r>
                        <a:t>Střední angažovanost žáka do kolektivní práce. Účast ve většině fází tvorby novin. </a:t>
                      </a:r>
                      <a:endParaRPr lang="cs-CZ" dirty="0"/>
                    </a:p>
                  </a:txBody>
                  <a:tcPr/>
                </a:tc>
                <a:tc>
                  <a:txBody>
                    <a:bodyPr/>
                    <a:lstStyle/>
                    <a:p>
                      <a:r>
                        <a:rPr dirty="0" err="1"/>
                        <a:t>Velká</a:t>
                      </a:r>
                      <a:r>
                        <a:rPr dirty="0"/>
                        <a:t> </a:t>
                      </a:r>
                      <a:r>
                        <a:rPr dirty="0" err="1"/>
                        <a:t>angažovanost</a:t>
                      </a:r>
                      <a:r>
                        <a:rPr dirty="0"/>
                        <a:t> do </a:t>
                      </a:r>
                      <a:r>
                        <a:rPr dirty="0" err="1"/>
                        <a:t>kolektivní</a:t>
                      </a:r>
                      <a:r>
                        <a:rPr dirty="0"/>
                        <a:t> </a:t>
                      </a:r>
                      <a:r>
                        <a:rPr dirty="0" err="1"/>
                        <a:t>práce</a:t>
                      </a:r>
                      <a:r>
                        <a:rPr dirty="0"/>
                        <a:t>: </a:t>
                      </a:r>
                      <a:r>
                        <a:rPr dirty="0" err="1"/>
                        <a:t>příprava</a:t>
                      </a:r>
                      <a:r>
                        <a:rPr dirty="0"/>
                        <a:t> a </a:t>
                      </a:r>
                      <a:r>
                        <a:rPr dirty="0" err="1"/>
                        <a:t>provedení</a:t>
                      </a:r>
                      <a:r>
                        <a:rPr dirty="0"/>
                        <a:t> </a:t>
                      </a:r>
                      <a:r>
                        <a:rPr dirty="0" err="1"/>
                        <a:t>rozhovoru</a:t>
                      </a:r>
                      <a:r>
                        <a:rPr dirty="0"/>
                        <a:t>, </a:t>
                      </a:r>
                      <a:r>
                        <a:rPr dirty="0" err="1"/>
                        <a:t>grafické</a:t>
                      </a:r>
                      <a:r>
                        <a:rPr dirty="0"/>
                        <a:t> </a:t>
                      </a:r>
                      <a:r>
                        <a:rPr dirty="0" err="1"/>
                        <a:t>zpracování</a:t>
                      </a:r>
                      <a:r>
                        <a:rPr dirty="0"/>
                        <a:t> </a:t>
                      </a:r>
                      <a:r>
                        <a:rPr dirty="0" err="1"/>
                        <a:t>novin</a:t>
                      </a:r>
                      <a:r>
                        <a:rPr dirty="0"/>
                        <a:t> a </a:t>
                      </a:r>
                      <a:r>
                        <a:rPr dirty="0" err="1"/>
                        <a:t>prezentace</a:t>
                      </a:r>
                      <a:r>
                        <a:rPr dirty="0"/>
                        <a:t> </a:t>
                      </a:r>
                      <a:r>
                        <a:rPr dirty="0" err="1"/>
                        <a:t>skupinové</a:t>
                      </a:r>
                      <a:r>
                        <a:rPr dirty="0"/>
                        <a:t> </a:t>
                      </a:r>
                      <a:r>
                        <a:rPr dirty="0" err="1"/>
                        <a:t>práce</a:t>
                      </a:r>
                      <a:r>
                        <a:rPr dirty="0"/>
                        <a:t>. </a:t>
                      </a:r>
                      <a:r>
                        <a:rPr dirty="0" err="1"/>
                        <a:t>Přítomnost</a:t>
                      </a:r>
                      <a:r>
                        <a:rPr dirty="0"/>
                        <a:t> </a:t>
                      </a:r>
                      <a:r>
                        <a:rPr dirty="0" err="1"/>
                        <a:t>žáka</a:t>
                      </a:r>
                      <a:r>
                        <a:rPr dirty="0"/>
                        <a:t> </a:t>
                      </a:r>
                      <a:r>
                        <a:rPr dirty="0" err="1"/>
                        <a:t>ve</a:t>
                      </a:r>
                      <a:r>
                        <a:rPr dirty="0"/>
                        <a:t> </a:t>
                      </a:r>
                      <a:r>
                        <a:rPr dirty="0" err="1"/>
                        <a:t>všech</a:t>
                      </a:r>
                      <a:r>
                        <a:rPr dirty="0"/>
                        <a:t> </a:t>
                      </a:r>
                      <a:r>
                        <a:rPr dirty="0" err="1"/>
                        <a:t>fázích</a:t>
                      </a:r>
                      <a:r>
                        <a:rPr dirty="0"/>
                        <a:t> </a:t>
                      </a:r>
                      <a:r>
                        <a:rPr dirty="0" err="1"/>
                        <a:t>tvorby</a:t>
                      </a:r>
                      <a:r>
                        <a:rPr dirty="0"/>
                        <a:t> </a:t>
                      </a:r>
                      <a:r>
                        <a:rPr dirty="0" err="1"/>
                        <a:t>novin</a:t>
                      </a:r>
                      <a:r>
                        <a:rPr lang="cs-CZ" dirty="0"/>
                        <a:t>.</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95118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cs-CZ"/>
              <a:t>Hodnocení</a:t>
            </a:r>
            <a:r>
              <a:t/>
            </a:r>
            <a:br/>
            <a:r>
              <a:rPr lang="cs-CZ" dirty="0">
                <a:solidFill>
                  <a:schemeClr val="bg1">
                    <a:lumMod val="50000"/>
                  </a:schemeClr>
                </a:solidFill>
              </a:rPr>
              <a:t>bodování</a:t>
            </a:r>
            <a:r>
              <a:rPr lang="cs-CZ"/>
              <a:t>: </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132513407"/>
              </p:ext>
            </p:extLst>
          </p:nvPr>
        </p:nvGraphicFramePr>
        <p:xfrm>
          <a:off x="467544" y="1772816"/>
          <a:ext cx="8229600" cy="3603992"/>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514856">
                <a:tc>
                  <a:txBody>
                    <a:bodyPr/>
                    <a:lstStyle/>
                    <a:p>
                      <a:pPr algn="ctr"/>
                      <a:r>
                        <a:rPr lang="pl-PL" dirty="0">
                          <a:effectLst/>
                        </a:rPr>
                        <a:t>BODY</a:t>
                      </a:r>
                      <a:endParaRPr lang="cs-CZ" dirty="0">
                        <a:effectLst/>
                      </a:endParaRPr>
                    </a:p>
                  </a:txBody>
                  <a:tcPr marL="68580" marR="68580" marT="0" marB="0"/>
                </a:tc>
                <a:tc>
                  <a:txBody>
                    <a:bodyPr/>
                    <a:lstStyle/>
                    <a:p>
                      <a:pPr algn="ctr"/>
                      <a:r>
                        <a:rPr lang="cs-CZ" sz="1800" dirty="0">
                          <a:effectLst/>
                          <a:latin typeface="Times New Roman"/>
                        </a:rPr>
                        <a:t>HODNOCENÍ</a:t>
                      </a:r>
                      <a:endParaRPr lang="cs-CZ" sz="1800" dirty="0">
                        <a:effectLst/>
                      </a:endParaRPr>
                    </a:p>
                  </a:txBody>
                  <a:tcPr marL="68580" marR="68580" marT="0" marB="0"/>
                </a:tc>
                <a:extLst>
                  <a:ext uri="{0D108BD9-81ED-4DB2-BD59-A6C34878D82A}">
                    <a16:rowId xmlns="" xmlns:a16="http://schemas.microsoft.com/office/drawing/2014/main" val="10000"/>
                  </a:ext>
                </a:extLst>
              </a:tr>
              <a:tr h="514856">
                <a:tc>
                  <a:txBody>
                    <a:bodyPr/>
                    <a:lstStyle/>
                    <a:p>
                      <a:pPr algn="ctr"/>
                      <a:r>
                        <a:rPr lang="pl-PL" dirty="0">
                          <a:effectLst/>
                        </a:rPr>
                        <a:t>   &lt;2</a:t>
                      </a:r>
                      <a:endParaRPr lang="cs-CZ" dirty="0">
                        <a:effectLst/>
                      </a:endParaRPr>
                    </a:p>
                  </a:txBody>
                  <a:tcPr marL="68580" marR="68580" marT="0" marB="0"/>
                </a:tc>
                <a:tc>
                  <a:txBody>
                    <a:bodyPr/>
                    <a:lstStyle/>
                    <a:p>
                      <a:pPr algn="ctr"/>
                      <a:r>
                        <a:rPr lang="pl-PL" dirty="0">
                          <a:effectLst/>
                        </a:rPr>
                        <a:t>nevyhovující</a:t>
                      </a:r>
                    </a:p>
                  </a:txBody>
                  <a:tcPr marL="68580" marR="68580" marT="0" marB="0"/>
                </a:tc>
                <a:extLst>
                  <a:ext uri="{0D108BD9-81ED-4DB2-BD59-A6C34878D82A}">
                    <a16:rowId xmlns="" xmlns:a16="http://schemas.microsoft.com/office/drawing/2014/main" val="10001"/>
                  </a:ext>
                </a:extLst>
              </a:tr>
              <a:tr h="514856">
                <a:tc>
                  <a:txBody>
                    <a:bodyPr/>
                    <a:lstStyle/>
                    <a:p>
                      <a:pPr algn="ctr"/>
                      <a:r>
                        <a:rPr lang="pl-PL" dirty="0">
                          <a:effectLst/>
                        </a:rPr>
                        <a:t>  4-3</a:t>
                      </a:r>
                      <a:endParaRPr lang="cs-CZ" dirty="0">
                        <a:effectLst/>
                      </a:endParaRPr>
                    </a:p>
                  </a:txBody>
                  <a:tcPr marL="68580" marR="68580" marT="0" marB="0"/>
                </a:tc>
                <a:tc>
                  <a:txBody>
                    <a:bodyPr/>
                    <a:lstStyle/>
                    <a:p>
                      <a:pPr algn="ctr"/>
                      <a:r>
                        <a:rPr lang="pl-PL" dirty="0">
                          <a:effectLst/>
                        </a:rPr>
                        <a:t>vyhovující</a:t>
                      </a:r>
                    </a:p>
                  </a:txBody>
                  <a:tcPr marL="68580" marR="68580" marT="0" marB="0"/>
                </a:tc>
                <a:extLst>
                  <a:ext uri="{0D108BD9-81ED-4DB2-BD59-A6C34878D82A}">
                    <a16:rowId xmlns="" xmlns:a16="http://schemas.microsoft.com/office/drawing/2014/main" val="10002"/>
                  </a:ext>
                </a:extLst>
              </a:tr>
              <a:tr h="514856">
                <a:tc>
                  <a:txBody>
                    <a:bodyPr/>
                    <a:lstStyle/>
                    <a:p>
                      <a:pPr algn="ctr"/>
                      <a:r>
                        <a:rPr lang="pl-PL" dirty="0">
                          <a:effectLst/>
                        </a:rPr>
                        <a:t>6-5</a:t>
                      </a:r>
                      <a:endParaRPr lang="cs-CZ" dirty="0">
                        <a:effectLst/>
                      </a:endParaRPr>
                    </a:p>
                  </a:txBody>
                  <a:tcPr marL="68580" marR="68580" marT="0" marB="0"/>
                </a:tc>
                <a:tc>
                  <a:txBody>
                    <a:bodyPr/>
                    <a:lstStyle/>
                    <a:p>
                      <a:pPr algn="ctr"/>
                      <a:r>
                        <a:rPr lang="pl-PL" dirty="0">
                          <a:effectLst/>
                        </a:rPr>
                        <a:t>uspokojivě</a:t>
                      </a:r>
                    </a:p>
                  </a:txBody>
                  <a:tcPr marL="68580" marR="68580" marT="0" marB="0"/>
                </a:tc>
                <a:extLst>
                  <a:ext uri="{0D108BD9-81ED-4DB2-BD59-A6C34878D82A}">
                    <a16:rowId xmlns="" xmlns:a16="http://schemas.microsoft.com/office/drawing/2014/main" val="10003"/>
                  </a:ext>
                </a:extLst>
              </a:tr>
              <a:tr h="514856">
                <a:tc>
                  <a:txBody>
                    <a:bodyPr/>
                    <a:lstStyle/>
                    <a:p>
                      <a:pPr algn="ctr"/>
                      <a:r>
                        <a:rPr lang="pl-PL" dirty="0">
                          <a:effectLst/>
                        </a:rPr>
                        <a:t>8-7</a:t>
                      </a:r>
                      <a:endParaRPr lang="cs-CZ" dirty="0">
                        <a:effectLst/>
                      </a:endParaRPr>
                    </a:p>
                  </a:txBody>
                  <a:tcPr marL="68580" marR="68580" marT="0" marB="0"/>
                </a:tc>
                <a:tc>
                  <a:txBody>
                    <a:bodyPr/>
                    <a:lstStyle/>
                    <a:p>
                      <a:pPr algn="ctr"/>
                      <a:r>
                        <a:rPr lang="pl-PL" dirty="0">
                          <a:effectLst/>
                        </a:rPr>
                        <a:t>dobře</a:t>
                      </a:r>
                    </a:p>
                  </a:txBody>
                  <a:tcPr marL="68580" marR="68580" marT="0" marB="0"/>
                </a:tc>
                <a:extLst>
                  <a:ext uri="{0D108BD9-81ED-4DB2-BD59-A6C34878D82A}">
                    <a16:rowId xmlns="" xmlns:a16="http://schemas.microsoft.com/office/drawing/2014/main" val="10004"/>
                  </a:ext>
                </a:extLst>
              </a:tr>
              <a:tr h="514856">
                <a:tc>
                  <a:txBody>
                    <a:bodyPr/>
                    <a:lstStyle/>
                    <a:p>
                      <a:pPr algn="ctr"/>
                      <a:r>
                        <a:rPr lang="pl-PL" dirty="0">
                          <a:effectLst/>
                        </a:rPr>
                        <a:t> 9-10</a:t>
                      </a:r>
                      <a:endParaRPr lang="cs-CZ" dirty="0">
                        <a:effectLst/>
                      </a:endParaRPr>
                    </a:p>
                  </a:txBody>
                  <a:tcPr marL="68580" marR="68580" marT="0" marB="0"/>
                </a:tc>
                <a:tc>
                  <a:txBody>
                    <a:bodyPr/>
                    <a:lstStyle/>
                    <a:p>
                      <a:pPr algn="ctr"/>
                      <a:r>
                        <a:rPr lang="pl-PL" dirty="0">
                          <a:effectLst/>
                        </a:rPr>
                        <a:t>velmi dobře</a:t>
                      </a:r>
                    </a:p>
                  </a:txBody>
                  <a:tcPr marL="68580" marR="68580" marT="0" marB="0"/>
                </a:tc>
                <a:extLst>
                  <a:ext uri="{0D108BD9-81ED-4DB2-BD59-A6C34878D82A}">
                    <a16:rowId xmlns="" xmlns:a16="http://schemas.microsoft.com/office/drawing/2014/main" val="10005"/>
                  </a:ext>
                </a:extLst>
              </a:tr>
              <a:tr h="514856">
                <a:tc>
                  <a:txBody>
                    <a:bodyPr/>
                    <a:lstStyle/>
                    <a:p>
                      <a:pPr algn="ctr"/>
                      <a:r>
                        <a:rPr lang="pl-PL" dirty="0">
                          <a:effectLst/>
                        </a:rPr>
                        <a:t> 11-12</a:t>
                      </a:r>
                      <a:endParaRPr lang="cs-CZ" dirty="0">
                        <a:effectLst/>
                      </a:endParaRPr>
                    </a:p>
                  </a:txBody>
                  <a:tcPr marL="68580" marR="68580" marT="0" marB="0"/>
                </a:tc>
                <a:tc>
                  <a:txBody>
                    <a:bodyPr/>
                    <a:lstStyle/>
                    <a:p>
                      <a:pPr algn="ctr"/>
                      <a:r>
                        <a:rPr lang="pl-PL" dirty="0">
                          <a:effectLst/>
                        </a:rPr>
                        <a:t>výborně</a:t>
                      </a:r>
                    </a:p>
                  </a:txBody>
                  <a:tcPr marL="68580" marR="6858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279660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a:bodyPr>
          <a:lstStyle/>
          <a:p>
            <a:pPr marL="0" indent="0">
              <a:buNone/>
            </a:pPr>
            <a:r>
              <a:rPr lang="cs-CZ" dirty="0"/>
              <a:t>Toto zadání od vás vyžadovalo vysokou angažovanost a nápaditost, díky této práci jste se naučili mnoho zajímavých věcí.</a:t>
            </a:r>
          </a:p>
          <a:p>
            <a:r>
              <a:rPr lang="cs-CZ" dirty="0"/>
              <a:t>Poznali jste, co jsou </a:t>
            </a:r>
            <a:r>
              <a:rPr lang="cs-CZ" dirty="0" err="1"/>
              <a:t>mass</a:t>
            </a:r>
            <a:r>
              <a:rPr lang="cs-CZ" dirty="0"/>
              <a:t> media, jejich druhy a pojmy, které je definují, čili „čtvrtou moc“. </a:t>
            </a:r>
          </a:p>
          <a:p>
            <a:r>
              <a:rPr lang="cs-CZ" dirty="0"/>
              <a:t>Seznámili jste se s krátkou historií rozvoje </a:t>
            </a:r>
            <a:r>
              <a:rPr lang="cs-CZ" dirty="0" err="1"/>
              <a:t>mass</a:t>
            </a:r>
            <a:r>
              <a:rPr lang="cs-CZ" dirty="0"/>
              <a:t> medií v Polsku a ve světě.</a:t>
            </a:r>
          </a:p>
          <a:p>
            <a:r>
              <a:rPr lang="cs-CZ" dirty="0"/>
              <a:t>Zjistili jste, jak důležité jsou hromadné sdělovací prostředky v životě každého z nás, jak mnoho informací nám poskytují.</a:t>
            </a:r>
          </a:p>
          <a:p>
            <a:r>
              <a:rPr lang="cs-CZ" dirty="0"/>
              <a:t>Naučili jste se, že abyste si mohli vytvořit vlastní názor na důležitá témata, je dobré číst a prohlížet zdroje.</a:t>
            </a:r>
          </a:p>
          <a:p>
            <a:endParaRPr lang="cs-CZ" dirty="0"/>
          </a:p>
        </p:txBody>
      </p:sp>
    </p:spTree>
    <p:extLst>
      <p:ext uri="{BB962C8B-B14F-4D97-AF65-F5344CB8AC3E}">
        <p14:creationId xmlns:p14="http://schemas.microsoft.com/office/powerpoint/2010/main" val="670361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fontScale="92500" lnSpcReduction="10000"/>
          </a:bodyPr>
          <a:lstStyle/>
          <a:p>
            <a:r>
              <a:rPr lang="cs-CZ" dirty="0"/>
              <a:t>Měli jste možnost připravit a prezentovat myšlenkové mapy, které popisují váš oblíbený hromadný sdělovací prostředek.</a:t>
            </a:r>
          </a:p>
          <a:p>
            <a:r>
              <a:rPr lang="cs-CZ" dirty="0"/>
              <a:t>Pokud se vám podařilo vypravit se na výlet do místních novin, mohli jste zjistit, v čem spočívá práce redaktora a jiných pracovníků redakce.</a:t>
            </a:r>
          </a:p>
          <a:p>
            <a:r>
              <a:rPr lang="cs-CZ" dirty="0"/>
              <a:t>Naučili jste se, jak redigovat své první noviny.</a:t>
            </a:r>
          </a:p>
          <a:p>
            <a:r>
              <a:rPr lang="cs-CZ" dirty="0"/>
              <a:t>Poznali jste tajemství tvorby rozhovoru, který jste následně uskutečnili s vybranou osobou.</a:t>
            </a:r>
          </a:p>
          <a:p>
            <a:r>
              <a:rPr lang="cs-CZ" dirty="0"/>
              <a:t>Seznámili jste se s různými internetovými zdroji, které vám pomohly při přípravě zadání </a:t>
            </a:r>
          </a:p>
          <a:p>
            <a:r>
              <a:rPr lang="cs-CZ" dirty="0"/>
              <a:t>Seznámili jste se s pravidly bezpečného používání internetu.</a:t>
            </a:r>
          </a:p>
          <a:p>
            <a:r>
              <a:rPr lang="cs-CZ" dirty="0"/>
              <a:t>Poznali jste pravidla spolupráce ve skupině, dobré komunikace a diskuse, což není snadné, když každý chce vyjádřit svůj názor.</a:t>
            </a:r>
          </a:p>
        </p:txBody>
      </p:sp>
    </p:spTree>
    <p:extLst>
      <p:ext uri="{BB962C8B-B14F-4D97-AF65-F5344CB8AC3E}">
        <p14:creationId xmlns:p14="http://schemas.microsoft.com/office/powerpoint/2010/main" val="379271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lstStyle/>
          <a:p>
            <a:pPr algn="just"/>
            <a:r>
              <a:rPr lang="cs-CZ"/>
              <a:t>Tvůrčím způsobem jste vyřešili obtíže, na které jste narazili. </a:t>
            </a:r>
          </a:p>
          <a:p>
            <a:pPr algn="just"/>
            <a:r>
              <a:rPr lang="cs-CZ"/>
              <a:t>Uvěřili jste sami v sebe, poznali jste vlastní možnosti a sebe navzájem.</a:t>
            </a:r>
          </a:p>
          <a:p>
            <a:pPr algn="just"/>
            <a:r>
              <a:rPr lang="cs-CZ"/>
              <a:t>Při prezentaci svých zadání jste se seznámili s pravidly autoprezentace a dovednostmi nezbytnými pro veřejná vystoupení.</a:t>
            </a:r>
            <a:endParaRPr lang="cs-CZ" dirty="0"/>
          </a:p>
          <a:p>
            <a:pPr algn="just"/>
            <a:r>
              <a:rPr lang="cs-CZ"/>
              <a:t>Byli jste plně odpovědní za získávání znalostí.</a:t>
            </a:r>
          </a:p>
          <a:p>
            <a:pPr algn="just"/>
            <a:r>
              <a:rPr lang="cs-CZ"/>
              <a:t>Vaše práce může posloužit jako vzor spolupráce a součinnosti pro jiné skupiny, třídy.</a:t>
            </a:r>
          </a:p>
          <a:p>
            <a:endParaRPr lang="cs-CZ" dirty="0"/>
          </a:p>
        </p:txBody>
      </p:sp>
    </p:spTree>
    <p:extLst>
      <p:ext uri="{BB962C8B-B14F-4D97-AF65-F5344CB8AC3E}">
        <p14:creationId xmlns:p14="http://schemas.microsoft.com/office/powerpoint/2010/main" val="22523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endParaRPr lang="cs-CZ" dirty="0"/>
          </a:p>
        </p:txBody>
      </p:sp>
      <p:sp>
        <p:nvSpPr>
          <p:cNvPr id="3" name="Symbol zastępczy zawartości 2"/>
          <p:cNvSpPr>
            <a:spLocks noGrp="1"/>
          </p:cNvSpPr>
          <p:nvPr>
            <p:ph idx="1"/>
          </p:nvPr>
        </p:nvSpPr>
        <p:spPr/>
        <p:txBody>
          <a:bodyPr/>
          <a:lstStyle/>
          <a:p>
            <a:pPr marL="0" indent="0">
              <a:buNone/>
            </a:pPr>
            <a:r>
              <a:rPr lang="cs-CZ"/>
              <a:t>1. Úvod</a:t>
            </a:r>
          </a:p>
          <a:p>
            <a:pPr marL="0" indent="0">
              <a:buNone/>
            </a:pPr>
            <a:r>
              <a:rPr lang="cs-CZ"/>
              <a:t>2. Zadání</a:t>
            </a:r>
          </a:p>
          <a:p>
            <a:pPr marL="0" indent="0">
              <a:buNone/>
            </a:pPr>
            <a:r>
              <a:rPr lang="cs-CZ"/>
              <a:t>3. Proces</a:t>
            </a:r>
          </a:p>
          <a:p>
            <a:pPr marL="0" indent="0">
              <a:buNone/>
            </a:pPr>
            <a:r>
              <a:rPr lang="cs-CZ"/>
              <a:t>4. Zdroje</a:t>
            </a:r>
          </a:p>
          <a:p>
            <a:pPr marL="0" indent="0">
              <a:buNone/>
            </a:pPr>
            <a:r>
              <a:rPr lang="cs-CZ"/>
              <a:t>5. Hodnocení</a:t>
            </a:r>
          </a:p>
          <a:p>
            <a:pPr marL="0" indent="0">
              <a:buNone/>
            </a:pPr>
            <a:r>
              <a:rPr lang="cs-CZ"/>
              <a:t>6. Výsledky</a:t>
            </a:r>
          </a:p>
          <a:p>
            <a:pPr marL="0" indent="0">
              <a:buNone/>
            </a:pPr>
            <a:r>
              <a:rPr lang="cs-CZ"/>
              <a:t>7. Příručka pro učitele</a:t>
            </a:r>
          </a:p>
          <a:p>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476672"/>
            <a:ext cx="4368000" cy="327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2556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p>
        </p:txBody>
      </p:sp>
      <p:sp>
        <p:nvSpPr>
          <p:cNvPr id="3" name="Symbol zastępczy zawartości 2"/>
          <p:cNvSpPr>
            <a:spLocks noGrp="1"/>
          </p:cNvSpPr>
          <p:nvPr>
            <p:ph idx="1"/>
          </p:nvPr>
        </p:nvSpPr>
        <p:spPr/>
        <p:txBody>
          <a:bodyPr>
            <a:normAutofit fontScale="85000" lnSpcReduction="10000"/>
          </a:bodyPr>
          <a:lstStyle/>
          <a:p>
            <a:pPr marL="0" indent="0">
              <a:buNone/>
            </a:pPr>
            <a:r>
              <a:rPr lang="cs-CZ"/>
              <a:t>1. Před zahájením projektu důkladně seznamte žáky s obsahem zadání, uzpůsobte způsob komunikace možnostem žáků.</a:t>
            </a:r>
          </a:p>
          <a:p>
            <a:pPr marL="0" indent="0">
              <a:buNone/>
            </a:pPr>
            <a:r>
              <a:rPr lang="cs-CZ"/>
              <a:t>2. Seznamte žáky s pravidly bezpečného používání internetu. Učitel by měl s žáky prohlédnout internetové zdroje, pomoci jim v pochopení.</a:t>
            </a:r>
          </a:p>
          <a:p>
            <a:pPr marL="0" indent="0">
              <a:buNone/>
            </a:pPr>
            <a:r>
              <a:rPr lang="cs-CZ"/>
              <a:t>3. Na realizaci projektu by měly být vyčleněny ca 3-4 týdny, v závislosti na možnostech žáků.</a:t>
            </a:r>
          </a:p>
          <a:p>
            <a:pPr marL="0" indent="0">
              <a:buNone/>
            </a:pPr>
            <a:r>
              <a:rPr lang="cs-CZ"/>
              <a:t>4. V druhém týdnu projektu, pokud to bude možné, by měli žáci absolvovat výlet do místních novin, aby se seznámili s principy redakce novin, redakční prací.</a:t>
            </a:r>
          </a:p>
          <a:p>
            <a:pPr marL="0" indent="0">
              <a:buNone/>
            </a:pPr>
            <a:r>
              <a:rPr lang="cs-CZ"/>
              <a:t>5. V prvním týdnu projektu by měl učitel probrat zadání a seznámit žáky (na základě zdrojů) s pravidly tvorby myšlenkové mapy. Učitel rozhoduje, zda je nutné žákům poskytnou pomoc při volbě konkrétního časopisu, programu. Může také také rozhodnout, že se žáci omezí pouze na jeden hromadný sdělovací prostředek, např. noviny, časopisy (v závislosti na možnostech žáků).</a:t>
            </a:r>
          </a:p>
        </p:txBody>
      </p:sp>
    </p:spTree>
    <p:extLst>
      <p:ext uri="{BB962C8B-B14F-4D97-AF65-F5344CB8AC3E}">
        <p14:creationId xmlns:p14="http://schemas.microsoft.com/office/powerpoint/2010/main" val="100651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556792"/>
            <a:ext cx="8229600" cy="990600"/>
          </a:xfrm>
        </p:spPr>
        <p:txBody>
          <a:bodyPr>
            <a:normAutofit/>
          </a:bodyPr>
          <a:lstStyle/>
          <a:p>
            <a:r>
              <a:rPr lang="cs-CZ" sz="3200" dirty="0"/>
              <a:t>Příručka pro učitele:</a:t>
            </a:r>
          </a:p>
        </p:txBody>
      </p:sp>
      <p:sp>
        <p:nvSpPr>
          <p:cNvPr id="3" name="Symbol zastępczy zawartości 2"/>
          <p:cNvSpPr>
            <a:spLocks noGrp="1"/>
          </p:cNvSpPr>
          <p:nvPr>
            <p:ph idx="1"/>
          </p:nvPr>
        </p:nvSpPr>
        <p:spPr>
          <a:xfrm>
            <a:off x="539552" y="2564904"/>
            <a:ext cx="8157592" cy="4112096"/>
          </a:xfrm>
        </p:spPr>
        <p:txBody>
          <a:bodyPr>
            <a:normAutofit fontScale="85000" lnSpcReduction="20000"/>
          </a:bodyPr>
          <a:lstStyle/>
          <a:p>
            <a:pPr marL="0" indent="0">
              <a:buNone/>
            </a:pPr>
            <a:r>
              <a:rPr lang="cs-CZ" dirty="0"/>
              <a:t>6. Individuální prezentace žáků musí probíhat v příjemné atmosféře, aby žáci neměli trému a plně se mohli soustředit na prezentaci své práce.</a:t>
            </a:r>
          </a:p>
          <a:p>
            <a:pPr marL="0" indent="0">
              <a:buNone/>
            </a:pPr>
            <a:r>
              <a:rPr lang="cs-CZ" dirty="0"/>
              <a:t>7. Je vhodné, aby se učitel více angažoval do druhé části zadání (redakční činnost), neboť může být pro žáky obtížná.</a:t>
            </a:r>
          </a:p>
          <a:p>
            <a:pPr marL="0" indent="0">
              <a:buNone/>
            </a:pPr>
            <a:r>
              <a:rPr lang="cs-CZ" dirty="0"/>
              <a:t>8. Žáci by měli formou brainstormingu vybrat název novin.</a:t>
            </a:r>
          </a:p>
          <a:p>
            <a:pPr marL="0" indent="0">
              <a:buNone/>
            </a:pPr>
            <a:r>
              <a:rPr lang="cs-CZ" dirty="0"/>
              <a:t>9. Pro zpracování titulní strany po grafické stránce může učitel vyčlenit konkrétní žáky, kteří mají v tomto směru talent.</a:t>
            </a:r>
          </a:p>
          <a:p>
            <a:pPr marL="0" indent="0">
              <a:buNone/>
            </a:pPr>
            <a:r>
              <a:rPr lang="cs-CZ" dirty="0"/>
              <a:t>10. Učitel může pomáhat žákům s grafickým dopracováním novin: pomoc při fotografování, tisku stránek, počítačovém zpracování (pokud je taková potřeba).</a:t>
            </a:r>
          </a:p>
          <a:p>
            <a:pPr marL="0" indent="0">
              <a:buNone/>
            </a:pPr>
            <a:r>
              <a:rPr lang="cs-CZ" dirty="0"/>
              <a:t>11. Učitel by měl poskytnout žákům pomoc při prezentaci jejich práce širší skupině žáků, učitelům a rodičům - libovolná forma, zvolená učitelem.</a:t>
            </a: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381"/>
            <a:ext cx="9144000" cy="1876831"/>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0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fontScale="92500" lnSpcReduction="20000"/>
          </a:bodyPr>
          <a:lstStyle/>
          <a:p>
            <a:r>
              <a:rPr lang="cs-CZ" dirty="0"/>
              <a:t>Hromadné sdělovací prostředky, tzv. „</a:t>
            </a:r>
            <a:r>
              <a:rPr lang="cs-CZ" dirty="0" err="1"/>
              <a:t>mass</a:t>
            </a:r>
            <a:r>
              <a:rPr lang="cs-CZ" dirty="0"/>
              <a:t> media”, to je např. tisk (noviny), televize, rádio, internet. </a:t>
            </a:r>
          </a:p>
          <a:p>
            <a:r>
              <a:rPr lang="cs-CZ" dirty="0"/>
              <a:t>Krátká historie hromadných sdělovacích prostředků:</a:t>
            </a:r>
          </a:p>
          <a:p>
            <a:pPr>
              <a:buFont typeface="Wingdings" panose="05000000000000000000" pitchFamily="2" charset="2"/>
              <a:buChar char="v"/>
            </a:pPr>
            <a:r>
              <a:rPr lang="cs-CZ" dirty="0"/>
              <a:t> Počátky tisku sahají do 17. století - prvním vydavatelem tisku byl německý tiskař Johann </a:t>
            </a:r>
            <a:r>
              <a:rPr lang="cs-CZ" dirty="0" err="1"/>
              <a:t>Carolus</a:t>
            </a:r>
            <a:r>
              <a:rPr lang="cs-CZ" dirty="0"/>
              <a:t>. Jeho nápad na vydávání novin se rychle ujal v celé Evropě.</a:t>
            </a:r>
          </a:p>
          <a:p>
            <a:pPr>
              <a:buFont typeface="Wingdings" panose="05000000000000000000" pitchFamily="2" charset="2"/>
              <a:buChar char="v"/>
            </a:pPr>
            <a:r>
              <a:rPr lang="cs-CZ" dirty="0"/>
              <a:t> V Polsku byly první noviny vydány v roce 1661, ale teprve v 19. století se začaly hromadně číst.</a:t>
            </a:r>
          </a:p>
          <a:p>
            <a:pPr>
              <a:buFont typeface="Wingdings" panose="05000000000000000000" pitchFamily="2" charset="2"/>
              <a:buChar char="v"/>
            </a:pPr>
            <a:r>
              <a:rPr lang="cs-CZ" dirty="0"/>
              <a:t>První pravidelné programy v rádiu byly vysílány od roku 1920.</a:t>
            </a:r>
          </a:p>
          <a:p>
            <a:pPr>
              <a:buFont typeface="Wingdings" panose="05000000000000000000" pitchFamily="2" charset="2"/>
              <a:buChar char="v"/>
            </a:pPr>
            <a:r>
              <a:rPr lang="cs-CZ" dirty="0"/>
              <a:t>Televize vznikla v roce 1936, ale popularitu získala až ve 40. a 50. letech.</a:t>
            </a:r>
          </a:p>
          <a:p>
            <a:pPr>
              <a:buFont typeface="Wingdings" panose="05000000000000000000" pitchFamily="2" charset="2"/>
              <a:buChar char="v"/>
            </a:pPr>
            <a:r>
              <a:rPr lang="cs-CZ" dirty="0"/>
              <a:t>V Polsku byl první televizní program odvysílán v roce 1953. Zpočátku byla televize černobílá, od roku 1793 bylo možné sledovat televizi v barvách.</a:t>
            </a:r>
          </a:p>
          <a:p>
            <a:pPr>
              <a:buFont typeface="Wingdings" panose="05000000000000000000" pitchFamily="2" charset="2"/>
              <a:buChar char="v"/>
            </a:pPr>
            <a:r>
              <a:rPr lang="cs-CZ" dirty="0"/>
              <a:t> Ke konci 20. století se objevil internet, který se rozvíjí nejrychleji.</a:t>
            </a:r>
          </a:p>
        </p:txBody>
      </p:sp>
    </p:spTree>
    <p:extLst>
      <p:ext uri="{BB962C8B-B14F-4D97-AF65-F5344CB8AC3E}">
        <p14:creationId xmlns:p14="http://schemas.microsoft.com/office/powerpoint/2010/main" val="79255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fontScale="92500" lnSpcReduction="10000"/>
          </a:bodyPr>
          <a:lstStyle/>
          <a:p>
            <a:r>
              <a:rPr lang="cs-CZ" dirty="0"/>
              <a:t>Hromadné sdělovací prostředky se někdy nazývají „čtvrtou mocí“. Víte, proč? </a:t>
            </a:r>
          </a:p>
          <a:p>
            <a:pPr marL="0" indent="0">
              <a:buNone/>
            </a:pPr>
            <a:r>
              <a:rPr lang="cs-CZ" dirty="0"/>
              <a:t>Jelikož:</a:t>
            </a:r>
          </a:p>
          <a:p>
            <a:pPr>
              <a:buFont typeface="Wingdings" panose="05000000000000000000" pitchFamily="2" charset="2"/>
              <a:buChar char="v"/>
            </a:pPr>
            <a:r>
              <a:rPr lang="cs-CZ" dirty="0"/>
              <a:t> hrají velmi důležitou roli v našich životech, poskytují důležité informace pro občany,</a:t>
            </a:r>
          </a:p>
          <a:p>
            <a:pPr>
              <a:buFont typeface="Wingdings" panose="05000000000000000000" pitchFamily="2" charset="2"/>
              <a:buChar char="v"/>
            </a:pPr>
            <a:r>
              <a:rPr lang="cs-CZ" dirty="0"/>
              <a:t> mají schopnost kontrolovat vlády (mohou psát o rozhodnutích, která učinila vláda, o úspěších, o chybách),</a:t>
            </a:r>
          </a:p>
          <a:p>
            <a:pPr>
              <a:buFont typeface="Wingdings" panose="05000000000000000000" pitchFamily="2" charset="2"/>
              <a:buChar char="v"/>
            </a:pPr>
            <a:r>
              <a:rPr lang="cs-CZ" dirty="0"/>
              <a:t> poskytují pohled vlády, ale také opozice, která má právo vládu kritizovat,</a:t>
            </a:r>
          </a:p>
          <a:p>
            <a:pPr>
              <a:buFont typeface="Wingdings" panose="05000000000000000000" pitchFamily="2" charset="2"/>
              <a:buChar char="v"/>
            </a:pPr>
            <a:r>
              <a:rPr lang="cs-CZ" dirty="0"/>
              <a:t> probíhají v nich důležité diskuse,</a:t>
            </a:r>
          </a:p>
          <a:p>
            <a:pPr>
              <a:buFont typeface="Wingdings" panose="05000000000000000000" pitchFamily="2" charset="2"/>
              <a:buChar char="v"/>
            </a:pPr>
            <a:r>
              <a:rPr lang="cs-CZ" dirty="0"/>
              <a:t>informují o různých problémech a pomáhají je řešit,</a:t>
            </a:r>
          </a:p>
          <a:p>
            <a:pPr>
              <a:buFont typeface="Wingdings" panose="05000000000000000000" pitchFamily="2" charset="2"/>
              <a:buChar char="v"/>
            </a:pPr>
            <a:r>
              <a:rPr lang="cs-CZ" dirty="0"/>
              <a:t> slova mají velkou moc, proto je důležité, aby novináři poskytovali ověřené informace.</a:t>
            </a:r>
          </a:p>
          <a:p>
            <a:endParaRPr lang="cs-CZ" dirty="0"/>
          </a:p>
        </p:txBody>
      </p:sp>
    </p:spTree>
    <p:extLst>
      <p:ext uri="{BB962C8B-B14F-4D97-AF65-F5344CB8AC3E}">
        <p14:creationId xmlns:p14="http://schemas.microsoft.com/office/powerpoint/2010/main" val="38909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lstStyle/>
          <a:p>
            <a:r>
              <a:rPr lang="cs-CZ" dirty="0"/>
              <a:t>Čtení a prohlížení zpráv v různých sdělovacích prostředcích není snadné. Z velkého množství slov je nutné vybrat nejdůležitější a porovnat je s jinými zdroji, abychom si mohli vytvořit vlastní názor na dané téma.</a:t>
            </a:r>
          </a:p>
          <a:p>
            <a:r>
              <a:rPr lang="cs-CZ" b="1" dirty="0"/>
              <a:t>Toto zadání má za účel ukázat vám, jak efektivně používat hromadné sdělovací prostředky, a naučit vás těžkému umění tvorby vlastního názoru.</a:t>
            </a:r>
          </a:p>
          <a:p>
            <a:endParaRPr lang="cs-CZ" dirty="0"/>
          </a:p>
        </p:txBody>
      </p:sp>
    </p:spTree>
    <p:extLst>
      <p:ext uri="{BB962C8B-B14F-4D97-AF65-F5344CB8AC3E}">
        <p14:creationId xmlns:p14="http://schemas.microsoft.com/office/powerpoint/2010/main" val="8818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lstStyle/>
          <a:p>
            <a:r>
              <a:rPr lang="cs-CZ"/>
              <a:t>Vaše zadání se bude skládat ze dvou částí:</a:t>
            </a:r>
          </a:p>
          <a:p>
            <a:r>
              <a:rPr lang="cs-CZ" b="1" dirty="0"/>
              <a:t>I. část </a:t>
            </a:r>
            <a:r>
              <a:rPr lang="cs-CZ"/>
              <a:t>– tato část zadání bude mít individuální charakter. Každý z vás bude muset udělat zprávu z jednoho hromadného sdělovacího prostředku, ve které představíte noviny, televizní program nebo internetovou stránku, která vás zaujala.</a:t>
            </a:r>
          </a:p>
          <a:p>
            <a:r>
              <a:rPr lang="cs-CZ" b="1" dirty="0"/>
              <a:t>II. část </a:t>
            </a:r>
            <a:r>
              <a:rPr lang="cs-CZ"/>
              <a:t>– tato část zadání bude mít skupinový charakter. Vaším úkolem bude vytvořit třídní noviny, do kterých umístíte zprávy týkající se hromadných sdělovacích prostředků a provedete rozhovor s vybraným pracovníkem školy.</a:t>
            </a:r>
            <a:endParaRPr lang="cs-CZ" dirty="0"/>
          </a:p>
        </p:txBody>
      </p:sp>
    </p:spTree>
    <p:extLst>
      <p:ext uri="{BB962C8B-B14F-4D97-AF65-F5344CB8AC3E}">
        <p14:creationId xmlns:p14="http://schemas.microsoft.com/office/powerpoint/2010/main" val="87854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normAutofit fontScale="92500" lnSpcReduction="10000"/>
          </a:bodyPr>
          <a:lstStyle/>
          <a:p>
            <a:r>
              <a:rPr lang="cs-CZ" u="sng" dirty="0"/>
              <a:t>Proces přípravy první části zadání:</a:t>
            </a:r>
          </a:p>
          <a:p>
            <a:pPr marL="0" indent="0">
              <a:buNone/>
            </a:pPr>
            <a:r>
              <a:rPr lang="cs-CZ"/>
              <a:t>Každý žák vytvoří zprávu ve formě myšlenkové mapy. Žáci v ní popíší vybraný časopis, noviny, televizní program, internetovou stránku (popisované hromadné sdělovací prostředky by měly mít informační/vzdělávací charakter). Ve zprávě by se měly nacházet následující informace:</a:t>
            </a:r>
          </a:p>
          <a:p>
            <a:pPr>
              <a:buFont typeface="Wingdings" panose="05000000000000000000" pitchFamily="2" charset="2"/>
              <a:buChar char="v"/>
            </a:pPr>
            <a:r>
              <a:rPr lang="cs-CZ"/>
              <a:t> název (novin, časopisu, programu, internetové stránky)</a:t>
            </a:r>
          </a:p>
          <a:p>
            <a:pPr>
              <a:buFont typeface="Wingdings" panose="05000000000000000000" pitchFamily="2" charset="2"/>
              <a:buChar char="v"/>
            </a:pPr>
            <a:r>
              <a:rPr lang="cs-CZ"/>
              <a:t> jak často se vydává (deník, týdeník, atd.)</a:t>
            </a:r>
          </a:p>
          <a:p>
            <a:pPr>
              <a:buFont typeface="Wingdings" panose="05000000000000000000" pitchFamily="2" charset="2"/>
              <a:buChar char="v"/>
            </a:pPr>
            <a:r>
              <a:rPr lang="cs-CZ"/>
              <a:t> jaký má dosah (místní, regionální, celostátní)</a:t>
            </a:r>
          </a:p>
          <a:p>
            <a:pPr>
              <a:buFont typeface="Wingdings" panose="05000000000000000000" pitchFamily="2" charset="2"/>
              <a:buChar char="v"/>
            </a:pPr>
            <a:r>
              <a:rPr lang="cs-CZ"/>
              <a:t> tématika (obecně informační, tématická, např. historická, informační, pro ženy, pro mládež)</a:t>
            </a:r>
          </a:p>
          <a:p>
            <a:pPr>
              <a:buFont typeface="Wingdings" panose="05000000000000000000" pitchFamily="2" charset="2"/>
              <a:buChar char="v"/>
            </a:pPr>
            <a:r>
              <a:rPr lang="cs-CZ"/>
              <a:t> charakter (vážný, lehký, humorný - bulvární)</a:t>
            </a:r>
          </a:p>
          <a:p>
            <a:pPr>
              <a:buFont typeface="Wingdings" panose="05000000000000000000" pitchFamily="2" charset="2"/>
              <a:buChar char="v"/>
            </a:pPr>
            <a:r>
              <a:rPr lang="cs-CZ"/>
              <a:t> fotografie titulní strany</a:t>
            </a:r>
          </a:p>
          <a:p>
            <a:pPr>
              <a:buFont typeface="Wingdings" panose="05000000000000000000" pitchFamily="2" charset="2"/>
              <a:buChar char="v"/>
            </a:pPr>
            <a:r>
              <a:rPr lang="cs-CZ"/>
              <a:t> krátký popis, proč byl tento druh médií zvolen</a:t>
            </a:r>
          </a:p>
        </p:txBody>
      </p:sp>
    </p:spTree>
    <p:extLst>
      <p:ext uri="{BB962C8B-B14F-4D97-AF65-F5344CB8AC3E}">
        <p14:creationId xmlns:p14="http://schemas.microsoft.com/office/powerpoint/2010/main" val="191805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normAutofit fontScale="92500" lnSpcReduction="10000"/>
          </a:bodyPr>
          <a:lstStyle/>
          <a:p>
            <a:r>
              <a:rPr lang="cs-CZ" u="sng" dirty="0"/>
              <a:t>Proces přípravy druhé části zadání:</a:t>
            </a:r>
          </a:p>
          <a:p>
            <a:pPr marL="0" indent="0">
              <a:buNone/>
            </a:pPr>
            <a:r>
              <a:rPr lang="cs-CZ"/>
              <a:t>Tato část zadání vyžaduje skupinovou práci. Všechny vaše zprávy, prezentující nejzajímavější sdělovací prostředky, se stanou součástí vašich třídních novin (pokud máte školní noviny, pak do nich můžete umístit vaše práce). </a:t>
            </a:r>
          </a:p>
          <a:p>
            <a:pPr marL="0" indent="0">
              <a:buNone/>
            </a:pPr>
            <a:r>
              <a:rPr lang="cs-CZ" i="1" u="sng" dirty="0"/>
              <a:t>Před zahájením této části zadání je vhodný didaktický výlet, např. do sídla místních novin, za účelem seznámení s redakční prací.</a:t>
            </a:r>
          </a:p>
          <a:p>
            <a:pPr marL="0" indent="0">
              <a:buNone/>
            </a:pPr>
            <a:r>
              <a:rPr lang="cs-CZ"/>
              <a:t>Fáze přípravy novin:</a:t>
            </a:r>
          </a:p>
          <a:p>
            <a:pPr>
              <a:buFont typeface="Wingdings" panose="05000000000000000000" pitchFamily="2" charset="2"/>
              <a:buChar char="v"/>
            </a:pPr>
            <a:r>
              <a:rPr lang="cs-CZ"/>
              <a:t> vymyšlení názvu, obalu novin</a:t>
            </a:r>
          </a:p>
          <a:p>
            <a:pPr>
              <a:buFont typeface="Wingdings" panose="05000000000000000000" pitchFamily="2" charset="2"/>
              <a:buChar char="v"/>
            </a:pPr>
            <a:r>
              <a:rPr lang="cs-CZ"/>
              <a:t> naformátování myšlenkových map prezentujících zpracované zprávy</a:t>
            </a:r>
          </a:p>
          <a:p>
            <a:pPr>
              <a:buFont typeface="Wingdings" panose="05000000000000000000" pitchFamily="2" charset="2"/>
              <a:buChar char="v"/>
            </a:pPr>
            <a:r>
              <a:rPr lang="cs-CZ"/>
              <a:t> uskutečnění rozhovoru s vybraným pracovníkem školy</a:t>
            </a:r>
          </a:p>
          <a:p>
            <a:pPr>
              <a:buFont typeface="Wingdings" panose="05000000000000000000" pitchFamily="2" charset="2"/>
              <a:buChar char="v"/>
            </a:pPr>
            <a:r>
              <a:rPr lang="cs-CZ"/>
              <a:t> umístění fotografií znázorňujících proces přípravy novin</a:t>
            </a:r>
          </a:p>
          <a:p>
            <a:pPr marL="0" indent="0">
              <a:buNone/>
            </a:pPr>
            <a:endParaRPr lang="cs-CZ" dirty="0"/>
          </a:p>
        </p:txBody>
      </p:sp>
    </p:spTree>
    <p:extLst>
      <p:ext uri="{BB962C8B-B14F-4D97-AF65-F5344CB8AC3E}">
        <p14:creationId xmlns:p14="http://schemas.microsoft.com/office/powerpoint/2010/main" val="414900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lstStyle/>
          <a:p>
            <a:r>
              <a:rPr lang="cs-CZ"/>
              <a:t>Žáci mají na přípravu projektu 3-4 týdny.</a:t>
            </a:r>
          </a:p>
          <a:p>
            <a:r>
              <a:rPr lang="cs-CZ"/>
              <a:t>Pracovní plán:</a:t>
            </a:r>
            <a:endParaRPr lang="cs-CZ" dirty="0"/>
          </a:p>
        </p:txBody>
      </p:sp>
      <p:graphicFrame>
        <p:nvGraphicFramePr>
          <p:cNvPr id="4" name="Tabela 3"/>
          <p:cNvGraphicFramePr>
            <a:graphicFrameLocks noGrp="1"/>
          </p:cNvGraphicFramePr>
          <p:nvPr>
            <p:extLst>
              <p:ext uri="{D42A27DB-BD31-4B8C-83A1-F6EECF244321}">
                <p14:modId xmlns:p14="http://schemas.microsoft.com/office/powerpoint/2010/main" val="2523987842"/>
              </p:ext>
            </p:extLst>
          </p:nvPr>
        </p:nvGraphicFramePr>
        <p:xfrm>
          <a:off x="539552" y="2996952"/>
          <a:ext cx="7992888" cy="2651760"/>
        </p:xfrm>
        <a:graphic>
          <a:graphicData uri="http://schemas.openxmlformats.org/drawingml/2006/table">
            <a:tbl>
              <a:tblPr firstRow="1" bandRow="1">
                <a:tableStyleId>{5C22544A-7EE6-4342-B048-85BDC9FD1C3A}</a:tableStyleId>
              </a:tblPr>
              <a:tblGrid>
                <a:gridCol w="7992888">
                  <a:extLst>
                    <a:ext uri="{9D8B030D-6E8A-4147-A177-3AD203B41FA5}">
                      <a16:colId xmlns="" xmlns:a16="http://schemas.microsoft.com/office/drawing/2014/main" val="20000"/>
                    </a:ext>
                  </a:extLst>
                </a:gridCol>
              </a:tblGrid>
              <a:tr h="638471">
                <a:tc>
                  <a:txBody>
                    <a:bodyPr/>
                    <a:lstStyle/>
                    <a:p>
                      <a:r>
                        <a:rPr dirty="0" err="1"/>
                        <a:t>První</a:t>
                      </a:r>
                      <a:r>
                        <a:rPr dirty="0"/>
                        <a:t> </a:t>
                      </a:r>
                      <a:r>
                        <a:rPr dirty="0" err="1"/>
                        <a:t>týden</a:t>
                      </a:r>
                      <a:r>
                        <a:rPr lang="pl-PL" b="0" baseline="0" dirty="0"/>
                        <a:t>: samostatná práce, první část práce (volba hromadného sdělovacího prostředku ) na školních hodinách, vytvoření myšlenkové mapy samostatně doma</a:t>
                      </a:r>
                      <a:endParaRPr lang="cs-CZ" b="0" dirty="0"/>
                    </a:p>
                  </a:txBody>
                  <a:tcPr/>
                </a:tc>
                <a:extLst>
                  <a:ext uri="{0D108BD9-81ED-4DB2-BD59-A6C34878D82A}">
                    <a16:rowId xmlns="" xmlns:a16="http://schemas.microsoft.com/office/drawing/2014/main" val="10000"/>
                  </a:ext>
                </a:extLst>
              </a:tr>
              <a:tr h="1413757">
                <a:tc>
                  <a:txBody>
                    <a:bodyPr/>
                    <a:lstStyle/>
                    <a:p>
                      <a:pPr marL="285750" indent="-285750">
                        <a:buFont typeface="Arial" panose="020B0604020202020204" pitchFamily="34" charset="0"/>
                        <a:buChar char="•"/>
                      </a:pPr>
                      <a:r>
                        <a:rPr dirty="0" err="1"/>
                        <a:t>Volba</a:t>
                      </a:r>
                      <a:r>
                        <a:rPr dirty="0"/>
                        <a:t> </a:t>
                      </a:r>
                      <a:r>
                        <a:rPr dirty="0" err="1"/>
                        <a:t>novin</a:t>
                      </a:r>
                      <a:r>
                        <a:rPr dirty="0"/>
                        <a:t>, </a:t>
                      </a:r>
                      <a:r>
                        <a:rPr dirty="0" err="1"/>
                        <a:t>časopisu</a:t>
                      </a:r>
                      <a:r>
                        <a:rPr dirty="0"/>
                        <a:t>, TV </a:t>
                      </a:r>
                      <a:r>
                        <a:rPr dirty="0" err="1"/>
                        <a:t>programu</a:t>
                      </a:r>
                      <a:r>
                        <a:rPr dirty="0"/>
                        <a:t>, </a:t>
                      </a:r>
                      <a:r>
                        <a:rPr dirty="0" err="1"/>
                        <a:t>internetové</a:t>
                      </a:r>
                      <a:r>
                        <a:rPr dirty="0"/>
                        <a:t> </a:t>
                      </a:r>
                      <a:r>
                        <a:rPr dirty="0" err="1"/>
                        <a:t>stránky</a:t>
                      </a:r>
                      <a:r>
                        <a:rPr dirty="0"/>
                        <a:t>, </a:t>
                      </a:r>
                      <a:r>
                        <a:rPr dirty="0" err="1"/>
                        <a:t>která</a:t>
                      </a:r>
                      <a:r>
                        <a:rPr dirty="0"/>
                        <a:t> </a:t>
                      </a:r>
                      <a:r>
                        <a:rPr dirty="0" err="1"/>
                        <a:t>vás</a:t>
                      </a:r>
                      <a:r>
                        <a:rPr dirty="0"/>
                        <a:t> </a:t>
                      </a:r>
                      <a:r>
                        <a:rPr dirty="0" err="1"/>
                        <a:t>zajímá</a:t>
                      </a:r>
                      <a:r>
                        <a:rPr dirty="0"/>
                        <a:t>, </a:t>
                      </a:r>
                      <a:r>
                        <a:rPr dirty="0" err="1"/>
                        <a:t>obsahuje</a:t>
                      </a:r>
                      <a:r>
                        <a:rPr dirty="0"/>
                        <a:t> </a:t>
                      </a:r>
                      <a:r>
                        <a:rPr dirty="0" err="1"/>
                        <a:t>zajímavé</a:t>
                      </a:r>
                      <a:r>
                        <a:rPr dirty="0"/>
                        <a:t> </a:t>
                      </a:r>
                      <a:r>
                        <a:rPr dirty="0" err="1"/>
                        <a:t>informace</a:t>
                      </a:r>
                      <a:r>
                        <a:rPr dirty="0"/>
                        <a:t>, </a:t>
                      </a:r>
                      <a:r>
                        <a:rPr dirty="0" err="1"/>
                        <a:t>ze</a:t>
                      </a:r>
                      <a:r>
                        <a:rPr dirty="0"/>
                        <a:t> </a:t>
                      </a:r>
                      <a:r>
                        <a:rPr dirty="0" err="1"/>
                        <a:t>které</a:t>
                      </a:r>
                      <a:r>
                        <a:rPr dirty="0"/>
                        <a:t> se </a:t>
                      </a:r>
                      <a:r>
                        <a:rPr dirty="0" err="1"/>
                        <a:t>můžete</a:t>
                      </a:r>
                      <a:r>
                        <a:rPr dirty="0"/>
                        <a:t> </a:t>
                      </a:r>
                      <a:r>
                        <a:rPr dirty="0" err="1"/>
                        <a:t>něco</a:t>
                      </a:r>
                      <a:r>
                        <a:rPr dirty="0"/>
                        <a:t> </a:t>
                      </a:r>
                      <a:r>
                        <a:rPr dirty="0" err="1"/>
                        <a:t>naučit</a:t>
                      </a:r>
                      <a:r>
                        <a:rPr lang="cs-CZ" dirty="0"/>
                        <a:t>.</a:t>
                      </a:r>
                      <a:endParaRPr dirty="0"/>
                    </a:p>
                    <a:p>
                      <a:pPr marL="285750" indent="-285750">
                        <a:buFont typeface="Arial" panose="020B0604020202020204" pitchFamily="34" charset="0"/>
                        <a:buChar char="•"/>
                      </a:pPr>
                      <a:r>
                        <a:rPr dirty="0" err="1"/>
                        <a:t>Příprava</a:t>
                      </a:r>
                      <a:r>
                        <a:rPr dirty="0"/>
                        <a:t> </a:t>
                      </a:r>
                      <a:r>
                        <a:rPr dirty="0" err="1"/>
                        <a:t>archu</a:t>
                      </a:r>
                      <a:r>
                        <a:rPr dirty="0"/>
                        <a:t> </a:t>
                      </a:r>
                      <a:r>
                        <a:rPr dirty="0" err="1"/>
                        <a:t>papíru</a:t>
                      </a:r>
                      <a:r>
                        <a:rPr dirty="0"/>
                        <a:t> </a:t>
                      </a:r>
                      <a:r>
                        <a:rPr dirty="0" err="1"/>
                        <a:t>formátu</a:t>
                      </a:r>
                      <a:r>
                        <a:rPr dirty="0"/>
                        <a:t> A3</a:t>
                      </a:r>
                      <a:r>
                        <a:rPr lang="cs-CZ" dirty="0"/>
                        <a:t>.</a:t>
                      </a:r>
                    </a:p>
                    <a:p>
                      <a:pPr marL="285750" indent="-285750">
                        <a:buFont typeface="Arial" panose="020B0604020202020204" pitchFamily="34" charset="0"/>
                        <a:buChar char="•"/>
                      </a:pPr>
                      <a:r>
                        <a:rPr dirty="0" err="1"/>
                        <a:t>Napsání</a:t>
                      </a:r>
                      <a:r>
                        <a:rPr dirty="0"/>
                        <a:t>, </a:t>
                      </a:r>
                      <a:r>
                        <a:rPr dirty="0" err="1"/>
                        <a:t>nalepení</a:t>
                      </a:r>
                      <a:r>
                        <a:rPr dirty="0"/>
                        <a:t> </a:t>
                      </a:r>
                      <a:r>
                        <a:rPr dirty="0" err="1"/>
                        <a:t>všech</a:t>
                      </a:r>
                      <a:r>
                        <a:rPr dirty="0"/>
                        <a:t> </a:t>
                      </a:r>
                      <a:r>
                        <a:rPr dirty="0" err="1"/>
                        <a:t>prvků</a:t>
                      </a:r>
                      <a:r>
                        <a:rPr dirty="0"/>
                        <a:t> </a:t>
                      </a:r>
                      <a:r>
                        <a:rPr dirty="0" err="1"/>
                        <a:t>podle</a:t>
                      </a:r>
                      <a:r>
                        <a:rPr dirty="0"/>
                        <a:t> </a:t>
                      </a:r>
                      <a:r>
                        <a:rPr dirty="0" err="1"/>
                        <a:t>zadání</a:t>
                      </a:r>
                      <a:r>
                        <a:rPr dirty="0"/>
                        <a:t> </a:t>
                      </a:r>
                      <a:r>
                        <a:rPr dirty="0" err="1"/>
                        <a:t>na</a:t>
                      </a:r>
                      <a:r>
                        <a:rPr dirty="0"/>
                        <a:t> arch </a:t>
                      </a:r>
                      <a:r>
                        <a:rPr dirty="0" err="1"/>
                        <a:t>papíru</a:t>
                      </a:r>
                      <a:r>
                        <a:rPr lang="cs-CZ" dirty="0"/>
                        <a:t>.</a:t>
                      </a:r>
                      <a:endParaRPr dirty="0"/>
                    </a:p>
                    <a:p>
                      <a:pPr marL="285750" indent="-285750">
                        <a:buFont typeface="Arial" panose="020B0604020202020204" pitchFamily="34" charset="0"/>
                        <a:buChar char="•"/>
                      </a:pPr>
                      <a:r>
                        <a:rPr dirty="0" err="1"/>
                        <a:t>Napsání</a:t>
                      </a:r>
                      <a:r>
                        <a:rPr dirty="0"/>
                        <a:t> </a:t>
                      </a:r>
                      <a:r>
                        <a:rPr dirty="0" err="1"/>
                        <a:t>krátkého</a:t>
                      </a:r>
                      <a:r>
                        <a:rPr dirty="0"/>
                        <a:t> </a:t>
                      </a:r>
                      <a:r>
                        <a:rPr dirty="0" err="1"/>
                        <a:t>zdůvodnění</a:t>
                      </a:r>
                      <a:r>
                        <a:rPr dirty="0"/>
                        <a:t> </a:t>
                      </a:r>
                      <a:r>
                        <a:rPr dirty="0" err="1"/>
                        <a:t>své</a:t>
                      </a:r>
                      <a:r>
                        <a:rPr dirty="0"/>
                        <a:t> </a:t>
                      </a:r>
                      <a:r>
                        <a:rPr dirty="0" err="1"/>
                        <a:t>volby</a:t>
                      </a:r>
                      <a:r>
                        <a:rPr lang="cs-CZ" dirty="0"/>
                        <a:t>.</a:t>
                      </a:r>
                      <a:endParaRPr dirty="0"/>
                    </a:p>
                    <a:p>
                      <a:pPr marL="285750" indent="-285750">
                        <a:buFont typeface="Arial" panose="020B0604020202020204" pitchFamily="34" charset="0"/>
                        <a:buChar char="•"/>
                      </a:pPr>
                      <a:r>
                        <a:rPr dirty="0" err="1"/>
                        <a:t>Příprava</a:t>
                      </a:r>
                      <a:r>
                        <a:rPr dirty="0"/>
                        <a:t> </a:t>
                      </a:r>
                      <a:r>
                        <a:rPr dirty="0" err="1"/>
                        <a:t>na</a:t>
                      </a:r>
                      <a:r>
                        <a:rPr dirty="0"/>
                        <a:t> </a:t>
                      </a:r>
                      <a:r>
                        <a:rPr dirty="0" err="1"/>
                        <a:t>prezentaci</a:t>
                      </a:r>
                      <a:r>
                        <a:rPr dirty="0"/>
                        <a:t> </a:t>
                      </a:r>
                      <a:r>
                        <a:rPr dirty="0" err="1"/>
                        <a:t>své</a:t>
                      </a:r>
                      <a:r>
                        <a:rPr dirty="0"/>
                        <a:t> </a:t>
                      </a:r>
                      <a:r>
                        <a:rPr dirty="0" err="1"/>
                        <a:t>práce</a:t>
                      </a:r>
                      <a:r>
                        <a:rPr dirty="0"/>
                        <a:t> </a:t>
                      </a:r>
                      <a:r>
                        <a:rPr dirty="0" err="1"/>
                        <a:t>před</a:t>
                      </a:r>
                      <a:r>
                        <a:rPr dirty="0"/>
                        <a:t> </a:t>
                      </a:r>
                      <a:r>
                        <a:rPr dirty="0" err="1"/>
                        <a:t>třídou</a:t>
                      </a:r>
                      <a:r>
                        <a:rPr dirty="0"/>
                        <a:t>, </a:t>
                      </a:r>
                      <a:r>
                        <a:rPr dirty="0" err="1"/>
                        <a:t>vyprávění</a:t>
                      </a:r>
                      <a:r>
                        <a:rPr dirty="0"/>
                        <a:t>, </a:t>
                      </a:r>
                      <a:r>
                        <a:rPr dirty="0" err="1"/>
                        <a:t>řeč</a:t>
                      </a:r>
                      <a:r>
                        <a:rPr dirty="0"/>
                        <a:t> </a:t>
                      </a:r>
                      <a:r>
                        <a:rPr dirty="0" err="1"/>
                        <a:t>těla</a:t>
                      </a:r>
                      <a:r>
                        <a:rPr dirty="0"/>
                        <a:t>.</a:t>
                      </a:r>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263809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jrzystość">
  <a:themeElements>
    <a:clrScheme name="Przejrzystość">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yczny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ejrzystość">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283</TotalTime>
  <Words>1930</Words>
  <Application>Microsoft Office PowerPoint</Application>
  <PresentationFormat>Pokaz na ekranie (4:3)</PresentationFormat>
  <Paragraphs>170</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Times New Roman</vt:lpstr>
      <vt:lpstr>Wingdings</vt:lpstr>
      <vt:lpstr>Przejrzystość</vt:lpstr>
      <vt:lpstr>Hromadné sdělovací prostředky – mass media</vt:lpstr>
      <vt:lpstr>Obsah:</vt:lpstr>
      <vt:lpstr>Úvod:</vt:lpstr>
      <vt:lpstr>Úvod:</vt:lpstr>
      <vt:lpstr>Zadání:</vt:lpstr>
      <vt:lpstr>Zadání:</vt:lpstr>
      <vt:lpstr>Proces:</vt:lpstr>
      <vt:lpstr>Proces:</vt:lpstr>
      <vt:lpstr>Proces:</vt:lpstr>
      <vt:lpstr>Proces:</vt:lpstr>
      <vt:lpstr>Proces:</vt:lpstr>
      <vt:lpstr>Zdroje:</vt:lpstr>
      <vt:lpstr>Hodnocení:</vt:lpstr>
      <vt:lpstr>Hodnocení:</vt:lpstr>
      <vt:lpstr>Hodnocení:</vt:lpstr>
      <vt:lpstr>Hodnocení bodování: </vt:lpstr>
      <vt:lpstr>Výsledky:</vt:lpstr>
      <vt:lpstr>Výsledky:</vt:lpstr>
      <vt:lpstr>Výsledky:</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 ich wpływ na organizm nastolatków</dc:title>
  <dc:creator>Andrzej Smorąg</dc:creator>
  <cp:lastModifiedBy>Anna Basta</cp:lastModifiedBy>
  <cp:revision>38</cp:revision>
  <dcterms:created xsi:type="dcterms:W3CDTF">2017-06-13T07:46:01Z</dcterms:created>
  <dcterms:modified xsi:type="dcterms:W3CDTF">2020-01-15T20:55:37Z</dcterms:modified>
</cp:coreProperties>
</file>