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9" r:id="rId6"/>
    <p:sldId id="276" r:id="rId7"/>
    <p:sldId id="260" r:id="rId8"/>
    <p:sldId id="268" r:id="rId9"/>
    <p:sldId id="277" r:id="rId10"/>
    <p:sldId id="261" r:id="rId11"/>
    <p:sldId id="262" r:id="rId12"/>
    <p:sldId id="263" r:id="rId13"/>
    <p:sldId id="271" r:id="rId14"/>
    <p:sldId id="273" r:id="rId15"/>
    <p:sldId id="275" r:id="rId16"/>
    <p:sldId id="274" r:id="rId17"/>
    <p:sldId id="264" r:id="rId18"/>
    <p:sldId id="267" r:id="rId19"/>
    <p:sldId id="265" r:id="rId20"/>
    <p:sldId id="266" r:id="rId2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99" autoAdjust="0"/>
    <p:restoredTop sz="94533" autoAdjust="0"/>
  </p:normalViewPr>
  <p:slideViewPr>
    <p:cSldViewPr snapToGrid="0">
      <p:cViewPr varScale="1">
        <p:scale>
          <a:sx n="84" d="100"/>
          <a:sy n="84" d="100"/>
        </p:scale>
        <p:origin x="653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C07EDA-C424-4DAA-BF72-2BDFEDC2A50F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A7B87-5E16-4EBA-9302-7D0509B8BB3A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583238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A7B87-5E16-4EBA-9302-7D0509B8BB3A}" type="slidenum">
              <a:rPr lang="pl-PL" smtClean="0"/>
              <a:pPr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08664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924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04929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44321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5607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91032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1595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5130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78686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6356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86779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5317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6545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01476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12977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40436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3752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7A17FD-613E-4264-9DD2-D964797A0C3A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288958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87A17FD-613E-4264-9DD2-D964797A0C3A}" type="datetimeFigureOut">
              <a:rPr lang="pl-PL" smtClean="0"/>
              <a:pPr/>
              <a:t>16.01.2020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160E54F-B1EB-43DE-8B0E-5738EBC4BA7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99546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3d-tisk.cz/" TargetMode="External"/><Relationship Id="rId3" Type="http://schemas.openxmlformats.org/officeDocument/2006/relationships/hyperlink" Target="https://cs.wikipedia.org/wiki/Mobiln%C3%AD_telefon" TargetMode="External"/><Relationship Id="rId7" Type="http://schemas.openxmlformats.org/officeDocument/2006/relationships/hyperlink" Target="https://cs.wikipedia.org/wiki/3D_tisk" TargetMode="External"/><Relationship Id="rId2" Type="http://schemas.openxmlformats.org/officeDocument/2006/relationships/hyperlink" Target="http://antiskola.eu/cz/referaty/9853-vyuziti-e-bussines-a-e-commerce-jako-nastroje-nove-ekonomiky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s.wikipedia.org/wiki/PlayStation_4" TargetMode="External"/><Relationship Id="rId5" Type="http://schemas.openxmlformats.org/officeDocument/2006/relationships/hyperlink" Target="https://cs.wikipedia.org/wiki/Televizor" TargetMode="External"/><Relationship Id="rId10" Type="http://schemas.openxmlformats.org/officeDocument/2006/relationships/image" Target="../media/image12.png"/><Relationship Id="rId4" Type="http://schemas.openxmlformats.org/officeDocument/2006/relationships/hyperlink" Target="https://cs.wikipedia.org/wiki/Chytr%C3%BD_telefon" TargetMode="External"/><Relationship Id="rId9" Type="http://schemas.openxmlformats.org/officeDocument/2006/relationships/hyperlink" Target="http://www.komputerswiat.pl/testy/sprzet/zarowki-led-i-energooszczedne/2016/01/philips-hue-test.aspx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003855" y="3034146"/>
            <a:ext cx="8744800" cy="1050635"/>
          </a:xfrm>
        </p:spPr>
        <p:txBody>
          <a:bodyPr/>
          <a:lstStyle/>
          <a:p>
            <a:r>
              <a:rPr lang="pl-PL" dirty="0"/>
              <a:t>INOVATÍVNE RIEŠENIA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761010" y="4461984"/>
            <a:ext cx="6987645" cy="1388534"/>
          </a:xfrm>
        </p:spPr>
        <p:txBody>
          <a:bodyPr>
            <a:normAutofit fontScale="70000" lnSpcReduction="20000"/>
          </a:bodyPr>
          <a:lstStyle/>
          <a:p>
            <a:r>
              <a:rPr lang="sk-SK" dirty="0"/>
              <a:t>Web </a:t>
            </a:r>
            <a:r>
              <a:rPr lang="sk-SK" dirty="0" err="1"/>
              <a:t>Quest</a:t>
            </a:r>
            <a:r>
              <a:rPr lang="sk-SK" dirty="0"/>
              <a:t> určený pre druhý stupeň základných škôl</a:t>
            </a:r>
          </a:p>
          <a:p>
            <a:r>
              <a:rPr lang="sk-SK" dirty="0"/>
              <a:t> na hodiny s technickým zameraním, hodiny s vychovávateľom a hodiny občianskej výchovy.</a:t>
            </a:r>
          </a:p>
          <a:p>
            <a:r>
              <a:rPr lang="pl-PL" dirty="0"/>
              <a:t> </a:t>
            </a:r>
          </a:p>
          <a:p>
            <a:r>
              <a:rPr lang="pl-PL" dirty="0"/>
              <a:t>Autor: Elżbieta Jeż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5A95DD56-AEE4-4407-AEFE-136622724C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50297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6227721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121222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marL="0" indent="0">
              <a:buNone/>
            </a:pPr>
            <a:r>
              <a:rPr lang="sk-SK" dirty="0"/>
              <a:t>Myslite na to, že učiteľ bude hodnotiť:</a:t>
            </a:r>
          </a:p>
          <a:p>
            <a:pPr lvl="0"/>
            <a:r>
              <a:rPr lang="sk-SK" dirty="0"/>
              <a:t>Správnosť informácií obsiahnutých v pripravovanom materiáli.</a:t>
            </a:r>
          </a:p>
          <a:p>
            <a:pPr lvl="0"/>
            <a:r>
              <a:rPr lang="sk-SK" dirty="0"/>
              <a:t>Zaangažovanie do prípravy a realizáciu vybranej témy.</a:t>
            </a:r>
          </a:p>
          <a:p>
            <a:pPr lvl="0"/>
            <a:r>
              <a:rPr lang="sk-SK" dirty="0"/>
              <a:t>Estetickú stránku multimediálnej prezentácie.</a:t>
            </a:r>
          </a:p>
          <a:p>
            <a:pPr lvl="0"/>
            <a:r>
              <a:rPr lang="sk-SK" dirty="0"/>
              <a:t>Spôsob predstavenia prezentácie a triednej výstavy</a:t>
            </a:r>
            <a:r>
              <a:rPr lang="pl-PL" dirty="0"/>
              <a:t>.</a:t>
            </a:r>
          </a:p>
          <a:p>
            <a:endParaRPr lang="pl-PL" dirty="0"/>
          </a:p>
        </p:txBody>
      </p:sp>
      <p:pic>
        <p:nvPicPr>
          <p:cNvPr id="12290" name="Picture 2" descr="Znalezione obrazy dla zapytania podsumowan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523" y="685800"/>
            <a:ext cx="2857500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9509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– 1. TÝŽDEŇ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k-SK" dirty="0"/>
              <a:t>Oboznámenie sa s obsahom úlohy</a:t>
            </a:r>
          </a:p>
          <a:p>
            <a:pPr lvl="0"/>
            <a:r>
              <a:rPr lang="sk-SK" dirty="0"/>
              <a:t>Rozdelenie triedy do skupín</a:t>
            </a:r>
          </a:p>
          <a:p>
            <a:pPr lvl="0"/>
            <a:r>
              <a:rPr lang="sk-SK" dirty="0"/>
              <a:t>Vedomý výber témy</a:t>
            </a:r>
          </a:p>
          <a:p>
            <a:pPr lvl="0"/>
            <a:r>
              <a:rPr lang="sk-SK" dirty="0"/>
              <a:t>Rozhovor o využívaní internetových zdrojov</a:t>
            </a:r>
          </a:p>
          <a:p>
            <a:pPr lvl="0"/>
            <a:r>
              <a:rPr lang="sk-SK" dirty="0"/>
              <a:t>Príprava plánu realizácie multimediálnej prezentácie</a:t>
            </a:r>
          </a:p>
        </p:txBody>
      </p:sp>
      <p:pic>
        <p:nvPicPr>
          <p:cNvPr id="4098" name="Picture 2" descr="Znalezione obrazy dla zapytania do dzieł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9377" y="2438399"/>
            <a:ext cx="3183646" cy="1549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05876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 – 2./3. TÝŽDEŇ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sk-SK" dirty="0"/>
              <a:t>Príprava multimediálnej prezentácie</a:t>
            </a:r>
          </a:p>
          <a:p>
            <a:pPr lvl="0"/>
            <a:r>
              <a:rPr lang="sk-SK" dirty="0"/>
              <a:t>Prezentácia úlohy pred žiakmi oboch skupín</a:t>
            </a:r>
          </a:p>
          <a:p>
            <a:pPr lvl="0"/>
            <a:r>
              <a:rPr lang="sk-SK" dirty="0"/>
              <a:t>Diskusia o prezentáciách medzi členmi oboch skupín</a:t>
            </a:r>
          </a:p>
          <a:p>
            <a:pPr lvl="0"/>
            <a:r>
              <a:rPr lang="sk-SK" dirty="0"/>
              <a:t>Hodnotenie práce žiakov</a:t>
            </a:r>
          </a:p>
          <a:p>
            <a:endParaRPr lang="pl-PL" dirty="0"/>
          </a:p>
        </p:txBody>
      </p:sp>
      <p:pic>
        <p:nvPicPr>
          <p:cNvPr id="2052" name="Picture 4" descr="Znalezione obrazy dla zapytania ocen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283" y="5290918"/>
            <a:ext cx="33528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780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ZDROJE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rmAutofit fontScale="85000" lnSpcReduction="20000"/>
          </a:bodyPr>
          <a:lstStyle/>
          <a:p>
            <a:r>
              <a:rPr lang="pl-PL" dirty="0" smtClean="0">
                <a:hlinkClick r:id="rId2"/>
              </a:rPr>
              <a:t>http://antiskola.eu/cz/referaty/9853-vyuziti-e-bussines-a-e-commerce-jako-nastroje-nove-ekonomiky</a:t>
            </a:r>
            <a:endParaRPr lang="pl-PL" dirty="0" smtClean="0"/>
          </a:p>
          <a:p>
            <a:r>
              <a:rPr lang="pl-PL" dirty="0" smtClean="0">
                <a:hlinkClick r:id="rId3"/>
              </a:rPr>
              <a:t>https://cs.wikipedia.org/wiki/Mobiln%C3%AD_telefon</a:t>
            </a:r>
            <a:endParaRPr lang="pl-PL" dirty="0" smtClean="0"/>
          </a:p>
          <a:p>
            <a:r>
              <a:rPr lang="pl-PL" dirty="0" smtClean="0">
                <a:hlinkClick r:id="rId4"/>
              </a:rPr>
              <a:t>https://cs.wikipedia.org/wiki/Chytr%C3%BD_telefon</a:t>
            </a:r>
            <a:endParaRPr lang="pl-PL" dirty="0" smtClean="0"/>
          </a:p>
          <a:p>
            <a:r>
              <a:rPr lang="pl-PL" dirty="0" smtClean="0">
                <a:hlinkClick r:id="rId5"/>
              </a:rPr>
              <a:t>https://cs.wikipedia.org/wiki/Televizor</a:t>
            </a:r>
            <a:endParaRPr lang="pl-PL" dirty="0" smtClean="0"/>
          </a:p>
          <a:p>
            <a:r>
              <a:rPr lang="pl-PL" dirty="0" smtClean="0">
                <a:hlinkClick r:id="rId6"/>
              </a:rPr>
              <a:t>https://cs.wikipedia.org/wiki/PlayStation_4</a:t>
            </a:r>
            <a:endParaRPr lang="pl-PL" dirty="0" smtClean="0"/>
          </a:p>
          <a:p>
            <a:r>
              <a:rPr lang="pl-PL" dirty="0" smtClean="0">
                <a:hlinkClick r:id="rId7"/>
              </a:rPr>
              <a:t>https://cs.wikipedia.org/wiki/3D_tisk</a:t>
            </a:r>
            <a:endParaRPr lang="pl-PL" dirty="0" smtClean="0"/>
          </a:p>
          <a:p>
            <a:r>
              <a:rPr lang="pl-PL" smtClean="0">
                <a:hlinkClick r:id="rId8"/>
              </a:rPr>
              <a:t>https://www.3d-tisk.cz/</a:t>
            </a:r>
            <a:endParaRPr lang="pl-PL" dirty="0"/>
          </a:p>
          <a:p>
            <a:endParaRPr lang="pl-PL" dirty="0">
              <a:hlinkClick r:id="rId9"/>
            </a:endParaRPr>
          </a:p>
          <a:p>
            <a:endParaRPr lang="pl-PL" dirty="0">
              <a:hlinkClick r:id="rId9"/>
            </a:endParaRPr>
          </a:p>
          <a:p>
            <a:endParaRPr lang="pl-PL" dirty="0"/>
          </a:p>
        </p:txBody>
      </p:sp>
      <p:pic>
        <p:nvPicPr>
          <p:cNvPr id="1026" name="Picture 2" descr="Znalezione obrazy dla zapytania źródła informacji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6073" y="552448"/>
            <a:ext cx="2266950" cy="2019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50318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HODNOTENIE</a:t>
            </a:r>
          </a:p>
        </p:txBody>
      </p:sp>
      <p:graphicFrame>
        <p:nvGraphicFramePr>
          <p:cNvPr id="5" name="Symbol zastępczy zawartości 4">
            <a:extLst>
              <a:ext uri="{FF2B5EF4-FFF2-40B4-BE49-F238E27FC236}">
                <a16:creationId xmlns="" xmlns:a16="http://schemas.microsoft.com/office/drawing/2014/main" id="{47C0939D-CE6E-42C6-A227-FBFE459E98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3447561"/>
              </p:ext>
            </p:extLst>
          </p:nvPr>
        </p:nvGraphicFramePr>
        <p:xfrm>
          <a:off x="2020090" y="2728862"/>
          <a:ext cx="8947152" cy="3540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6788">
                  <a:extLst>
                    <a:ext uri="{9D8B030D-6E8A-4147-A177-3AD203B41FA5}">
                      <a16:colId xmlns="" xmlns:a16="http://schemas.microsoft.com/office/drawing/2014/main" val="603233292"/>
                    </a:ext>
                  </a:extLst>
                </a:gridCol>
                <a:gridCol w="2236788">
                  <a:extLst>
                    <a:ext uri="{9D8B030D-6E8A-4147-A177-3AD203B41FA5}">
                      <a16:colId xmlns="" xmlns:a16="http://schemas.microsoft.com/office/drawing/2014/main" val="2456499284"/>
                    </a:ext>
                  </a:extLst>
                </a:gridCol>
                <a:gridCol w="2236788">
                  <a:extLst>
                    <a:ext uri="{9D8B030D-6E8A-4147-A177-3AD203B41FA5}">
                      <a16:colId xmlns="" xmlns:a16="http://schemas.microsoft.com/office/drawing/2014/main" val="4137178614"/>
                    </a:ext>
                  </a:extLst>
                </a:gridCol>
                <a:gridCol w="2236788">
                  <a:extLst>
                    <a:ext uri="{9D8B030D-6E8A-4147-A177-3AD203B41FA5}">
                      <a16:colId xmlns="" xmlns:a16="http://schemas.microsoft.com/office/drawing/2014/main" val="11581293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800" noProof="0" dirty="0">
                          <a:solidFill>
                            <a:schemeClr val="bg1"/>
                          </a:solidFill>
                        </a:rPr>
                        <a:t>Počet bodov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dirty="0">
                          <a:solidFill>
                            <a:schemeClr val="bg1"/>
                          </a:solidFill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dirty="0">
                          <a:solidFill>
                            <a:schemeClr val="bg1"/>
                          </a:solidFill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pl-PL" sz="1800" dirty="0">
                          <a:solidFill>
                            <a:schemeClr val="bg1"/>
                          </a:solidFill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630294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Obsahová</a:t>
                      </a:r>
                      <a:r>
                        <a:rPr lang="sk-SK" sz="1600" b="0" i="0" u="none" strike="noStrike" kern="1200" baseline="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stránka</a:t>
                      </a:r>
                      <a:endParaRPr lang="sk-SK" sz="1600" b="0" i="0" u="none" strike="noStrike" kern="1200" noProof="0" dirty="0">
                        <a:solidFill>
                          <a:schemeClr val="tx1"/>
                        </a:solidFill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Neúplné informácie.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Informácie, ktoré nesúvisia s témou. Chybné informácie.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Slabé využitie</a:t>
                      </a:r>
                      <a:r>
                        <a:rPr lang="sk-SK" sz="1400" b="0" i="0" u="none" strike="noStrike" kern="1200" baseline="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zdrojov</a:t>
                      </a: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Dobré a správne informácie. Prípadne malé chyby.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Informácie, ktoré nesúvisia s témou. Dobré využitie zdrojov.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Správne informácie.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Informácie, ktoré súvisia</a:t>
                      </a:r>
                      <a:r>
                        <a:rPr lang="sk-SK" sz="1400" b="0" i="0" u="none" strike="noStrike" kern="1200" baseline="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s témou</a:t>
                      </a: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</a:t>
                      </a: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Vyčerpávajúce</a:t>
                      </a:r>
                      <a:r>
                        <a:rPr lang="sk-SK" sz="1400" b="0" i="0" u="none" strike="noStrike" kern="1200" baseline="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využitie uvedených, prípadne iných zdrojov</a:t>
                      </a: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1366913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Estetický dojem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Prezentácia nečitateľná a neestetická.</a:t>
                      </a:r>
                      <a:r>
                        <a:rPr lang="sk-SK" sz="1400" b="0" i="0" u="none" strike="noStrike" kern="1200" baseline="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Informácie uvádzané chaotickým spôsobom</a:t>
                      </a: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Pekná, čitateľná a estetická prezentácia</a:t>
                      </a:r>
                      <a:r>
                        <a:rPr lang="sk-SK" sz="1400" b="0" i="0" u="none" strike="noStrike" kern="1200" baseline="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  <a:endParaRPr lang="sk-SK" sz="1400" b="0" i="0" u="none" strike="noStrike" kern="1200" noProof="0" dirty="0">
                        <a:solidFill>
                          <a:schemeClr val="tx1"/>
                        </a:solidFill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Dobré rozmiestnenie informácií.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Prezentácia veľmi estetická, čitateľná,</a:t>
                      </a:r>
                      <a:r>
                        <a:rPr lang="sk-SK" sz="1400" b="0" i="0" u="none" strike="noStrike" kern="1200" baseline="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prehľadná a motivujúca k tomu, aby ste sa s ňou oboznámili. Dobre rozmiestnenie informácií na stránke. Vhodne volená grafika. </a:t>
                      </a:r>
                      <a:endParaRPr lang="sk-SK" sz="1400" b="0" i="0" u="none" strike="noStrike" kern="1200" noProof="0" dirty="0">
                        <a:solidFill>
                          <a:schemeClr val="tx1"/>
                        </a:solidFill>
                        <a:latin typeface="Trebuchet MS" pitchFamily="34"/>
                        <a:ea typeface="Lucida Sans Unicode" pitchFamily="2"/>
                        <a:cs typeface="Mangal" pitchFamily="2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7513650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89966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Symbol zastępczy zawartości 3">
            <a:extLst>
              <a:ext uri="{FF2B5EF4-FFF2-40B4-BE49-F238E27FC236}">
                <a16:creationId xmlns="" xmlns:a16="http://schemas.microsoft.com/office/drawing/2014/main" id="{F4AC31F3-2493-490A-898E-5334C50AC27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99872936"/>
              </p:ext>
            </p:extLst>
          </p:nvPr>
        </p:nvGraphicFramePr>
        <p:xfrm>
          <a:off x="2020090" y="2728862"/>
          <a:ext cx="8947152" cy="3516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6788">
                  <a:extLst>
                    <a:ext uri="{9D8B030D-6E8A-4147-A177-3AD203B41FA5}">
                      <a16:colId xmlns="" xmlns:a16="http://schemas.microsoft.com/office/drawing/2014/main" val="309094376"/>
                    </a:ext>
                  </a:extLst>
                </a:gridCol>
                <a:gridCol w="2236788">
                  <a:extLst>
                    <a:ext uri="{9D8B030D-6E8A-4147-A177-3AD203B41FA5}">
                      <a16:colId xmlns="" xmlns:a16="http://schemas.microsoft.com/office/drawing/2014/main" val="2092842960"/>
                    </a:ext>
                  </a:extLst>
                </a:gridCol>
                <a:gridCol w="2236788">
                  <a:extLst>
                    <a:ext uri="{9D8B030D-6E8A-4147-A177-3AD203B41FA5}">
                      <a16:colId xmlns="" xmlns:a16="http://schemas.microsoft.com/office/drawing/2014/main" val="651643740"/>
                    </a:ext>
                  </a:extLst>
                </a:gridCol>
                <a:gridCol w="2236788">
                  <a:extLst>
                    <a:ext uri="{9D8B030D-6E8A-4147-A177-3AD203B41FA5}">
                      <a16:colId xmlns="" xmlns:a16="http://schemas.microsoft.com/office/drawing/2014/main" val="1575811211"/>
                    </a:ext>
                  </a:extLst>
                </a:gridCol>
              </a:tblGrid>
              <a:tr h="252795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800" b="1" i="0" u="none" strike="noStrike" kern="1200" noProof="0" dirty="0">
                          <a:solidFill>
                            <a:schemeClr val="bg1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Počet bodov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800" b="1" i="0" u="none" strike="noStrike" kern="1200" noProof="0" dirty="0">
                          <a:solidFill>
                            <a:schemeClr val="bg1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800" b="1" i="0" u="none" strike="noStrike" kern="1200" noProof="0" dirty="0">
                          <a:solidFill>
                            <a:schemeClr val="bg1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800" b="1" i="0" u="none" strike="noStrike" kern="1200" noProof="0" dirty="0">
                          <a:solidFill>
                            <a:schemeClr val="bg1"/>
                          </a:solidFill>
                          <a:latin typeface="+mj-lt"/>
                          <a:ea typeface="Lucida Sans Unicode" pitchFamily="2"/>
                          <a:cs typeface="Mangal" pitchFamily="2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91436279"/>
                  </a:ext>
                </a:extLst>
              </a:tr>
              <a:tr h="1080439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Pracovné zaangažovanie skupiny a schopnosť spolupráce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Chýbajúce zaangažovania všetkých členov</a:t>
                      </a:r>
                      <a:r>
                        <a:rPr lang="sk-SK" sz="1400" b="0" i="0" u="none" strike="noStrike" kern="1200" baseline="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skupiny. Nedostatok kreatívnej spolupráce</a:t>
                      </a: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Dobré zaangažovanie</a:t>
                      </a:r>
                      <a:r>
                        <a:rPr lang="sk-SK" sz="1400" b="0" i="0" u="none" strike="noStrike" kern="1200" baseline="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všetkých členov skupiny</a:t>
                      </a: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Schopnosť spolupráce</a:t>
                      </a:r>
                      <a:r>
                        <a:rPr lang="sk-SK" sz="1400" b="0" i="0" u="none" strike="noStrike" kern="1200" baseline="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na uspokojivej úrovni</a:t>
                      </a: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Veľmi dobré zaangažovanie</a:t>
                      </a:r>
                      <a:r>
                        <a:rPr lang="sk-SK" sz="1400" b="0" i="0" u="none" strike="noStrike" kern="1200" baseline="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všetkých členov skupiny</a:t>
                      </a: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 Vzájomné motivovanie sa do práce. Schopnosť spolupráce v skupine na veľmi dobrej úrovní.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2259267264"/>
                  </a:ext>
                </a:extLst>
              </a:tr>
              <a:tr h="498664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Individuálne zaangažovanie členov skupiny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Slabé zaangažovanie.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Zaangažovanie na uspokojivej</a:t>
                      </a:r>
                      <a:r>
                        <a:rPr lang="sk-SK" sz="1400" b="0" i="0" u="none" strike="noStrike" kern="1200" baseline="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úrovni</a:t>
                      </a: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Veľmi dobré zaangažovanie.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951869754"/>
                  </a:ext>
                </a:extLst>
              </a:tr>
              <a:tr h="742760"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6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Otázky týkajúce sa prezentácie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Slabé odpovede na otázky učiteľa.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Uspokojivé odpovede na</a:t>
                      </a:r>
                      <a:r>
                        <a:rPr lang="sk-SK" sz="1400" b="0" i="0" u="none" strike="noStrike" kern="1200" baseline="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 otázky učiteľa</a:t>
                      </a: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rtl="0" hangingPunct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  <a:tabLst/>
                      </a:pPr>
                      <a:r>
                        <a:rPr lang="sk-SK" sz="1400" b="0" i="0" u="none" strike="noStrike" kern="1200" noProof="0" dirty="0">
                          <a:solidFill>
                            <a:schemeClr val="tx1"/>
                          </a:solidFill>
                          <a:latin typeface="Trebuchet MS" pitchFamily="34"/>
                          <a:ea typeface="Lucida Sans Unicode" pitchFamily="2"/>
                          <a:cs typeface="Mangal" pitchFamily="2"/>
                        </a:rPr>
                        <a:t>Vyčerpávajúce a uspokojivé odpovede na otázky učiteľa.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676079968"/>
                  </a:ext>
                </a:extLst>
              </a:tr>
            </a:tbl>
          </a:graphicData>
        </a:graphic>
      </p:graphicFrame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HODNOTENIE</a:t>
            </a:r>
          </a:p>
        </p:txBody>
      </p:sp>
    </p:spTree>
    <p:extLst>
      <p:ext uri="{BB962C8B-B14F-4D97-AF65-F5344CB8AC3E}">
        <p14:creationId xmlns:p14="http://schemas.microsoft.com/office/powerpoint/2010/main" val="35085321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a 2"/>
          <p:cNvGrpSpPr/>
          <p:nvPr/>
        </p:nvGrpSpPr>
        <p:grpSpPr>
          <a:xfrm>
            <a:off x="5635994" y="1871952"/>
            <a:ext cx="1715342" cy="856910"/>
            <a:chOff x="8398412" y="925564"/>
            <a:chExt cx="1715342" cy="856910"/>
          </a:xfrm>
        </p:grpSpPr>
        <p:pic>
          <p:nvPicPr>
            <p:cNvPr id="6146" name="Picture 2" descr="Znalezione obrazy dla zapytania podsumowanie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8412" y="925564"/>
              <a:ext cx="1715342" cy="856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Znalezione obrazy dla zapytania podsumowanie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8412" y="925564"/>
              <a:ext cx="1715342" cy="856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2" descr="Znalezione obrazy dla zapytania podsumowani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8412" y="925564"/>
              <a:ext cx="1715342" cy="856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Hodnotenie</a:t>
            </a:r>
            <a:endParaRPr lang="pl-PL" dirty="0"/>
          </a:p>
        </p:txBody>
      </p:sp>
      <p:graphicFrame>
        <p:nvGraphicFramePr>
          <p:cNvPr id="5" name="Symbol zastępczy zawartości 3">
            <a:extLst>
              <a:ext uri="{FF2B5EF4-FFF2-40B4-BE49-F238E27FC236}">
                <a16:creationId xmlns="" xmlns:a16="http://schemas.microsoft.com/office/drawing/2014/main" id="{05C7DBC9-F798-4E2B-8D27-5776288BD9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6802669"/>
              </p:ext>
            </p:extLst>
          </p:nvPr>
        </p:nvGraphicFramePr>
        <p:xfrm>
          <a:off x="2020090" y="2728862"/>
          <a:ext cx="8947150" cy="3114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73575">
                  <a:extLst>
                    <a:ext uri="{9D8B030D-6E8A-4147-A177-3AD203B41FA5}">
                      <a16:colId xmlns="" xmlns:a16="http://schemas.microsoft.com/office/drawing/2014/main" val="1676626479"/>
                    </a:ext>
                  </a:extLst>
                </a:gridCol>
                <a:gridCol w="4473575">
                  <a:extLst>
                    <a:ext uri="{9D8B030D-6E8A-4147-A177-3AD203B41FA5}">
                      <a16:colId xmlns="" xmlns:a16="http://schemas.microsoft.com/office/drawing/2014/main" val="30232115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>
                          <a:latin typeface="+mj-lt"/>
                        </a:rPr>
                        <a:t>Body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noProof="0" dirty="0">
                          <a:latin typeface="+mj-lt"/>
                        </a:rPr>
                        <a:t>HODNOTENIE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4266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+mj-lt"/>
                        </a:rPr>
                        <a:t>&lt;6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+mj-lt"/>
                        </a:rPr>
                        <a:t>nedostatočný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969198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+mj-lt"/>
                        </a:rPr>
                        <a:t>6-8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+mj-lt"/>
                        </a:rPr>
                        <a:t>prípustný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249854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+mj-lt"/>
                        </a:rPr>
                        <a:t>9-10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+mj-lt"/>
                        </a:rPr>
                        <a:t>dostatočný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083612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+mj-lt"/>
                        </a:rPr>
                        <a:t>11-12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+mj-lt"/>
                        </a:rPr>
                        <a:t>dobrý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214700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+mj-lt"/>
                        </a:rPr>
                        <a:t>13-14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+mj-lt"/>
                        </a:rPr>
                        <a:t>veľmi dobrý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198180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+mj-lt"/>
                        </a:rPr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2400" noProof="0" dirty="0">
                          <a:latin typeface="+mj-lt"/>
                        </a:rPr>
                        <a:t>výborný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688777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43047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ZÁVER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rmAutofit lnSpcReduction="10000"/>
          </a:bodyPr>
          <a:lstStyle/>
          <a:p>
            <a:pPr lvl="0"/>
            <a:r>
              <a:rPr lang="sk-SK" dirty="0"/>
              <a:t>Vďaka príprave multimediálne prezentácie sa naučíte zaujímavým spôsobom rozprávať o rôznych témach.</a:t>
            </a:r>
          </a:p>
          <a:p>
            <a:pPr lvl="0"/>
            <a:r>
              <a:rPr lang="sk-SK" dirty="0"/>
              <a:t>Mali ste možnosť bližšie spoznať výdobytky modernej techniky.</a:t>
            </a:r>
          </a:p>
          <a:p>
            <a:pPr lvl="0"/>
            <a:r>
              <a:rPr lang="sk-SK" dirty="0"/>
              <a:t>Naučili ste sa porovnávať zariadenia, ktoré vznikli v rôznych rokoch a všímať si ich zmeny a výhody, ktoré prinášajú pre spoločnosť.</a:t>
            </a:r>
          </a:p>
          <a:p>
            <a:pPr lvl="0"/>
            <a:r>
              <a:rPr lang="sk-SK" dirty="0"/>
              <a:t>Pri hľadaní starých zariadení ste mohli využiť skúsenosti a vedomosti svojich rodín, vďaka čomu ste sa veľa naučili.</a:t>
            </a:r>
          </a:p>
          <a:p>
            <a:pPr lvl="0"/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53309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ZÁVER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lvl="0"/>
            <a:r>
              <a:rPr lang="sk-SK" dirty="0"/>
              <a:t>Spoznali ste tajomstvo skupinovej práce, naučili ste sa rozdeľovať si povinnosti a realizovať jednotlivé úlohy.</a:t>
            </a:r>
          </a:p>
          <a:p>
            <a:pPr lvl="0"/>
            <a:r>
              <a:rPr lang="sk-SK" dirty="0"/>
              <a:t>Mohli ste ukázať svoju sebaistotu počas verejných vystúpení.</a:t>
            </a:r>
          </a:p>
          <a:p>
            <a:pPr lvl="0"/>
            <a:r>
              <a:rPr lang="sk-SK" dirty="0"/>
              <a:t>Počas realizácie tejto práce ste sa naučili využívať rôzne internetové zdroje na prípravu prezentácie.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2856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POKYNY PRE UČITEĽA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rmAutofit/>
          </a:bodyPr>
          <a:lstStyle/>
          <a:p>
            <a:pPr lvl="0"/>
            <a:r>
              <a:rPr lang="sk-SK" dirty="0"/>
              <a:t>Učiteľ by mal rozdeliť žiakov do skupín. Pri rozdelení by mal zohľadniť individuálne možnosti a schopnosti každého žiaka.</a:t>
            </a:r>
          </a:p>
          <a:p>
            <a:pPr lvl="0"/>
            <a:r>
              <a:rPr lang="sk-SK" dirty="0"/>
              <a:t>Učiteľ by mal kontrolovať a pomáhať žiakom pri realizácií úlohy tak, aby každá zo skupín realizovala tému správnym spôsobom.</a:t>
            </a:r>
          </a:p>
          <a:p>
            <a:pPr lvl="0"/>
            <a:r>
              <a:rPr lang="sk-SK" dirty="0"/>
              <a:t>Učiteľ by mal byť osobou, ktorá motivuje žiakov k spoločnej diskusii, ktorá bude vychádzať z prezentácií pripravených žiakmi.</a:t>
            </a:r>
          </a:p>
        </p:txBody>
      </p:sp>
    </p:spTree>
    <p:extLst>
      <p:ext uri="{BB962C8B-B14F-4D97-AF65-F5344CB8AC3E}">
        <p14:creationId xmlns:p14="http://schemas.microsoft.com/office/powerpoint/2010/main" val="15022985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Úvod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sk-SK" dirty="0"/>
              <a:t>Vitajte!</a:t>
            </a:r>
          </a:p>
          <a:p>
            <a:pPr marL="0" indent="0">
              <a:buNone/>
            </a:pPr>
            <a:r>
              <a:rPr lang="sk-SK" dirty="0"/>
              <a:t>v rámci tohto Web </a:t>
            </a:r>
            <a:r>
              <a:rPr lang="sk-SK" dirty="0" err="1"/>
              <a:t>Questu</a:t>
            </a:r>
            <a:r>
              <a:rPr lang="sk-SK" dirty="0"/>
              <a:t> sa pozrieme na zariadenia, ktoré si ani nevšimneme pri tempe každodenného života a sú jeho neoddeliteľnou súčasťou.</a:t>
            </a:r>
          </a:p>
          <a:p>
            <a:pPr marL="0" indent="0">
              <a:buNone/>
            </a:pPr>
            <a:r>
              <a:rPr lang="sk-SK" dirty="0"/>
              <a:t>Rozmýšľali ste niekedy nad tým, ako prítomnosť modernej technológie ovplyvňuje Váš život? Viete si predstaviť Váš každodenný život bez najnovších elektronických zariadení?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Picture 6" descr="Znalezione obrazy dla zapytania innowacj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255" y="504489"/>
            <a:ext cx="2906143" cy="1937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71131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233054" y="2701159"/>
            <a:ext cx="7540624" cy="679350"/>
          </a:xfrm>
        </p:spPr>
        <p:txBody>
          <a:bodyPr>
            <a:normAutofit/>
          </a:bodyPr>
          <a:lstStyle/>
          <a:p>
            <a:r>
              <a:rPr lang="pl-PL" sz="3600" dirty="0"/>
              <a:t>POKYNY PRE UČITEĽA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32820" y="3733799"/>
            <a:ext cx="10018713" cy="2730063"/>
          </a:xfrm>
        </p:spPr>
        <p:txBody>
          <a:bodyPr anchor="t">
            <a:normAutofit/>
          </a:bodyPr>
          <a:lstStyle/>
          <a:p>
            <a:pPr lvl="0"/>
            <a:r>
              <a:rPr lang="sk-SK" dirty="0"/>
              <a:t>Niektoré etapy projektu môžu žiaci zrealizovať doma pomocou rodičov a starých rodičov, vďaka čomu bude prezentácia a výstava obsahovať príklady zo života. Úloha musí byť predtým dobre naplánovaná.</a:t>
            </a:r>
          </a:p>
          <a:p>
            <a:pPr lvl="0"/>
            <a:r>
              <a:rPr lang="sk-SK" dirty="0"/>
              <a:t>S ohľadom na individuálne možnosti žiakov by mal byť projekt ukončený do 2 až 3 týždňov, spolu s prezentáciou vybranej témy.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="" xmlns:a16="http://schemas.microsoft.com/office/drawing/2014/main" id="{94FC3D37-F54D-4D71-BDF5-2A5A19057B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2502976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4462" y="6259940"/>
            <a:ext cx="1743075" cy="55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50943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Úvod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marL="0" indent="0">
              <a:buNone/>
            </a:pPr>
            <a:r>
              <a:rPr lang="sk-SK" dirty="0"/>
              <a:t>Zamyslite sa nad tým, ako sa v priebehu rokov menili domáce zariadenia – aké zariadenia používali Vaši starí rodičia, rodičia a aké používate dnes Vy.</a:t>
            </a:r>
          </a:p>
          <a:p>
            <a:pPr marL="0" indent="0">
              <a:buNone/>
            </a:pPr>
            <a:r>
              <a:rPr lang="sk-SK" dirty="0"/>
              <a:t>Vďaka analýze modernej technológie, môžeme sledovať jej vývoj a dokážeme oceniť aké výhody prinášajú v každodennom živote.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Picture 2" descr="Znalezione obrazy dla zapytania innowacj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0045" y="4992858"/>
            <a:ext cx="4342978" cy="159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333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Úloha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397224" y="2309848"/>
            <a:ext cx="10018713" cy="3124201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sk-SK" dirty="0"/>
              <a:t>Počas realizácie Web </a:t>
            </a:r>
            <a:r>
              <a:rPr lang="sk-SK" dirty="0" err="1"/>
              <a:t>Questu</a:t>
            </a:r>
            <a:r>
              <a:rPr lang="sk-SK" dirty="0"/>
              <a:t> budete rozdelení do dvoch s skupín. Vašou úlohou bude príprava </a:t>
            </a:r>
            <a:r>
              <a:rPr lang="sk-SK" b="1" dirty="0"/>
              <a:t>multimediálnej prezentácie</a:t>
            </a:r>
            <a:r>
              <a:rPr lang="sk-SK" dirty="0"/>
              <a:t>, v ktorej ukážete vývoj Vami vybraného zariadenia. Okrem toho, nie však povinne, môžete urobiť výstavu </a:t>
            </a:r>
            <a:r>
              <a:rPr lang="sk-SK" b="1" dirty="0"/>
              <a:t>„vykopávok”</a:t>
            </a:r>
            <a:r>
              <a:rPr lang="sk-SK" dirty="0"/>
              <a:t> –zariadení objavených vo Vašich rodinách.</a:t>
            </a:r>
          </a:p>
        </p:txBody>
      </p:sp>
      <p:pic>
        <p:nvPicPr>
          <p:cNvPr id="2050" name="Picture 2" descr="Znalezione obrazy dla zapytania innowacj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077" y="4327794"/>
            <a:ext cx="6827178" cy="2212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208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Úloha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marL="0" indent="0">
              <a:buNone/>
            </a:pPr>
            <a:r>
              <a:rPr lang="sk-SK" dirty="0"/>
              <a:t>Táto úloha sa bude skladať z dvoch častí:</a:t>
            </a:r>
          </a:p>
          <a:p>
            <a:r>
              <a:rPr lang="sk-SK" dirty="0"/>
              <a:t>V tabuľke uvediete niekoľko rôznych zariadení, ktoré nám uľahčujú život.</a:t>
            </a:r>
          </a:p>
          <a:p>
            <a:r>
              <a:rPr lang="sk-SK" dirty="0"/>
              <a:t>Následne si z nej vyberiete jedno zariadenie, o ktorom pripravíte prezentáciu – nezabudnite svoje rozhodnutie konzultovať s druhou skupinou, aby ste si náhodou nevybrali tú istú tému.</a:t>
            </a:r>
          </a:p>
          <a:p>
            <a:pPr marL="0" indent="0">
              <a:buNone/>
            </a:pPr>
            <a:r>
              <a:rPr lang="sk-SK" dirty="0"/>
              <a:t>Na záver svoju prezentáciu predstavíte pred celou triedou a porozprávajte sa nej. Vďaka tomu sa celá trieda oboznámi s vývojom zariadenia, ktoré ste si vybrali.</a:t>
            </a:r>
          </a:p>
        </p:txBody>
      </p:sp>
      <p:pic>
        <p:nvPicPr>
          <p:cNvPr id="1028" name="Picture 4" descr="Znalezione obrazy dla zapytania żarówka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81" y="239336"/>
            <a:ext cx="2327341" cy="219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5822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Úloha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484309" y="2666999"/>
            <a:ext cx="10018713" cy="3124201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sk-SK" dirty="0"/>
              <a:t>Pri realizácií </a:t>
            </a:r>
            <a:r>
              <a:rPr lang="sk-SK" b="1" dirty="0"/>
              <a:t>doplnkovej</a:t>
            </a:r>
            <a:r>
              <a:rPr lang="sk-SK" dirty="0"/>
              <a:t> úlohy </a:t>
            </a:r>
            <a:r>
              <a:rPr lang="sk-SK" b="1" dirty="0"/>
              <a:t>„vykopávky”</a:t>
            </a:r>
            <a:r>
              <a:rPr lang="sk-SK" dirty="0"/>
              <a:t> môžete využiť nižšie uvedený plán:</a:t>
            </a:r>
          </a:p>
          <a:p>
            <a:r>
              <a:rPr lang="sk-SK" dirty="0"/>
              <a:t>Príprava výstavy predmetov, ktoré sa Vám podarilo nájsť u Vás doma,</a:t>
            </a:r>
          </a:p>
          <a:p>
            <a:r>
              <a:rPr lang="sk-SK" dirty="0"/>
              <a:t>Predstavenie získaných materiálov vo forme výstavy umenia. Produkty predstavujte takým spôsobom, ako kedy ste ukazovali špičkovú modernú technológiu.</a:t>
            </a:r>
          </a:p>
          <a:p>
            <a:pPr marL="0" indent="0">
              <a:buNone/>
            </a:pPr>
            <a:r>
              <a:rPr lang="sk-SK" dirty="0"/>
              <a:t>Predstavte to takým spôsobom, ako keby to bol vrchol ľudských možností. Prezentujte to ako vyslanie TESLY do vesmíru v 21. storočí.</a:t>
            </a:r>
            <a:r>
              <a:rPr lang="sk-SK" dirty="0">
                <a:sym typeface="Wingdings" panose="05000000000000000000" pitchFamily="2" charset="2"/>
              </a:rPr>
              <a:t></a:t>
            </a:r>
            <a:endParaRPr lang="sk-SK" dirty="0"/>
          </a:p>
        </p:txBody>
      </p:sp>
      <p:pic>
        <p:nvPicPr>
          <p:cNvPr id="6" name="Picture 4" descr="Znalezione obrazy dla zapytania żarówka 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681" y="239336"/>
            <a:ext cx="2327341" cy="2199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93357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marL="0" indent="0">
              <a:buNone/>
            </a:pPr>
            <a:r>
              <a:rPr lang="sk-SK" dirty="0"/>
              <a:t>Prezentácia by mala obsahovať nasledujúce prvky:</a:t>
            </a:r>
          </a:p>
          <a:p>
            <a:pPr lvl="0"/>
            <a:r>
              <a:rPr lang="sk-SK" dirty="0"/>
              <a:t>Tabuľku so zoznamom zariadení,</a:t>
            </a:r>
          </a:p>
          <a:p>
            <a:pPr lvl="0"/>
            <a:r>
              <a:rPr lang="sk-SK" dirty="0"/>
              <a:t>Určenie témy – výber zariadenia, na základe ktorého budete hovoriť o vývoji modernej technológie,</a:t>
            </a:r>
          </a:p>
          <a:p>
            <a:pPr lvl="0"/>
            <a:r>
              <a:rPr lang="sk-SK" dirty="0"/>
              <a:t>Históriu – prezentáciu, ako sa menilo Vami vybrané zariadenie v priebehu rokov. </a:t>
            </a:r>
          </a:p>
          <a:p>
            <a:pPr marL="0" indent="0">
              <a:buNone/>
            </a:pPr>
            <a:r>
              <a:rPr lang="sk-SK" dirty="0"/>
              <a:t>Porozprávajte sa so starými rodičmi a rodičmi – možno v podkroví alebo v garáži nájdete ešte zariadenia, ktoré v ich mladosti bolo najnovším technickým vynálezom ?!</a:t>
            </a:r>
          </a:p>
          <a:p>
            <a:pPr marL="0" lvl="0" indent="0">
              <a:buNone/>
            </a:pPr>
            <a:endParaRPr lang="pl-PL" dirty="0"/>
          </a:p>
          <a:p>
            <a:endParaRPr lang="pl-PL" dirty="0"/>
          </a:p>
        </p:txBody>
      </p:sp>
      <p:pic>
        <p:nvPicPr>
          <p:cNvPr id="11266" name="Picture 2" descr="Podobny obr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396" y="504810"/>
            <a:ext cx="3759249" cy="211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122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marL="0" indent="0">
              <a:buNone/>
            </a:pPr>
            <a:r>
              <a:rPr lang="sk-SK" dirty="0"/>
              <a:t>Prezentácia by mala obsahovať nasledovné prvky:</a:t>
            </a:r>
          </a:p>
          <a:p>
            <a:pPr lvl="0"/>
            <a:r>
              <a:rPr lang="sk-SK" dirty="0"/>
              <a:t>Opis – podrobné predstavenie vybranej témy, opis, ako zariadenie funguje, použité technológie, doplnkové funkcie. </a:t>
            </a:r>
          </a:p>
          <a:p>
            <a:pPr lvl="0"/>
            <a:r>
              <a:rPr lang="sk-SK" dirty="0"/>
              <a:t>Fotografie, ktoré ukážu/ilustrujú zmeny technológii v priebehu rokov.</a:t>
            </a:r>
          </a:p>
          <a:p>
            <a:pPr lvl="0"/>
            <a:r>
              <a:rPr lang="sk-SK" dirty="0"/>
              <a:t>Odôvodnenie, prečo nám vybrané zariadenia uľahčujú život.</a:t>
            </a:r>
          </a:p>
        </p:txBody>
      </p:sp>
      <p:pic>
        <p:nvPicPr>
          <p:cNvPr id="6" name="Picture 2" descr="Podobny obr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396" y="504810"/>
            <a:ext cx="3759249" cy="211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76665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*PROCES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 anchor="t">
            <a:noAutofit/>
          </a:bodyPr>
          <a:lstStyle/>
          <a:p>
            <a:pPr marL="0" indent="0">
              <a:buNone/>
            </a:pPr>
            <a:r>
              <a:rPr lang="sk-SK" dirty="0"/>
              <a:t>Prezentovaná </a:t>
            </a:r>
            <a:r>
              <a:rPr lang="sk-SK" b="1" dirty="0"/>
              <a:t>výstava</a:t>
            </a:r>
            <a:r>
              <a:rPr lang="sk-SK" dirty="0"/>
              <a:t> môže obsahovať:</a:t>
            </a:r>
          </a:p>
          <a:p>
            <a:pPr lvl="0"/>
            <a:r>
              <a:rPr lang="sk-SK" dirty="0"/>
              <a:t>Všetko, čo ste u Vás doma našli </a:t>
            </a:r>
            <a:r>
              <a:rPr lang="sk-SK" dirty="0">
                <a:sym typeface="Wingdings" panose="05000000000000000000" pitchFamily="2" charset="2"/>
              </a:rPr>
              <a:t>.</a:t>
            </a:r>
            <a:endParaRPr lang="sk-SK" dirty="0"/>
          </a:p>
          <a:p>
            <a:pPr lvl="0"/>
            <a:r>
              <a:rPr lang="sk-SK" dirty="0"/>
              <a:t>Opis zhromaždených zariadení – prezentácia toho, akým spôsobom ich možno používať, aké majú funkcie atď..</a:t>
            </a:r>
          </a:p>
          <a:p>
            <a:pPr lvl="0"/>
            <a:r>
              <a:rPr lang="sk-SK" dirty="0"/>
              <a:t>Objasnenie, ako predstavené zariadenie zjednodušovalo život naším rodičom a starým rodičom.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Picture 2" descr="Podobny obraz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7396" y="504810"/>
            <a:ext cx="3759249" cy="2114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1328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ksa">
  <a:themeElements>
    <a:clrScheme name="Paralaksa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aksa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aks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TM03457496[[fn=Paralaksa]]</Template>
  <TotalTime>495</TotalTime>
  <Words>1068</Words>
  <Application>Microsoft Office PowerPoint</Application>
  <PresentationFormat>Panoramiczny</PresentationFormat>
  <Paragraphs>134</Paragraphs>
  <Slides>20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20</vt:i4>
      </vt:variant>
    </vt:vector>
  </HeadingPairs>
  <TitlesOfParts>
    <vt:vector size="28" baseType="lpstr">
      <vt:lpstr>Arial</vt:lpstr>
      <vt:lpstr>Calibri</vt:lpstr>
      <vt:lpstr>Corbel</vt:lpstr>
      <vt:lpstr>Lucida Sans Unicode</vt:lpstr>
      <vt:lpstr>Mangal</vt:lpstr>
      <vt:lpstr>Trebuchet MS</vt:lpstr>
      <vt:lpstr>Wingdings</vt:lpstr>
      <vt:lpstr>Paralaksa</vt:lpstr>
      <vt:lpstr>INOVATÍVNE RIEŠENIA</vt:lpstr>
      <vt:lpstr>Úvod</vt:lpstr>
      <vt:lpstr>Úvod</vt:lpstr>
      <vt:lpstr>Úloha</vt:lpstr>
      <vt:lpstr>Úloha</vt:lpstr>
      <vt:lpstr>Úloha</vt:lpstr>
      <vt:lpstr>PROCES</vt:lpstr>
      <vt:lpstr>PROCES</vt:lpstr>
      <vt:lpstr>*PROCES</vt:lpstr>
      <vt:lpstr>PROCES</vt:lpstr>
      <vt:lpstr>PROCES – 1. TÝŽDEŇ</vt:lpstr>
      <vt:lpstr>PROCES – 2./3. TÝŽDEŇ</vt:lpstr>
      <vt:lpstr>ZDROJE</vt:lpstr>
      <vt:lpstr>HODNOTENIE</vt:lpstr>
      <vt:lpstr>HODNOTENIE</vt:lpstr>
      <vt:lpstr>Hodnotenie</vt:lpstr>
      <vt:lpstr>ZÁVER</vt:lpstr>
      <vt:lpstr>ZÁVER</vt:lpstr>
      <vt:lpstr>POKYNY PRE UČITEĽA</vt:lpstr>
      <vt:lpstr>POKYNY PRE UČITEĽA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Dorota Konrad Szot</dc:creator>
  <cp:lastModifiedBy>Anna Basta</cp:lastModifiedBy>
  <cp:revision>58</cp:revision>
  <dcterms:created xsi:type="dcterms:W3CDTF">2018-02-25T19:43:14Z</dcterms:created>
  <dcterms:modified xsi:type="dcterms:W3CDTF">2020-01-16T10:02:44Z</dcterms:modified>
</cp:coreProperties>
</file>