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3B65"/>
    <a:srgbClr val="85A3AD"/>
    <a:srgbClr val="008080"/>
    <a:srgbClr val="06D4C0"/>
    <a:srgbClr val="0066CC"/>
    <a:srgbClr val="006664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13" autoAdjust="0"/>
    <p:restoredTop sz="94607" autoAdjust="0"/>
  </p:normalViewPr>
  <p:slideViewPr>
    <p:cSldViewPr>
      <p:cViewPr varScale="1">
        <p:scale>
          <a:sx n="111" d="100"/>
          <a:sy n="111" d="100"/>
        </p:scale>
        <p:origin x="643" y="82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93B7A9-272E-46FC-A4D2-EFE2D4E5D0E7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000517CE-CC18-4806-B859-4BED48566E07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sk-SK" sz="1800" noProof="0" dirty="0"/>
            <a:t>Rozdeľte sa do dvojčlenných skupín.</a:t>
          </a:r>
        </a:p>
      </dgm:t>
    </dgm:pt>
    <dgm:pt modelId="{EC64C929-B1F5-4601-BF0D-146CA5944D77}" type="parTrans" cxnId="{F20C6297-C62A-4892-BB06-793D6684D1E0}">
      <dgm:prSet/>
      <dgm:spPr/>
      <dgm:t>
        <a:bodyPr/>
        <a:lstStyle/>
        <a:p>
          <a:endParaRPr lang="pl-PL"/>
        </a:p>
      </dgm:t>
    </dgm:pt>
    <dgm:pt modelId="{B6033603-2985-42C2-B95F-4066AFE62301}" type="sibTrans" cxnId="{F20C6297-C62A-4892-BB06-793D6684D1E0}">
      <dgm:prSet/>
      <dgm:spPr/>
      <dgm:t>
        <a:bodyPr/>
        <a:lstStyle/>
        <a:p>
          <a:endParaRPr lang="pl-PL"/>
        </a:p>
      </dgm:t>
    </dgm:pt>
    <dgm:pt modelId="{9886BE1C-5511-45E0-877C-1DDB63FBD88A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sk-SK" sz="1800" noProof="0" dirty="0"/>
            <a:t>Prezrite si pracovné ponuky. Vypíšte 10 najzaujímavejších zamestnaní. Môžete pri tom viesť diskusiu, prečo je takáto práca zaujímavá! Potom sa zamyslite ešte raz a z uvedených ponúk vyberte jedno najzaujímavejšie zamestnanie pre každú osobu.</a:t>
          </a:r>
        </a:p>
      </dgm:t>
    </dgm:pt>
    <dgm:pt modelId="{8799B2B5-E763-45B6-91C1-E7E228AED499}" type="parTrans" cxnId="{C2F50C69-B9AD-486A-A168-8A968C4D7A20}">
      <dgm:prSet/>
      <dgm:spPr/>
      <dgm:t>
        <a:bodyPr/>
        <a:lstStyle/>
        <a:p>
          <a:endParaRPr lang="pl-PL"/>
        </a:p>
      </dgm:t>
    </dgm:pt>
    <dgm:pt modelId="{908667B0-96B3-4171-9C30-E38B35E2964C}" type="sibTrans" cxnId="{C2F50C69-B9AD-486A-A168-8A968C4D7A20}">
      <dgm:prSet/>
      <dgm:spPr/>
      <dgm:t>
        <a:bodyPr/>
        <a:lstStyle/>
        <a:p>
          <a:endParaRPr lang="pl-PL"/>
        </a:p>
      </dgm:t>
    </dgm:pt>
    <dgm:pt modelId="{1EE5B1C6-4943-4691-9E2B-13794D57D3F3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sk-SK" sz="1800" noProof="0" dirty="0"/>
            <a:t>Teraz každý z Vás pripraví svoj pracovný životopis a žiadosť o prijatie do zamestnania. Pri príprave využite uvedené zdroje a vzory.</a:t>
          </a:r>
        </a:p>
      </dgm:t>
    </dgm:pt>
    <dgm:pt modelId="{0ABA0FB9-9D7D-4CE9-997C-CAE76DC06886}" type="parTrans" cxnId="{F3ABBA5D-EB65-4ED4-B526-A1593E410AC8}">
      <dgm:prSet/>
      <dgm:spPr/>
      <dgm:t>
        <a:bodyPr/>
        <a:lstStyle/>
        <a:p>
          <a:endParaRPr lang="pl-PL"/>
        </a:p>
      </dgm:t>
    </dgm:pt>
    <dgm:pt modelId="{CE5E54FA-30CB-466F-B3A0-FEAC81FE0A73}" type="sibTrans" cxnId="{F3ABBA5D-EB65-4ED4-B526-A1593E410AC8}">
      <dgm:prSet/>
      <dgm:spPr/>
      <dgm:t>
        <a:bodyPr/>
        <a:lstStyle/>
        <a:p>
          <a:endParaRPr lang="pl-PL"/>
        </a:p>
      </dgm:t>
    </dgm:pt>
    <dgm:pt modelId="{97921F96-FD7F-4712-B31C-3D2AAFFB60F8}">
      <dgm:prSet custT="1"/>
      <dgm:spPr>
        <a:solidFill>
          <a:schemeClr val="accent1">
            <a:lumMod val="75000"/>
          </a:schemeClr>
        </a:solidFill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pPr rtl="0"/>
          <a:r>
            <a:rPr lang="sk-SK" sz="1600" noProof="0" dirty="0"/>
            <a:t>Hotové dokumenty pošlite učiteľovi elektronickou formou (textový súbor) alebo ich vytlačte na formáte A4.</a:t>
          </a:r>
        </a:p>
      </dgm:t>
    </dgm:pt>
    <dgm:pt modelId="{5A46F138-436B-4EAA-B141-98259407DC97}" type="parTrans" cxnId="{4601B216-F1AA-4DFC-BC4B-CAF6E37A5C7F}">
      <dgm:prSet/>
      <dgm:spPr/>
      <dgm:t>
        <a:bodyPr/>
        <a:lstStyle/>
        <a:p>
          <a:endParaRPr lang="pl-PL"/>
        </a:p>
      </dgm:t>
    </dgm:pt>
    <dgm:pt modelId="{2DC9908A-0953-4DA0-806F-71E7C2D01458}" type="sibTrans" cxnId="{4601B216-F1AA-4DFC-BC4B-CAF6E37A5C7F}">
      <dgm:prSet/>
      <dgm:spPr/>
      <dgm:t>
        <a:bodyPr/>
        <a:lstStyle/>
        <a:p>
          <a:endParaRPr lang="pl-PL"/>
        </a:p>
      </dgm:t>
    </dgm:pt>
    <dgm:pt modelId="{18B9DE21-D7B3-4F69-A89A-022BDC5D8A9A}" type="pres">
      <dgm:prSet presAssocID="{6693B7A9-272E-46FC-A4D2-EFE2D4E5D0E7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AEB7BECF-5F11-4BAF-9E6C-F4906736C8DA}" type="pres">
      <dgm:prSet presAssocID="{6693B7A9-272E-46FC-A4D2-EFE2D4E5D0E7}" presName="arrow" presStyleLbl="bgShp" presStyleIdx="0" presStyleCnt="1" custAng="1392406" custScaleX="22392" custScaleY="32540" custLinFactNeighborX="-19549" custLinFactNeighborY="-2106"/>
      <dgm:spPr/>
    </dgm:pt>
    <dgm:pt modelId="{792FB3C4-85D1-4CB3-A12D-4B92A0E6BA6A}" type="pres">
      <dgm:prSet presAssocID="{6693B7A9-272E-46FC-A4D2-EFE2D4E5D0E7}" presName="linearProcess" presStyleCnt="0"/>
      <dgm:spPr/>
    </dgm:pt>
    <dgm:pt modelId="{375B5CAF-C6E5-40CA-B1E1-B1B2E6117F3C}" type="pres">
      <dgm:prSet presAssocID="{000517CE-CC18-4806-B859-4BED48566E07}" presName="textNode" presStyleLbl="node1" presStyleIdx="0" presStyleCnt="4" custScaleX="1430220" custScaleY="72130" custLinFactX="10928" custLinFactNeighborX="100000" custLinFactNeighborY="-5443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4C219B7-2B97-4C1D-8C60-F2CAA034F168}" type="pres">
      <dgm:prSet presAssocID="{B6033603-2985-42C2-B95F-4066AFE62301}" presName="sibTrans" presStyleCnt="0"/>
      <dgm:spPr/>
    </dgm:pt>
    <dgm:pt modelId="{FDF9A9D4-2827-49D1-8ED7-1271EFDA289D}" type="pres">
      <dgm:prSet presAssocID="{9886BE1C-5511-45E0-877C-1DDB63FBD88A}" presName="textNode" presStyleLbl="node1" presStyleIdx="1" presStyleCnt="4" custScaleX="2000000" custScaleY="175332" custLinFactX="717563" custLinFactNeighborX="800000" custLinFactNeighborY="-5067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B123AC9-B162-4145-904D-53B9D90A7952}" type="pres">
      <dgm:prSet presAssocID="{908667B0-96B3-4171-9C30-E38B35E2964C}" presName="sibTrans" presStyleCnt="0"/>
      <dgm:spPr/>
    </dgm:pt>
    <dgm:pt modelId="{03F23B7E-1A8D-4673-A38B-60D2BE509EF3}" type="pres">
      <dgm:prSet presAssocID="{1EE5B1C6-4943-4691-9E2B-13794D57D3F3}" presName="textNode" presStyleLbl="node1" presStyleIdx="2" presStyleCnt="4" custScaleX="1707413" custScaleY="157944" custLinFactX="1297723" custLinFactNeighborX="1300000" custLinFactNeighborY="35090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B6049B8-4782-4AFC-A5F1-A8AE6753E9CA}" type="pres">
      <dgm:prSet presAssocID="{CE5E54FA-30CB-466F-B3A0-FEAC81FE0A73}" presName="sibTrans" presStyleCnt="0"/>
      <dgm:spPr/>
    </dgm:pt>
    <dgm:pt modelId="{DACCB453-38EA-4C53-9940-2AB364F6352E}" type="pres">
      <dgm:prSet presAssocID="{97921F96-FD7F-4712-B31C-3D2AAFFB60F8}" presName="textNode" presStyleLbl="node1" presStyleIdx="3" presStyleCnt="4" custScaleX="1601841" custScaleY="108391" custLinFactX="-4658146" custLinFactNeighborX="-4700000" custLinFactNeighborY="65857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F20C6297-C62A-4892-BB06-793D6684D1E0}" srcId="{6693B7A9-272E-46FC-A4D2-EFE2D4E5D0E7}" destId="{000517CE-CC18-4806-B859-4BED48566E07}" srcOrd="0" destOrd="0" parTransId="{EC64C929-B1F5-4601-BF0D-146CA5944D77}" sibTransId="{B6033603-2985-42C2-B95F-4066AFE62301}"/>
    <dgm:cxn modelId="{DCABA523-3D59-46FA-850B-56A9E9352049}" type="presOf" srcId="{1EE5B1C6-4943-4691-9E2B-13794D57D3F3}" destId="{03F23B7E-1A8D-4673-A38B-60D2BE509EF3}" srcOrd="0" destOrd="0" presId="urn:microsoft.com/office/officeart/2005/8/layout/hProcess9"/>
    <dgm:cxn modelId="{A82FD2CD-1B26-43DF-B491-AC7C2DE9C0C2}" type="presOf" srcId="{97921F96-FD7F-4712-B31C-3D2AAFFB60F8}" destId="{DACCB453-38EA-4C53-9940-2AB364F6352E}" srcOrd="0" destOrd="0" presId="urn:microsoft.com/office/officeart/2005/8/layout/hProcess9"/>
    <dgm:cxn modelId="{9E1D22BF-C7B4-4018-B856-59C6C302C6E2}" type="presOf" srcId="{9886BE1C-5511-45E0-877C-1DDB63FBD88A}" destId="{FDF9A9D4-2827-49D1-8ED7-1271EFDA289D}" srcOrd="0" destOrd="0" presId="urn:microsoft.com/office/officeart/2005/8/layout/hProcess9"/>
    <dgm:cxn modelId="{F3ABBA5D-EB65-4ED4-B526-A1593E410AC8}" srcId="{6693B7A9-272E-46FC-A4D2-EFE2D4E5D0E7}" destId="{1EE5B1C6-4943-4691-9E2B-13794D57D3F3}" srcOrd="2" destOrd="0" parTransId="{0ABA0FB9-9D7D-4CE9-997C-CAE76DC06886}" sibTransId="{CE5E54FA-30CB-466F-B3A0-FEAC81FE0A73}"/>
    <dgm:cxn modelId="{4601B216-F1AA-4DFC-BC4B-CAF6E37A5C7F}" srcId="{6693B7A9-272E-46FC-A4D2-EFE2D4E5D0E7}" destId="{97921F96-FD7F-4712-B31C-3D2AAFFB60F8}" srcOrd="3" destOrd="0" parTransId="{5A46F138-436B-4EAA-B141-98259407DC97}" sibTransId="{2DC9908A-0953-4DA0-806F-71E7C2D01458}"/>
    <dgm:cxn modelId="{87571BF8-3DB2-4136-8929-26D747895FB5}" type="presOf" srcId="{6693B7A9-272E-46FC-A4D2-EFE2D4E5D0E7}" destId="{18B9DE21-D7B3-4F69-A89A-022BDC5D8A9A}" srcOrd="0" destOrd="0" presId="urn:microsoft.com/office/officeart/2005/8/layout/hProcess9"/>
    <dgm:cxn modelId="{C2F50C69-B9AD-486A-A168-8A968C4D7A20}" srcId="{6693B7A9-272E-46FC-A4D2-EFE2D4E5D0E7}" destId="{9886BE1C-5511-45E0-877C-1DDB63FBD88A}" srcOrd="1" destOrd="0" parTransId="{8799B2B5-E763-45B6-91C1-E7E228AED499}" sibTransId="{908667B0-96B3-4171-9C30-E38B35E2964C}"/>
    <dgm:cxn modelId="{4133A471-F9F2-4D9E-9254-A710E05CBB2C}" type="presOf" srcId="{000517CE-CC18-4806-B859-4BED48566E07}" destId="{375B5CAF-C6E5-40CA-B1E1-B1B2E6117F3C}" srcOrd="0" destOrd="0" presId="urn:microsoft.com/office/officeart/2005/8/layout/hProcess9"/>
    <dgm:cxn modelId="{E5110E99-D189-4150-A241-4190F324D63C}" type="presParOf" srcId="{18B9DE21-D7B3-4F69-A89A-022BDC5D8A9A}" destId="{AEB7BECF-5F11-4BAF-9E6C-F4906736C8DA}" srcOrd="0" destOrd="0" presId="urn:microsoft.com/office/officeart/2005/8/layout/hProcess9"/>
    <dgm:cxn modelId="{6655A3FF-7E99-4AEF-9D2E-6425A9B29EE7}" type="presParOf" srcId="{18B9DE21-D7B3-4F69-A89A-022BDC5D8A9A}" destId="{792FB3C4-85D1-4CB3-A12D-4B92A0E6BA6A}" srcOrd="1" destOrd="0" presId="urn:microsoft.com/office/officeart/2005/8/layout/hProcess9"/>
    <dgm:cxn modelId="{79012184-E8D9-4F76-8CB3-4BC2DE855E05}" type="presParOf" srcId="{792FB3C4-85D1-4CB3-A12D-4B92A0E6BA6A}" destId="{375B5CAF-C6E5-40CA-B1E1-B1B2E6117F3C}" srcOrd="0" destOrd="0" presId="urn:microsoft.com/office/officeart/2005/8/layout/hProcess9"/>
    <dgm:cxn modelId="{3C777748-127E-47A8-92CA-5ACF8300E9EB}" type="presParOf" srcId="{792FB3C4-85D1-4CB3-A12D-4B92A0E6BA6A}" destId="{04C219B7-2B97-4C1D-8C60-F2CAA034F168}" srcOrd="1" destOrd="0" presId="urn:microsoft.com/office/officeart/2005/8/layout/hProcess9"/>
    <dgm:cxn modelId="{EFD72FBA-5002-449F-BB8D-1D2AC1F6B8B6}" type="presParOf" srcId="{792FB3C4-85D1-4CB3-A12D-4B92A0E6BA6A}" destId="{FDF9A9D4-2827-49D1-8ED7-1271EFDA289D}" srcOrd="2" destOrd="0" presId="urn:microsoft.com/office/officeart/2005/8/layout/hProcess9"/>
    <dgm:cxn modelId="{A2497249-E083-4F44-AAA1-8C2134C55569}" type="presParOf" srcId="{792FB3C4-85D1-4CB3-A12D-4B92A0E6BA6A}" destId="{1B123AC9-B162-4145-904D-53B9D90A7952}" srcOrd="3" destOrd="0" presId="urn:microsoft.com/office/officeart/2005/8/layout/hProcess9"/>
    <dgm:cxn modelId="{CED3135E-1BCC-44AC-BF38-9DEBF5B78FC8}" type="presParOf" srcId="{792FB3C4-85D1-4CB3-A12D-4B92A0E6BA6A}" destId="{03F23B7E-1A8D-4673-A38B-60D2BE509EF3}" srcOrd="4" destOrd="0" presId="urn:microsoft.com/office/officeart/2005/8/layout/hProcess9"/>
    <dgm:cxn modelId="{856A189B-1E8E-4E92-A819-9F8A21F7EF3D}" type="presParOf" srcId="{792FB3C4-85D1-4CB3-A12D-4B92A0E6BA6A}" destId="{FB6049B8-4782-4AFC-A5F1-A8AE6753E9CA}" srcOrd="5" destOrd="0" presId="urn:microsoft.com/office/officeart/2005/8/layout/hProcess9"/>
    <dgm:cxn modelId="{A95EAA1B-A49D-463F-B34C-37C318FCD089}" type="presParOf" srcId="{792FB3C4-85D1-4CB3-A12D-4B92A0E6BA6A}" destId="{DACCB453-38EA-4C53-9940-2AB364F6352E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67C9F-F5A1-4573-9F58-31C4BEA08E5C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FA7143-1E91-4621-904D-A6B9F78238F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0547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FA7143-1E91-4621-904D-A6B9F78238FF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8139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3A5C8-D3DD-43CA-880D-EE776F771B8D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99F38-9ED6-40AF-B7B1-A0EED67D829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zivotopis-snadno.cz/formular-vzor/zadost-o-prijeti-do-zamestnani/" TargetMode="External"/><Relationship Id="rId3" Type="http://schemas.openxmlformats.org/officeDocument/2006/relationships/image" Target="../media/image7.jpeg"/><Relationship Id="rId7" Type="http://schemas.openxmlformats.org/officeDocument/2006/relationships/hyperlink" Target="https://www.grafton.cz/pro-uchazece/karierni-zona/pohovory/jak-se-pripravit-na-pohovor-krok-1-pred-pohovorem" TargetMode="External"/><Relationship Id="rId2" Type="http://schemas.openxmlformats.org/officeDocument/2006/relationships/hyperlink" Target="https://porady.pracuj.pl/jak-napisac-podanie-o-pra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azos.cz/" TargetMode="External"/><Relationship Id="rId5" Type="http://schemas.openxmlformats.org/officeDocument/2006/relationships/hyperlink" Target="https://www.profesia.sk/" TargetMode="External"/><Relationship Id="rId4" Type="http://schemas.openxmlformats.org/officeDocument/2006/relationships/hyperlink" Target="https://www.careerjet.cz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httpwww.sbvez.comwp-contentuploads201702insurancce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3066202"/>
            <a:ext cx="2987823" cy="1240315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07904" y="1491630"/>
            <a:ext cx="5256584" cy="1401620"/>
          </a:xfrm>
        </p:spPr>
        <p:txBody>
          <a:bodyPr>
            <a:normAutofit/>
          </a:bodyPr>
          <a:lstStyle/>
          <a:p>
            <a:r>
              <a:rPr lang="pl-PL" sz="2800" dirty="0"/>
              <a:t/>
            </a:r>
            <a:br>
              <a:rPr lang="pl-PL" sz="2800" dirty="0"/>
            </a:br>
            <a:r>
              <a:rPr lang="sk-SK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Príprava na vstup na </a:t>
            </a:r>
            <a:r>
              <a:rPr lang="sk-SK" sz="2800" b="1">
                <a:solidFill>
                  <a:schemeClr val="tx1">
                    <a:lumMod val="65000"/>
                    <a:lumOff val="35000"/>
                  </a:schemeClr>
                </a:solidFill>
              </a:rPr>
              <a:t>trh pracovný</a:t>
            </a:r>
            <a:endParaRPr lang="sk-SK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914292" y="2643758"/>
            <a:ext cx="4139952" cy="1314450"/>
          </a:xfrm>
        </p:spPr>
        <p:txBody>
          <a:bodyPr>
            <a:noAutofit/>
          </a:bodyPr>
          <a:lstStyle/>
          <a:p>
            <a:r>
              <a:rPr lang="sk-SK" sz="1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Určený na hodiny Náuky o spoločnosti</a:t>
            </a:r>
          </a:p>
          <a:p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Umožní žiakom:</a:t>
            </a:r>
          </a:p>
          <a:p>
            <a:pPr>
              <a:buFont typeface="Wingdings" pitchFamily="2" charset="2"/>
              <a:buChar char="ü"/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Spoznať potreby pracovného trhu</a:t>
            </a:r>
          </a:p>
          <a:p>
            <a:pPr>
              <a:buFont typeface="Wingdings" pitchFamily="2" charset="2"/>
              <a:buChar char="ü"/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Vybrať si vzdelávací smer</a:t>
            </a:r>
          </a:p>
          <a:p>
            <a:pPr>
              <a:buFont typeface="Wingdings" pitchFamily="2" charset="2"/>
              <a:buChar char="ü"/>
            </a:pPr>
            <a:r>
              <a:rPr lang="sk-SK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Naučiť sa pripraviť dokumenty potrebné pri žiadosti o prácu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630816" y="4889584"/>
            <a:ext cx="151318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http://www.sbvez.com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0" y="2211710"/>
            <a:ext cx="2304256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WEBQUEST</a:t>
            </a:r>
          </a:p>
        </p:txBody>
      </p:sp>
      <p:sp>
        <p:nvSpPr>
          <p:cNvPr id="7" name="Prostokąt 6"/>
          <p:cNvSpPr/>
          <p:nvPr/>
        </p:nvSpPr>
        <p:spPr>
          <a:xfrm>
            <a:off x="611560" y="4316143"/>
            <a:ext cx="208823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00" dirty="0"/>
              <a:t>PRIPRAVILA: Estera </a:t>
            </a:r>
            <a:r>
              <a:rPr lang="pl-PL" sz="900" dirty="0" err="1"/>
              <a:t>Lysko</a:t>
            </a:r>
            <a:endParaRPr lang="pl-PL" sz="900" dirty="0"/>
          </a:p>
        </p:txBody>
      </p:sp>
      <p:pic>
        <p:nvPicPr>
          <p:cNvPr id="9" name="Obraz 8">
            <a:extLst>
              <a:ext uri="{FF2B5EF4-FFF2-40B4-BE49-F238E27FC236}">
                <a16:creationId xmlns="" xmlns:a16="http://schemas.microsoft.com/office/drawing/2014/main" id="{9E4DE281-C125-47BA-BE6B-9313A1471D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877232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2" y="4547816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2.jpeg"/>
          <p:cNvPicPr>
            <a:picLocks noChangeAspect="1" noChangeArrowheads="1"/>
          </p:cNvPicPr>
          <p:nvPr/>
        </p:nvPicPr>
        <p:blipFill>
          <a:blip r:embed="rId2" cstate="print">
            <a:lum bright="-6000"/>
          </a:blip>
          <a:srcRect/>
          <a:stretch>
            <a:fillRect/>
          </a:stretch>
        </p:blipFill>
        <p:spPr bwMode="auto">
          <a:xfrm>
            <a:off x="0" y="-85205"/>
            <a:ext cx="9144000" cy="5228705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699542"/>
            <a:ext cx="8712968" cy="36004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Vzdelávanie v škole je začiatkom cesty k dospelosti.</a:t>
            </a:r>
          </a:p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A čo po škole? Najprv prázdniny… a neskôr? </a:t>
            </a:r>
          </a:p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Ďalšia škola? Vysoká škola? </a:t>
            </a:r>
          </a:p>
          <a:p>
            <a:pPr algn="ctr">
              <a:buNone/>
            </a:pPr>
            <a:endParaRPr lang="sk-SK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pl-PL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endParaRPr lang="pl-PL" sz="2000" b="1" dirty="0">
              <a:solidFill>
                <a:schemeClr val="bg1"/>
              </a:solidFill>
            </a:endParaRPr>
          </a:p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Potom práca? Aká práca? </a:t>
            </a:r>
          </a:p>
          <a:p>
            <a:pPr algn="ctr">
              <a:buNone/>
            </a:pPr>
            <a:r>
              <a:rPr lang="sk-SK" sz="2000" b="1" dirty="0">
                <a:solidFill>
                  <a:schemeClr val="bg1"/>
                </a:solidFill>
              </a:rPr>
              <a:t>A kde možno pracovať?</a:t>
            </a:r>
          </a:p>
          <a:p>
            <a:pPr algn="r">
              <a:buNone/>
            </a:pPr>
            <a:r>
              <a:rPr lang="sk-SK" sz="2000" b="1" dirty="0">
                <a:solidFill>
                  <a:schemeClr val="bg1"/>
                </a:solidFill>
              </a:rPr>
              <a:t>To sú pre mladého človeka neľahké otázky.</a:t>
            </a:r>
          </a:p>
          <a:p>
            <a:pPr algn="r">
              <a:buNone/>
            </a:pPr>
            <a:r>
              <a:rPr lang="sk-SK" sz="2000" b="1" dirty="0">
                <a:solidFill>
                  <a:schemeClr val="bg1"/>
                </a:solidFill>
              </a:rPr>
              <a:t>Skúsme nájsť na nich odpovede</a:t>
            </a:r>
            <a:r>
              <a:rPr lang="pl-PL" sz="2000" b="1" dirty="0">
                <a:solidFill>
                  <a:schemeClr val="bg1"/>
                </a:solidFill>
              </a:rPr>
              <a:t>!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0" y="4881890"/>
            <a:ext cx="133164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>
                <a:solidFill>
                  <a:schemeClr val="bg1"/>
                </a:solidFill>
              </a:rPr>
              <a:t>https://medium.com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0" y="0"/>
            <a:ext cx="3168352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ÚVOD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143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987574"/>
            <a:ext cx="5400600" cy="3744416"/>
          </a:xfrm>
        </p:spPr>
        <p:txBody>
          <a:bodyPr>
            <a:normAutofit fontScale="62500" lnSpcReduction="20000"/>
          </a:bodyPr>
          <a:lstStyle/>
          <a:p>
            <a:pPr algn="just">
              <a:buFont typeface="Wingdings" pitchFamily="2" charset="2"/>
              <a:buChar char="v"/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Preskúmate pracovný trh takým spôsobom, že si prezriete pracovné ponuku z dvoch miest: Mesta v ktorom bývate a ďalšieho mesta, ktoré sa nachádza blízko Vášho bydliska.</a:t>
            </a:r>
          </a:p>
          <a:p>
            <a:pPr algn="just">
              <a:buFont typeface="Wingdings" pitchFamily="2" charset="2"/>
              <a:buChar char="v"/>
            </a:pPr>
            <a:endParaRPr lang="sk-SK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algn="just">
              <a:buFont typeface="Wingdings" pitchFamily="2" charset="2"/>
              <a:buChar char="v"/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Rozhodnete sa, aká práca Vás zaujíma – čo by ste chceli robiť.</a:t>
            </a:r>
          </a:p>
          <a:p>
            <a:pPr algn="just">
              <a:buNone/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</a:p>
          <a:p>
            <a:pPr algn="just">
              <a:buFont typeface="Wingdings" pitchFamily="2" charset="2"/>
              <a:buChar char="v"/>
            </a:pPr>
            <a:r>
              <a:rPr lang="sk-SK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Pripravíte svoj pracovný životopis a žiadosť o prijatie do zamestnania – tieto doklady budete potrebovať pri naozajstnom hľadaní práce.</a:t>
            </a:r>
            <a:endParaRPr lang="sk-SK" b="1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0" y="195486"/>
            <a:ext cx="284380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ÚLOHY</a:t>
            </a:r>
          </a:p>
        </p:txBody>
      </p:sp>
      <p:sp>
        <p:nvSpPr>
          <p:cNvPr id="12" name="pole tekstowe 11"/>
          <p:cNvSpPr txBox="1"/>
          <p:nvPr/>
        </p:nvSpPr>
        <p:spPr>
          <a:xfrm>
            <a:off x="6660232" y="4928056"/>
            <a:ext cx="1944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https://www.workinentertainment.com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711" y="0"/>
            <a:ext cx="864829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568346"/>
              </p:ext>
            </p:extLst>
          </p:nvPr>
        </p:nvGraphicFramePr>
        <p:xfrm>
          <a:off x="0" y="123478"/>
          <a:ext cx="8964488" cy="5020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pole tekstowe 8"/>
          <p:cNvSpPr txBox="1"/>
          <p:nvPr/>
        </p:nvSpPr>
        <p:spPr>
          <a:xfrm>
            <a:off x="0" y="195486"/>
            <a:ext cx="24837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PROCES</a:t>
            </a:r>
          </a:p>
        </p:txBody>
      </p:sp>
      <p:sp>
        <p:nvSpPr>
          <p:cNvPr id="13" name="Strzałka w prawo 12"/>
          <p:cNvSpPr/>
          <p:nvPr/>
        </p:nvSpPr>
        <p:spPr>
          <a:xfrm>
            <a:off x="2267744" y="1059582"/>
            <a:ext cx="50405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Strzałka w prawo 13"/>
          <p:cNvSpPr/>
          <p:nvPr/>
        </p:nvSpPr>
        <p:spPr>
          <a:xfrm>
            <a:off x="5868144" y="3147814"/>
            <a:ext cx="504056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Strzałka w prawo 14"/>
          <p:cNvSpPr/>
          <p:nvPr/>
        </p:nvSpPr>
        <p:spPr>
          <a:xfrm flipH="1">
            <a:off x="2699792" y="4155926"/>
            <a:ext cx="3456384" cy="432048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4716016" y="4928056"/>
            <a:ext cx="14401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https://st.depositphotos.com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323528" y="1419622"/>
            <a:ext cx="71287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sk-SK" b="1" dirty="0"/>
              <a:t>Pracovné ponuky:</a:t>
            </a:r>
            <a:endParaRPr lang="sk-SK" b="1" i="1" dirty="0"/>
          </a:p>
          <a:p>
            <a:pPr>
              <a:buNone/>
            </a:pPr>
            <a:r>
              <a:rPr lang="pl-PL" dirty="0" smtClean="0">
                <a:hlinkClick r:id="rId4"/>
              </a:rPr>
              <a:t>https://www.careerjet.cz/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5"/>
              </a:rPr>
              <a:t>https://www.profesia.sk/</a:t>
            </a:r>
            <a:endParaRPr lang="pl-PL" dirty="0" smtClean="0"/>
          </a:p>
          <a:p>
            <a:pPr>
              <a:buNone/>
            </a:pPr>
            <a:r>
              <a:rPr lang="pl-PL" dirty="0" smtClean="0">
                <a:hlinkClick r:id="rId6"/>
              </a:rPr>
              <a:t>https://www.bazos.cz/</a:t>
            </a:r>
            <a:endParaRPr lang="pl-PL" dirty="0" smtClean="0"/>
          </a:p>
          <a:p>
            <a:pPr>
              <a:buNone/>
            </a:pPr>
            <a:endParaRPr lang="sk-SK" b="1" dirty="0"/>
          </a:p>
          <a:p>
            <a:r>
              <a:rPr lang="sk-SK" b="1" dirty="0"/>
              <a:t>Ako pripraviť životopis:</a:t>
            </a:r>
          </a:p>
          <a:p>
            <a:pPr>
              <a:buNone/>
            </a:pPr>
            <a:r>
              <a:rPr lang="pl-PL" dirty="0" smtClean="0">
                <a:hlinkClick r:id="rId7"/>
              </a:rPr>
              <a:t>https://www.grafton.cz/pro-uchazece/karierni-zona/pohovory/jak-se-pripravit-na-pohovor-krok-1-pred-pohovorem</a:t>
            </a:r>
            <a:endParaRPr lang="pl-PL" dirty="0" smtClean="0"/>
          </a:p>
          <a:p>
            <a:pPr>
              <a:buNone/>
            </a:pPr>
            <a:endParaRPr lang="sk-SK" b="1" dirty="0"/>
          </a:p>
          <a:p>
            <a:pPr>
              <a:buNone/>
            </a:pPr>
            <a:r>
              <a:rPr lang="sk-SK" b="1" i="1" dirty="0"/>
              <a:t>Ako napísať žiadosť o prijatie do zamestnania</a:t>
            </a:r>
            <a:r>
              <a:rPr lang="pl-PL" b="1" i="1" dirty="0"/>
              <a:t>:</a:t>
            </a:r>
          </a:p>
          <a:p>
            <a:pPr>
              <a:buNone/>
            </a:pPr>
            <a:r>
              <a:rPr lang="pl-PL" smtClean="0">
                <a:hlinkClick r:id="rId8"/>
              </a:rPr>
              <a:t>https://www.zivotopis-snadno.cz/formular-vzor/zadost-o-prijeti-do-zamestnani/</a:t>
            </a:r>
            <a:endParaRPr lang="pl-PL" i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0" y="195486"/>
            <a:ext cx="2627784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ZDROJE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7524328" y="4928056"/>
            <a:ext cx="147667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https://pl.depositphotos.com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arek\Desktop\Projekt Erasmus\sk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52754"/>
          </a:xfrm>
          <a:prstGeom prst="rect">
            <a:avLst/>
          </a:prstGeom>
          <a:noFill/>
        </p:spPr>
      </p:pic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2316229"/>
              </p:ext>
            </p:extLst>
          </p:nvPr>
        </p:nvGraphicFramePr>
        <p:xfrm>
          <a:off x="1187625" y="1707655"/>
          <a:ext cx="6696742" cy="3024335"/>
        </p:xfrm>
        <a:graphic>
          <a:graphicData uri="http://schemas.openxmlformats.org/drawingml/2006/table">
            <a:tbl>
              <a:tblPr/>
              <a:tblGrid>
                <a:gridCol w="19037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8279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55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655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12419">
                <a:tc>
                  <a:txBody>
                    <a:bodyPr/>
                    <a:lstStyle/>
                    <a:p>
                      <a:pPr algn="ctr"/>
                      <a:endParaRPr lang="pl-PL" sz="1100" b="1" dirty="0">
                        <a:latin typeface="Verdana"/>
                      </a:endParaRPr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100" b="1" dirty="0">
                        <a:latin typeface="Verdana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100" b="1" noProof="0" dirty="0">
                          <a:latin typeface="Verdana"/>
                        </a:rPr>
                        <a:t>Počet</a:t>
                      </a:r>
                      <a:r>
                        <a:rPr lang="sk-SK" sz="1100" b="1" baseline="0" noProof="0" dirty="0">
                          <a:latin typeface="Verdana"/>
                        </a:rPr>
                        <a:t> bodov</a:t>
                      </a:r>
                      <a:endParaRPr lang="sk-SK" sz="11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l-PL" sz="110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2419">
                <a:tc>
                  <a:txBody>
                    <a:bodyPr/>
                    <a:lstStyle/>
                    <a:p>
                      <a:pPr algn="ctr"/>
                      <a:r>
                        <a:rPr lang="sk-SK" sz="1100" b="1" noProof="0" dirty="0">
                          <a:latin typeface="Verdana"/>
                        </a:rPr>
                        <a:t>KRITÉRIA HODNOTENIA</a:t>
                      </a:r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100" b="1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100" b="1" noProof="0" dirty="0">
                          <a:latin typeface="Verdana"/>
                        </a:rPr>
                        <a:t>0</a:t>
                      </a:r>
                      <a:endParaRPr lang="sk-SK" sz="11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100" b="1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100" b="1" noProof="0" dirty="0">
                          <a:latin typeface="Verdana"/>
                        </a:rPr>
                        <a:t>1-2</a:t>
                      </a:r>
                      <a:endParaRPr lang="sk-SK" sz="11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100" b="1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1100" b="1" noProof="0" dirty="0">
                          <a:latin typeface="Verdana"/>
                        </a:rPr>
                        <a:t>3-4</a:t>
                      </a:r>
                      <a:endParaRPr lang="sk-SK" sz="11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7191">
                <a:tc>
                  <a:txBody>
                    <a:bodyPr/>
                    <a:lstStyle/>
                    <a:p>
                      <a:pPr algn="ctr"/>
                      <a:r>
                        <a:rPr lang="sk-SK" sz="1050" b="1" noProof="0" dirty="0">
                          <a:latin typeface="Verdana"/>
                        </a:rPr>
                        <a:t>Spolupráca</a:t>
                      </a:r>
                      <a:r>
                        <a:rPr lang="sk-SK" sz="1050" b="1" baseline="0" noProof="0" dirty="0">
                          <a:latin typeface="Verdana"/>
                        </a:rPr>
                        <a:t> v dvojčlenných skupinách</a:t>
                      </a:r>
                      <a:endParaRPr lang="sk-SK" sz="105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Chýbajúca spolupráca a diskusia</a:t>
                      </a:r>
                      <a:r>
                        <a:rPr lang="sk-SK" sz="900" baseline="0" noProof="0" dirty="0">
                          <a:latin typeface="Verdana"/>
                        </a:rPr>
                        <a:t>, nedorozumenia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Dobrá spolupráca, diskusia</a:t>
                      </a:r>
                      <a:r>
                        <a:rPr lang="sk-SK" sz="900" baseline="0" noProof="0" dirty="0">
                          <a:latin typeface="Verdana"/>
                        </a:rPr>
                        <a:t> na uvedenú tému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Vzorová spolupráca a konštruktívna diskusia na uvedenú tému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829421">
                <a:tc>
                  <a:txBody>
                    <a:bodyPr/>
                    <a:lstStyle/>
                    <a:p>
                      <a:pPr algn="ctr"/>
                      <a:r>
                        <a:rPr lang="sk-SK" sz="1050" b="1" noProof="0" dirty="0">
                          <a:latin typeface="Verdana"/>
                        </a:rPr>
                        <a:t>Pracovné zaangažovanie</a:t>
                      </a:r>
                      <a:r>
                        <a:rPr lang="sk-SK" sz="1050" b="1" baseline="0" noProof="0" dirty="0">
                          <a:latin typeface="Verdana"/>
                        </a:rPr>
                        <a:t> pri vyhľadávaní </a:t>
                      </a:r>
                      <a:r>
                        <a:rPr lang="sk-SK" sz="1050" b="1" noProof="0" dirty="0">
                          <a:latin typeface="Verdana"/>
                        </a:rPr>
                        <a:t>zaujímavej profesie</a:t>
                      </a:r>
                      <a:endParaRPr lang="sk-SK" sz="105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Chýbajúce zaangažovanie a entuziazmus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Priemerné zaangažovanie, výber profesie s ohľadom na záujmy a predispozície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Veľmi</a:t>
                      </a:r>
                      <a:r>
                        <a:rPr lang="sk-SK" sz="900" baseline="0" noProof="0" dirty="0">
                          <a:latin typeface="Verdana"/>
                        </a:rPr>
                        <a:t> dobré zaangažovanie, výber zaujímavého zamestnania s ohľadom na záujmy a predispozície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72885">
                <a:tc>
                  <a:txBody>
                    <a:bodyPr/>
                    <a:lstStyle/>
                    <a:p>
                      <a:pPr algn="ctr"/>
                      <a:r>
                        <a:rPr lang="sk-SK" sz="1050" b="1" noProof="0" dirty="0">
                          <a:latin typeface="Verdana"/>
                        </a:rPr>
                        <a:t>Kvalita pripravených</a:t>
                      </a:r>
                      <a:r>
                        <a:rPr lang="sk-SK" sz="1050" b="1" baseline="0" noProof="0" dirty="0">
                          <a:latin typeface="Verdana"/>
                        </a:rPr>
                        <a:t> pracovných dokumentov</a:t>
                      </a:r>
                      <a:endParaRPr lang="sk-SK" sz="1050" noProof="0" dirty="0"/>
                    </a:p>
                  </a:txBody>
                  <a:tcPr marL="40017" marR="40017" marT="26678" marB="26678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900" noProof="0" dirty="0">
                        <a:latin typeface="Verdana"/>
                      </a:endParaRPr>
                    </a:p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Dokumenty</a:t>
                      </a:r>
                      <a:r>
                        <a:rPr lang="sk-SK" sz="900" baseline="0" noProof="0" dirty="0">
                          <a:latin typeface="Verdana"/>
                        </a:rPr>
                        <a:t> neboli pripravené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Pripravené dokumenty</a:t>
                      </a:r>
                      <a:r>
                        <a:rPr lang="sk-SK" sz="900" baseline="0" noProof="0" dirty="0">
                          <a:latin typeface="Verdana"/>
                        </a:rPr>
                        <a:t> obsahovali formálne, štylistické a gramatické chyby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900" noProof="0" dirty="0">
                          <a:latin typeface="Verdana"/>
                        </a:rPr>
                        <a:t>Vzorovo pripravené dokumenty, prehľadné, bez štylistických a gramatických chýb</a:t>
                      </a:r>
                      <a:endParaRPr lang="sk-SK" sz="1600" noProof="0" dirty="0"/>
                    </a:p>
                  </a:txBody>
                  <a:tcPr marL="40017" marR="40017" marT="26678" marB="26678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>
                      <a:gsLst>
                        <a:gs pos="4000">
                          <a:schemeClr val="bg1">
                            <a:lumMod val="95000"/>
                            <a:alpha val="99000"/>
                          </a:schemeClr>
                        </a:gs>
                        <a:gs pos="36000">
                          <a:srgbClr val="85A3AD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0" y="195486"/>
            <a:ext cx="2915816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HODNOTENIE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7596336" y="123478"/>
            <a:ext cx="15476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http://www.wujinshike.com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Darek\Desktop\Projekt Erasmus\oc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64268"/>
          </a:xfrm>
          <a:prstGeom prst="rect">
            <a:avLst/>
          </a:prstGeom>
          <a:noFill/>
        </p:spPr>
      </p:pic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05C7DBC9-F798-4E2B-8D27-5776288BD9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0891248"/>
              </p:ext>
            </p:extLst>
          </p:nvPr>
        </p:nvGraphicFramePr>
        <p:xfrm>
          <a:off x="1043608" y="987574"/>
          <a:ext cx="4464496" cy="31683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>
                  <a:extLst>
                    <a:ext uri="{9D8B030D-6E8A-4147-A177-3AD203B41FA5}">
                      <a16:colId xmlns="" xmlns:a16="http://schemas.microsoft.com/office/drawing/2014/main" val="1676626479"/>
                    </a:ext>
                  </a:extLst>
                </a:gridCol>
                <a:gridCol w="2232248">
                  <a:extLst>
                    <a:ext uri="{9D8B030D-6E8A-4147-A177-3AD203B41FA5}">
                      <a16:colId xmlns="" xmlns:a16="http://schemas.microsoft.com/office/drawing/2014/main" val="3023211500"/>
                    </a:ext>
                  </a:extLst>
                </a:gridCol>
              </a:tblGrid>
              <a:tr h="372747"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BODY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HODNOTENIE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4266682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0 - 4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nedostatočný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69198261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4-5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prípustný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4985485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6-7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dostatočný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08361299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8-9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dobrý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21470042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10-11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veľmi dobrý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19818010"/>
                  </a:ext>
                </a:extLst>
              </a:tr>
              <a:tr h="465934">
                <a:tc>
                  <a:txBody>
                    <a:bodyPr/>
                    <a:lstStyle/>
                    <a:p>
                      <a:pPr algn="ctr"/>
                      <a:r>
                        <a:rPr lang="pl-PL" sz="200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000" noProof="0" dirty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+mn-lt"/>
                        </a:rPr>
                        <a:t>výborný</a:t>
                      </a:r>
                    </a:p>
                  </a:txBody>
                  <a:tcPr>
                    <a:solidFill>
                      <a:srgbClr val="00666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68877750"/>
                  </a:ext>
                </a:extLst>
              </a:tr>
            </a:tbl>
          </a:graphicData>
        </a:graphic>
      </p:graphicFrame>
      <p:sp>
        <p:nvSpPr>
          <p:cNvPr id="5" name="pole tekstowe 4"/>
          <p:cNvSpPr txBox="1"/>
          <p:nvPr/>
        </p:nvSpPr>
        <p:spPr>
          <a:xfrm>
            <a:off x="0" y="195486"/>
            <a:ext cx="4283968" cy="5847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3200" dirty="0">
                <a:solidFill>
                  <a:srgbClr val="FFC000"/>
                </a:solidFill>
              </a:rPr>
              <a:t>HODNOTENIE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740352" y="4928056"/>
            <a:ext cx="14036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" dirty="0"/>
              <a:t>https://www.highlands.edu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rek\Desktop\Projekt Erasmus\konkl.jpeg"/>
          <p:cNvPicPr>
            <a:picLocks noChangeAspect="1" noChangeArrowheads="1"/>
          </p:cNvPicPr>
          <p:nvPr/>
        </p:nvPicPr>
        <p:blipFill>
          <a:blip r:embed="rId2" cstate="print">
            <a:lum bright="10000" contrast="7000"/>
          </a:blip>
          <a:srcRect/>
          <a:stretch>
            <a:fillRect/>
          </a:stretch>
        </p:blipFill>
        <p:spPr bwMode="auto">
          <a:xfrm>
            <a:off x="16815" y="3714741"/>
            <a:ext cx="1530849" cy="861103"/>
          </a:xfrm>
          <a:prstGeom prst="rect">
            <a:avLst/>
          </a:prstGeom>
          <a:noFill/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2067694"/>
            <a:ext cx="8229600" cy="174776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sk-SK" sz="1900" dirty="0">
                <a:solidFill>
                  <a:srgbClr val="193B65"/>
                </a:solidFill>
              </a:rPr>
              <a:t>Viete už, čo budete robiť po skončení školy?</a:t>
            </a:r>
          </a:p>
          <a:p>
            <a:pPr algn="ctr">
              <a:buNone/>
            </a:pPr>
            <a:r>
              <a:rPr lang="sk-SK" sz="1900" dirty="0">
                <a:solidFill>
                  <a:srgbClr val="193B65"/>
                </a:solidFill>
              </a:rPr>
              <a:t>Prezreli ste si pracovné ponuky a určite ste zistili, že existuje veľa zaujímavých zamestnaní! Dokážete už napísať životopis a žiadosť o prijatie do práce.</a:t>
            </a:r>
          </a:p>
          <a:p>
            <a:pPr algn="ctr">
              <a:buNone/>
            </a:pPr>
            <a:r>
              <a:rPr lang="sk-SK" sz="1900" dirty="0">
                <a:solidFill>
                  <a:srgbClr val="193B65"/>
                </a:solidFill>
              </a:rPr>
              <a:t>Už onedlho si budete môcť vybrať smer ďalšieho vzdelávania, aby ste niekedy mohli nájsť zaujímavú prácu. Dobre si to premyslite a porozprávajte sa o tom s rodičmi a učiteľmi. Hľadajte informácie aj na internete.  </a:t>
            </a:r>
            <a:r>
              <a:rPr lang="sk-SK" sz="2000" b="1" spc="600" dirty="0">
                <a:solidFill>
                  <a:srgbClr val="193B65"/>
                </a:solidFill>
              </a:rPr>
              <a:t>Veľa úspechov</a:t>
            </a:r>
            <a:r>
              <a:rPr lang="sk-SK" sz="2800" b="1" spc="600" dirty="0">
                <a:solidFill>
                  <a:srgbClr val="193B65"/>
                </a:solidFill>
              </a:rPr>
              <a:t>!</a:t>
            </a:r>
          </a:p>
          <a:p>
            <a:pPr>
              <a:buNone/>
            </a:pPr>
            <a:endParaRPr lang="pl-PL" dirty="0"/>
          </a:p>
          <a:p>
            <a:pPr>
              <a:buNone/>
            </a:pPr>
            <a:endParaRPr lang="pl-PL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012160" y="4005920"/>
            <a:ext cx="2987824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2800" dirty="0">
                <a:solidFill>
                  <a:srgbClr val="FFC000"/>
                </a:solidFill>
              </a:rPr>
              <a:t>ZÁVER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="" xmlns:a16="http://schemas.microsoft.com/office/drawing/2014/main" id="{CF58F673-C290-4DE5-BE3C-94A48D02CA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" y="0"/>
            <a:ext cx="9144000" cy="187723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2814" y="4570779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608</TotalTime>
  <Words>483</Words>
  <Application>Microsoft Office PowerPoint</Application>
  <PresentationFormat>Pokaz na ekranie (16:9)</PresentationFormat>
  <Paragraphs>92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3" baseType="lpstr">
      <vt:lpstr>Arial</vt:lpstr>
      <vt:lpstr>Calibri</vt:lpstr>
      <vt:lpstr>Verdana</vt:lpstr>
      <vt:lpstr>Wingdings</vt:lpstr>
      <vt:lpstr>Motyw pakietu Office</vt:lpstr>
      <vt:lpstr> Príprava na vstup na trh pracovný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WebQuest Wybór szkoły i zawodu</dc:title>
  <dc:creator>Darek</dc:creator>
  <cp:lastModifiedBy>Anna Basta</cp:lastModifiedBy>
  <cp:revision>78</cp:revision>
  <dcterms:created xsi:type="dcterms:W3CDTF">2018-01-16T21:02:55Z</dcterms:created>
  <dcterms:modified xsi:type="dcterms:W3CDTF">2020-01-16T10:05:14Z</dcterms:modified>
</cp:coreProperties>
</file>