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9" r:id="rId6"/>
    <p:sldId id="278" r:id="rId7"/>
    <p:sldId id="260" r:id="rId8"/>
    <p:sldId id="268" r:id="rId9"/>
    <p:sldId id="277" r:id="rId10"/>
    <p:sldId id="261" r:id="rId11"/>
    <p:sldId id="262" r:id="rId12"/>
    <p:sldId id="263" r:id="rId13"/>
    <p:sldId id="271" r:id="rId14"/>
    <p:sldId id="273" r:id="rId15"/>
    <p:sldId id="275" r:id="rId16"/>
    <p:sldId id="274" r:id="rId17"/>
    <p:sldId id="264" r:id="rId18"/>
    <p:sldId id="267" r:id="rId19"/>
    <p:sldId id="265" r:id="rId20"/>
    <p:sldId id="266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1" autoAdjust="0"/>
    <p:restoredTop sz="94533" autoAdjust="0"/>
  </p:normalViewPr>
  <p:slideViewPr>
    <p:cSldViewPr snapToGrid="0">
      <p:cViewPr varScale="1">
        <p:scale>
          <a:sx n="84" d="100"/>
          <a:sy n="84" d="100"/>
        </p:scale>
        <p:origin x="65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07EDA-C424-4DAA-BF72-2BDFEDC2A50F}" type="datetimeFigureOut">
              <a:rPr lang="pl-PL" smtClean="0"/>
              <a:pPr/>
              <a:t>20.01.2020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A7B87-5E16-4EBA-9302-7D0509B8BB3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8323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A7B87-5E16-4EBA-9302-7D0509B8BB3A}" type="slidenum">
              <a:rPr lang="pl-PL" smtClean="0"/>
              <a:pPr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8664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A87A17FD-613E-4264-9DD2-D964797A0C3A}" type="datetimeFigureOut">
              <a:rPr lang="pl-PL" smtClean="0"/>
              <a:pPr/>
              <a:t>20.01.2020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7160E54F-B1EB-43DE-8B0E-5738EBC4BA7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961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pPr/>
              <a:t>20.01.2020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4264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pPr/>
              <a:t>20.01.2020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9247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pPr/>
              <a:t>20.01.2020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724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pPr/>
              <a:t>20.01.2020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8085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pPr/>
              <a:t>20.01.2020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2502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pPr/>
              <a:t>20.01.2020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02114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A87A17FD-613E-4264-9DD2-D964797A0C3A}" type="datetimeFigureOut">
              <a:rPr lang="pl-PL" smtClean="0"/>
              <a:pPr/>
              <a:t>20.01.2020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78863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A87A17FD-613E-4264-9DD2-D964797A0C3A}" type="datetimeFigureOut">
              <a:rPr lang="pl-PL" smtClean="0"/>
              <a:pPr/>
              <a:t>20.01.2020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0548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pPr/>
              <a:t>20.01.2020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8202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pPr/>
              <a:t>20.01.2020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3038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pPr/>
              <a:t>20.01.2020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2038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pPr/>
              <a:t>20.01.2020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6802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pPr/>
              <a:t>20.01.2020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9024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pPr/>
              <a:t>20.01.2020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7944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pPr/>
              <a:t>20.01.2020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8043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pPr/>
              <a:t>20.01.2020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7054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A87A17FD-613E-4264-9DD2-D964797A0C3A}" type="datetimeFigureOut">
              <a:rPr lang="pl-PL" smtClean="0"/>
              <a:pPr/>
              <a:t>20.01.2020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7160E54F-B1EB-43DE-8B0E-5738EBC4BA7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6812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ivadlo.cz/" TargetMode="External"/><Relationship Id="rId3" Type="http://schemas.openxmlformats.org/officeDocument/2006/relationships/hyperlink" Target="http://antiskola.eu/cz/referaty/3263-strucne-dejiny-divadla" TargetMode="External"/><Relationship Id="rId7" Type="http://schemas.openxmlformats.org/officeDocument/2006/relationships/hyperlink" Target="https://www.slovackedivadlo.cz/slovacke-divadlo" TargetMode="External"/><Relationship Id="rId2" Type="http://schemas.openxmlformats.org/officeDocument/2006/relationships/hyperlink" Target="https://cs.wikipedia.org/wiki/Divadl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ntiskola.eu/cz/referaty/16278-anticke-divadlo" TargetMode="External"/><Relationship Id="rId11" Type="http://schemas.openxmlformats.org/officeDocument/2006/relationships/image" Target="../media/image11.jpeg"/><Relationship Id="rId5" Type="http://schemas.openxmlformats.org/officeDocument/2006/relationships/hyperlink" Target="http://antiskola.eu/cz/referaty/13521-narodni-divadlo" TargetMode="External"/><Relationship Id="rId10" Type="http://schemas.openxmlformats.org/officeDocument/2006/relationships/hyperlink" Target="http://www.komputerswiat.pl/testy/sprzet/zarowki-led-i-energooszczedne/2016/01/philips-hue-test.aspx" TargetMode="External"/><Relationship Id="rId4" Type="http://schemas.openxmlformats.org/officeDocument/2006/relationships/hyperlink" Target="https://www.hdk.cz/o-divadle/historie/" TargetMode="External"/><Relationship Id="rId9" Type="http://schemas.openxmlformats.org/officeDocument/2006/relationships/hyperlink" Target="http://www.chlodnictwoiklimatyzacja.pl/artykuly/248-wydanie-08-2015/3608-systemy-bms-w-inteligentnych-budynkach.html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55964" y="2414790"/>
            <a:ext cx="8862986" cy="1498080"/>
          </a:xfrm>
        </p:spPr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DEJINY DIVADLA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b="1" dirty="0">
                <a:solidFill>
                  <a:schemeClr val="tx1"/>
                </a:solidFill>
              </a:rPr>
              <a:t>Web </a:t>
            </a:r>
            <a:r>
              <a:rPr lang="sk-SK" b="1" dirty="0" err="1">
                <a:solidFill>
                  <a:schemeClr val="tx1"/>
                </a:solidFill>
              </a:rPr>
              <a:t>Quest</a:t>
            </a:r>
            <a:r>
              <a:rPr lang="sk-SK" b="1" dirty="0">
                <a:solidFill>
                  <a:schemeClr val="tx1"/>
                </a:solidFill>
              </a:rPr>
              <a:t> určený pre druhý stupeň základných </a:t>
            </a:r>
            <a:r>
              <a:rPr lang="sk-SK" b="1" dirty="0" err="1">
                <a:solidFill>
                  <a:schemeClr val="tx1"/>
                </a:solidFill>
              </a:rPr>
              <a:t>škÔl</a:t>
            </a:r>
            <a:r>
              <a:rPr lang="sk-SK" b="1" dirty="0">
                <a:solidFill>
                  <a:schemeClr val="tx1"/>
                </a:solidFill>
              </a:rPr>
              <a:t> na vyučovacie hodiny slovenského jazyka.</a:t>
            </a:r>
          </a:p>
          <a:p>
            <a:r>
              <a:rPr lang="sk-SK" b="1" dirty="0">
                <a:solidFill>
                  <a:schemeClr val="tx1"/>
                </a:solidFill>
              </a:rPr>
              <a:t>Autor: </a:t>
            </a:r>
            <a:r>
              <a:rPr lang="sk-SK" b="1" dirty="0" err="1">
                <a:solidFill>
                  <a:schemeClr val="tx1"/>
                </a:solidFill>
              </a:rPr>
              <a:t>Elżbieta</a:t>
            </a:r>
            <a:r>
              <a:rPr lang="sk-SK" b="1" dirty="0">
                <a:solidFill>
                  <a:schemeClr val="tx1"/>
                </a:solidFill>
              </a:rPr>
              <a:t> </a:t>
            </a:r>
            <a:r>
              <a:rPr lang="sk-SK" b="1" dirty="0" err="1">
                <a:solidFill>
                  <a:schemeClr val="tx1"/>
                </a:solidFill>
              </a:rPr>
              <a:t>Jeż</a:t>
            </a:r>
            <a:endParaRPr lang="sk-SK" b="1" dirty="0">
              <a:solidFill>
                <a:schemeClr val="tx1"/>
              </a:solidFill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9A95C123-16D8-4668-B2AE-B02CD1F18F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50297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2" y="6300788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2122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sk-SK" dirty="0"/>
              <a:t>Nezabúdajte na to, že učiteľ bude hodnotiť:</a:t>
            </a:r>
          </a:p>
          <a:p>
            <a:pPr lvl="0"/>
            <a:r>
              <a:rPr lang="sk-SK" dirty="0"/>
              <a:t>Správnosť informácií.</a:t>
            </a:r>
          </a:p>
          <a:p>
            <a:pPr lvl="0"/>
            <a:r>
              <a:rPr lang="sk-SK" dirty="0"/>
              <a:t>Zaangažovanie do prípravy a realizácie vybranej témy.</a:t>
            </a:r>
          </a:p>
          <a:p>
            <a:pPr lvl="0"/>
            <a:r>
              <a:rPr lang="sk-SK" dirty="0"/>
              <a:t>Estetiku Vášho plagátu.</a:t>
            </a:r>
          </a:p>
          <a:p>
            <a:pPr lvl="0"/>
            <a:r>
              <a:rPr lang="sk-SK" dirty="0"/>
              <a:t>Zaujímavý spôsob prezentácie pred celou triedou.</a:t>
            </a:r>
          </a:p>
          <a:p>
            <a:endParaRPr lang="pl-PL" dirty="0"/>
          </a:p>
        </p:txBody>
      </p:sp>
      <p:pic>
        <p:nvPicPr>
          <p:cNvPr id="7174" name="Picture 6" descr="Znalezione obrazy dla zapytania wykrzykni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6356" y="26035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509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 – 1. TÝŽDEŇ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sk-SK" dirty="0"/>
              <a:t>Oboznámenie sa s obsahom úlohy.</a:t>
            </a:r>
          </a:p>
          <a:p>
            <a:pPr lvl="0"/>
            <a:r>
              <a:rPr lang="sk-SK" dirty="0"/>
              <a:t>Rozdelenie triedy do skupín.</a:t>
            </a:r>
          </a:p>
          <a:p>
            <a:pPr lvl="0"/>
            <a:r>
              <a:rPr lang="sk-SK" dirty="0"/>
              <a:t>Výber obdobia.</a:t>
            </a:r>
          </a:p>
          <a:p>
            <a:pPr lvl="0"/>
            <a:r>
              <a:rPr lang="sk-SK" dirty="0"/>
              <a:t>Rozhovor o využívaní internetových zdrojov.</a:t>
            </a:r>
          </a:p>
          <a:p>
            <a:pPr lvl="0"/>
            <a:r>
              <a:rPr lang="sk-SK" dirty="0"/>
              <a:t>Príprava pracovného plánu.</a:t>
            </a:r>
          </a:p>
        </p:txBody>
      </p:sp>
      <p:pic>
        <p:nvPicPr>
          <p:cNvPr id="10242" name="Picture 2" descr="Znalezione obrazy dla zapytania pomyÅ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082" y="3607153"/>
            <a:ext cx="2532282" cy="241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587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 – 2./3. TYŽDEŇ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sk-SK" dirty="0"/>
              <a:t>Príprava divadelného plagátu.</a:t>
            </a:r>
          </a:p>
          <a:p>
            <a:pPr lvl="0"/>
            <a:r>
              <a:rPr lang="sk-SK" dirty="0"/>
              <a:t>Prezentácia práce žiakov pred celou triedou.</a:t>
            </a:r>
          </a:p>
          <a:p>
            <a:pPr lvl="0"/>
            <a:r>
              <a:rPr lang="sk-SK" dirty="0"/>
              <a:t>Rozhovor o splnených úlohách.</a:t>
            </a:r>
          </a:p>
          <a:p>
            <a:pPr lvl="0"/>
            <a:r>
              <a:rPr lang="sk-SK" dirty="0"/>
              <a:t>Hodnotenie práce žiakov.</a:t>
            </a:r>
          </a:p>
          <a:p>
            <a:endParaRPr lang="pl-PL" dirty="0"/>
          </a:p>
        </p:txBody>
      </p:sp>
      <p:pic>
        <p:nvPicPr>
          <p:cNvPr id="11268" name="Picture 4" descr="Znalezione obrazy dla zapytania teat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049" y="3391291"/>
            <a:ext cx="4205751" cy="316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80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ZDROJE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pl-PL" dirty="0" smtClean="0">
                <a:hlinkClick r:id="rId2"/>
              </a:rPr>
              <a:t>https://cs.wikipedia.org/wiki/Divadlo</a:t>
            </a:r>
            <a:endParaRPr lang="pl-PL" dirty="0" smtClean="0"/>
          </a:p>
          <a:p>
            <a:r>
              <a:rPr lang="pl-PL" dirty="0" smtClean="0">
                <a:hlinkClick r:id="rId2"/>
              </a:rPr>
              <a:t>https://cs.wikipedia.org/wiki/Divadlo#D%C4%9Bjiny</a:t>
            </a:r>
            <a:endParaRPr lang="pl-PL" dirty="0" smtClean="0"/>
          </a:p>
          <a:p>
            <a:r>
              <a:rPr lang="pl-PL" dirty="0" smtClean="0">
                <a:hlinkClick r:id="rId3"/>
              </a:rPr>
              <a:t>http://antiskola.eu/cz/referaty/3263-strucne-dejiny-divadla</a:t>
            </a:r>
            <a:endParaRPr lang="pl-PL" dirty="0" smtClean="0"/>
          </a:p>
          <a:p>
            <a:r>
              <a:rPr lang="pl-PL" dirty="0" smtClean="0">
                <a:hlinkClick r:id="rId4"/>
              </a:rPr>
              <a:t>https://www.hdk.cz/o-divadle/historie/</a:t>
            </a:r>
            <a:endParaRPr lang="pl-PL" dirty="0" smtClean="0"/>
          </a:p>
          <a:p>
            <a:r>
              <a:rPr lang="pl-PL" dirty="0" smtClean="0">
                <a:hlinkClick r:id="rId5"/>
              </a:rPr>
              <a:t>http://antiskola.eu/cz/referaty/13521-narodni-divadlo</a:t>
            </a:r>
            <a:endParaRPr lang="pl-PL" dirty="0" smtClean="0"/>
          </a:p>
          <a:p>
            <a:r>
              <a:rPr lang="pl-PL" dirty="0" smtClean="0">
                <a:hlinkClick r:id="rId6"/>
              </a:rPr>
              <a:t>http://antiskola.eu/cz/referaty/16278-anticke-divadlo</a:t>
            </a:r>
            <a:endParaRPr lang="pl-PL" dirty="0" smtClean="0"/>
          </a:p>
          <a:p>
            <a:r>
              <a:rPr lang="pl-PL" dirty="0" smtClean="0">
                <a:hlinkClick r:id="rId7"/>
              </a:rPr>
              <a:t>https://www.slovackedivadlo.cz/slovacke-divadlo</a:t>
            </a:r>
            <a:endParaRPr lang="pl-PL" dirty="0" smtClean="0"/>
          </a:p>
          <a:p>
            <a:r>
              <a:rPr lang="pl-PL" dirty="0" smtClean="0">
                <a:hlinkClick r:id="rId8"/>
              </a:rPr>
              <a:t>https://www.divadlo.cz/</a:t>
            </a:r>
            <a:endParaRPr lang="pl-PL" dirty="0" smtClean="0"/>
          </a:p>
          <a:p>
            <a:pPr marL="0" indent="0">
              <a:buNone/>
            </a:pPr>
            <a:endParaRPr lang="pl-PL" dirty="0">
              <a:hlinkClick r:id="rId9"/>
            </a:endParaRPr>
          </a:p>
          <a:p>
            <a:endParaRPr lang="pl-PL" dirty="0"/>
          </a:p>
          <a:p>
            <a:endParaRPr lang="pl-PL" dirty="0">
              <a:hlinkClick r:id="rId10"/>
            </a:endParaRPr>
          </a:p>
          <a:p>
            <a:endParaRPr lang="pl-PL" dirty="0">
              <a:hlinkClick r:id="rId10"/>
            </a:endParaRPr>
          </a:p>
          <a:p>
            <a:endParaRPr lang="pl-PL" dirty="0"/>
          </a:p>
        </p:txBody>
      </p:sp>
      <p:pic>
        <p:nvPicPr>
          <p:cNvPr id="12290" name="Picture 2" descr="Znalezione obrazy dla zapytania ÅºrÃ³dÅo internetow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659" y="4527818"/>
            <a:ext cx="2398399" cy="183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031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HODNOTENIE</a:t>
            </a:r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="" xmlns:a16="http://schemas.microsoft.com/office/drawing/2014/main" id="{47C0939D-CE6E-42C6-A227-FBFE459E98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6115857"/>
              </p:ext>
            </p:extLst>
          </p:nvPr>
        </p:nvGraphicFramePr>
        <p:xfrm>
          <a:off x="2020090" y="2728862"/>
          <a:ext cx="8947152" cy="354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6788">
                  <a:extLst>
                    <a:ext uri="{9D8B030D-6E8A-4147-A177-3AD203B41FA5}">
                      <a16:colId xmlns="" xmlns:a16="http://schemas.microsoft.com/office/drawing/2014/main" val="603233292"/>
                    </a:ext>
                  </a:extLst>
                </a:gridCol>
                <a:gridCol w="2236788">
                  <a:extLst>
                    <a:ext uri="{9D8B030D-6E8A-4147-A177-3AD203B41FA5}">
                      <a16:colId xmlns="" xmlns:a16="http://schemas.microsoft.com/office/drawing/2014/main" val="2456499284"/>
                    </a:ext>
                  </a:extLst>
                </a:gridCol>
                <a:gridCol w="2236788">
                  <a:extLst>
                    <a:ext uri="{9D8B030D-6E8A-4147-A177-3AD203B41FA5}">
                      <a16:colId xmlns="" xmlns:a16="http://schemas.microsoft.com/office/drawing/2014/main" val="4137178614"/>
                    </a:ext>
                  </a:extLst>
                </a:gridCol>
                <a:gridCol w="2236788">
                  <a:extLst>
                    <a:ext uri="{9D8B030D-6E8A-4147-A177-3AD203B41FA5}">
                      <a16:colId xmlns="" xmlns:a16="http://schemas.microsoft.com/office/drawing/2014/main" val="11581293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800" noProof="0" dirty="0">
                          <a:solidFill>
                            <a:schemeClr val="bg1"/>
                          </a:solidFill>
                        </a:rPr>
                        <a:t>Počet</a:t>
                      </a:r>
                      <a:r>
                        <a:rPr lang="sk-SK" sz="1800" baseline="0" noProof="0" dirty="0">
                          <a:solidFill>
                            <a:schemeClr val="bg1"/>
                          </a:solidFill>
                        </a:rPr>
                        <a:t> bodov</a:t>
                      </a:r>
                      <a:endParaRPr lang="sk-SK" sz="1800" noProof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800" noProof="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800" noProof="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800" noProof="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63029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6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Obsahová</a:t>
                      </a:r>
                      <a:r>
                        <a:rPr lang="sk-SK" sz="1600" b="0" i="0" u="none" strike="noStrike" kern="1200" baseline="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stránka</a:t>
                      </a:r>
                      <a:endParaRPr lang="sk-SK" sz="1600" b="0" i="0" u="none" strike="noStrike" kern="1200" noProof="0" dirty="0">
                        <a:solidFill>
                          <a:schemeClr val="tx1"/>
                        </a:solidFill>
                        <a:latin typeface="Trebuchet MS" pitchFamily="34"/>
                        <a:ea typeface="Lucida Sans Unicode" pitchFamily="2"/>
                        <a:cs typeface="Mangal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Neúplne informácie.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Informácie, ktoré nesúvisia s témou. Chybné informácie.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Slabé využitie zdrojov.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Správne informácie, prípadne malé chyby. Informácie,</a:t>
                      </a:r>
                      <a:r>
                        <a:rPr lang="sk-SK" sz="1400" b="0" i="0" u="none" strike="noStrike" kern="1200" baseline="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ktoré nesúvisia s témou. Dobré využitie zdrojov</a:t>
                      </a: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Informácie</a:t>
                      </a:r>
                      <a:r>
                        <a:rPr lang="sk-SK" sz="1400" b="0" i="0" u="none" strike="noStrike" kern="1200" baseline="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správne</a:t>
                      </a: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Informácie, ktoré súvisia s témou. 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Vyčerpávajúce využitie uvedených</a:t>
                      </a:r>
                      <a:r>
                        <a:rPr lang="sk-SK" sz="1400" b="0" i="0" u="none" strike="noStrike" kern="1200" baseline="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, prípadne iných zdrojov.</a:t>
                      </a: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136691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6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Estetický dojem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Prezentácia nečitateľná a neestetická.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Informácie uvádzané chaotickým spôsobom.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Prezentácia pekná, čitateľná</a:t>
                      </a:r>
                      <a:r>
                        <a:rPr lang="sk-SK" sz="1400" b="0" i="0" u="none" strike="noStrike" kern="1200" baseline="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a estetická.</a:t>
                      </a:r>
                      <a:endParaRPr lang="sk-SK" sz="1400" b="0" i="0" u="none" strike="noStrike" kern="1200" noProof="0" dirty="0">
                        <a:solidFill>
                          <a:schemeClr val="tx1"/>
                        </a:solidFill>
                        <a:latin typeface="Trebuchet MS" pitchFamily="34"/>
                        <a:ea typeface="Lucida Sans Unicode" pitchFamily="2"/>
                        <a:cs typeface="Mangal" pitchFamily="2"/>
                      </a:endParaRP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Dobré rozmiestnenie</a:t>
                      </a:r>
                      <a:r>
                        <a:rPr lang="sk-SK" sz="1400" b="0" i="0" u="none" strike="noStrike" kern="1200" baseline="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informácií na plagáte</a:t>
                      </a: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Prezentácia veľmi estetická, čitateľná, prehľadná, motivujúca k tomu, aby ste sa s ňou oboznámili.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Dobré rozmiestnenie</a:t>
                      </a:r>
                      <a:r>
                        <a:rPr lang="sk-SK" sz="1400" b="0" i="0" u="none" strike="noStrike" kern="1200" baseline="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informácií na stránke. Vhodne volená grafika</a:t>
                      </a: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751365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8996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HODNOTENIE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="" xmlns:a16="http://schemas.microsoft.com/office/drawing/2014/main" id="{F4AC31F3-2493-490A-898E-5334C50AC2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9585699"/>
              </p:ext>
            </p:extLst>
          </p:nvPr>
        </p:nvGraphicFramePr>
        <p:xfrm>
          <a:off x="2020090" y="2728862"/>
          <a:ext cx="8947152" cy="3516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6788">
                  <a:extLst>
                    <a:ext uri="{9D8B030D-6E8A-4147-A177-3AD203B41FA5}">
                      <a16:colId xmlns="" xmlns:a16="http://schemas.microsoft.com/office/drawing/2014/main" val="309094376"/>
                    </a:ext>
                  </a:extLst>
                </a:gridCol>
                <a:gridCol w="2236788">
                  <a:extLst>
                    <a:ext uri="{9D8B030D-6E8A-4147-A177-3AD203B41FA5}">
                      <a16:colId xmlns="" xmlns:a16="http://schemas.microsoft.com/office/drawing/2014/main" val="2092842960"/>
                    </a:ext>
                  </a:extLst>
                </a:gridCol>
                <a:gridCol w="2236788">
                  <a:extLst>
                    <a:ext uri="{9D8B030D-6E8A-4147-A177-3AD203B41FA5}">
                      <a16:colId xmlns="" xmlns:a16="http://schemas.microsoft.com/office/drawing/2014/main" val="651643740"/>
                    </a:ext>
                  </a:extLst>
                </a:gridCol>
                <a:gridCol w="2236788">
                  <a:extLst>
                    <a:ext uri="{9D8B030D-6E8A-4147-A177-3AD203B41FA5}">
                      <a16:colId xmlns="" xmlns:a16="http://schemas.microsoft.com/office/drawing/2014/main" val="1575811211"/>
                    </a:ext>
                  </a:extLst>
                </a:gridCol>
              </a:tblGrid>
              <a:tr h="252795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800" b="1" i="0" u="none" strike="noStrike" kern="1200" noProof="0" dirty="0">
                          <a:solidFill>
                            <a:schemeClr val="bg1"/>
                          </a:solidFill>
                          <a:latin typeface="+mj-lt"/>
                          <a:ea typeface="Lucida Sans Unicode" pitchFamily="2"/>
                          <a:cs typeface="Mangal" pitchFamily="2"/>
                        </a:rPr>
                        <a:t>Počet bodov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800" b="1" i="0" u="none" strike="noStrike" kern="1200" noProof="0" dirty="0">
                          <a:solidFill>
                            <a:schemeClr val="bg1"/>
                          </a:solidFill>
                          <a:latin typeface="+mj-lt"/>
                          <a:ea typeface="Lucida Sans Unicode" pitchFamily="2"/>
                          <a:cs typeface="Mangal" pitchFamily="2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800" b="1" i="0" u="none" strike="noStrike" kern="1200" noProof="0" dirty="0">
                          <a:solidFill>
                            <a:schemeClr val="bg1"/>
                          </a:solidFill>
                          <a:latin typeface="+mj-lt"/>
                          <a:ea typeface="Lucida Sans Unicode" pitchFamily="2"/>
                          <a:cs typeface="Mangal" pitchFamily="2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800" b="1" i="0" u="none" strike="noStrike" kern="1200" noProof="0" dirty="0">
                          <a:solidFill>
                            <a:schemeClr val="bg1"/>
                          </a:solidFill>
                          <a:latin typeface="+mj-lt"/>
                          <a:ea typeface="Lucida Sans Unicode" pitchFamily="2"/>
                          <a:cs typeface="Mangal" pitchFamily="2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91436279"/>
                  </a:ext>
                </a:extLst>
              </a:tr>
              <a:tr h="1080439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6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Zaangažovanie skupiny a schopnosť</a:t>
                      </a:r>
                      <a:r>
                        <a:rPr lang="sk-SK" sz="1600" b="0" i="0" u="none" strike="noStrike" kern="1200" baseline="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spolupráce</a:t>
                      </a:r>
                      <a:endParaRPr lang="sk-SK" sz="1600" b="0" i="0" u="none" strike="noStrike" kern="1200" noProof="0" dirty="0">
                        <a:solidFill>
                          <a:schemeClr val="tx1"/>
                        </a:solidFill>
                        <a:latin typeface="Trebuchet MS" pitchFamily="34"/>
                        <a:ea typeface="Lucida Sans Unicode" pitchFamily="2"/>
                        <a:cs typeface="Mangal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Chýbajúce zaangažovanie všetkých členov skupiny.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Dobré zaangažovanie</a:t>
                      </a:r>
                      <a:r>
                        <a:rPr lang="sk-SK" sz="1400" b="0" i="0" u="none" strike="noStrike" kern="1200" baseline="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všetkých členov skupiny</a:t>
                      </a: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 Schopnosť spolupráce na uspokojivej</a:t>
                      </a:r>
                      <a:r>
                        <a:rPr lang="sk-SK" sz="1400" b="0" i="0" u="none" strike="noStrike" kern="1200" baseline="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úrovni</a:t>
                      </a: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Úplne pracovné zaangažovanie všetkých členov skupiny. Vzájomné</a:t>
                      </a:r>
                      <a:r>
                        <a:rPr lang="sk-SK" sz="1400" b="0" i="0" u="none" strike="noStrike" kern="1200" baseline="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motivovanie sa do práce</a:t>
                      </a: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 Schopnosť spolupráce v skupine na vysokej úrovni.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259267264"/>
                  </a:ext>
                </a:extLst>
              </a:tr>
              <a:tr h="498664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6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Individuálne</a:t>
                      </a:r>
                      <a:r>
                        <a:rPr lang="sk-SK" sz="1600" b="0" i="0" u="none" strike="noStrike" kern="1200" baseline="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zaangažovanie členov skupiny</a:t>
                      </a:r>
                      <a:endParaRPr lang="sk-SK" sz="1600" b="0" i="0" u="none" strike="noStrike" kern="1200" noProof="0" dirty="0">
                        <a:solidFill>
                          <a:schemeClr val="tx1"/>
                        </a:solidFill>
                        <a:latin typeface="Trebuchet MS" pitchFamily="34"/>
                        <a:ea typeface="Lucida Sans Unicode" pitchFamily="2"/>
                        <a:cs typeface="Mangal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Slabé zaangažovanie.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Zaangažovanie na uspokojivej</a:t>
                      </a:r>
                      <a:r>
                        <a:rPr lang="sk-SK" sz="1400" b="0" i="0" u="none" strike="noStrike" kern="1200" baseline="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úrovni</a:t>
                      </a: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Veľmi dobré zaangažovanie.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951869754"/>
                  </a:ext>
                </a:extLst>
              </a:tr>
              <a:tr h="74276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6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Otázky týkajúce sa prezentácie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Nesprávne</a:t>
                      </a:r>
                      <a:r>
                        <a:rPr lang="sk-SK" sz="1400" b="0" i="0" u="none" strike="noStrike" kern="1200" baseline="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odpovede na otázky učiteľa</a:t>
                      </a: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Uspokojivé odpovede na otázky.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Úplné</a:t>
                      </a:r>
                      <a:r>
                        <a:rPr lang="sk-SK" sz="1400" b="0" i="0" u="none" strike="noStrike" kern="1200" baseline="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a veľmi dobré, </a:t>
                      </a: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rozšírené odpovede na otázky.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676079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8532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HODNOTENIE</a:t>
            </a:r>
          </a:p>
        </p:txBody>
      </p:sp>
      <p:graphicFrame>
        <p:nvGraphicFramePr>
          <p:cNvPr id="5" name="Symbol zastępczy zawartości 3">
            <a:extLst>
              <a:ext uri="{FF2B5EF4-FFF2-40B4-BE49-F238E27FC236}">
                <a16:creationId xmlns="" xmlns:a16="http://schemas.microsoft.com/office/drawing/2014/main" id="{05C7DBC9-F798-4E2B-8D27-5776288BD9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5975171"/>
              </p:ext>
            </p:extLst>
          </p:nvPr>
        </p:nvGraphicFramePr>
        <p:xfrm>
          <a:off x="2020090" y="2728862"/>
          <a:ext cx="8947150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3575">
                  <a:extLst>
                    <a:ext uri="{9D8B030D-6E8A-4147-A177-3AD203B41FA5}">
                      <a16:colId xmlns="" xmlns:a16="http://schemas.microsoft.com/office/drawing/2014/main" val="1676626479"/>
                    </a:ext>
                  </a:extLst>
                </a:gridCol>
                <a:gridCol w="4473575">
                  <a:extLst>
                    <a:ext uri="{9D8B030D-6E8A-4147-A177-3AD203B41FA5}">
                      <a16:colId xmlns="" xmlns:a16="http://schemas.microsoft.com/office/drawing/2014/main" val="30232115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>
                          <a:latin typeface="+mj-lt"/>
                        </a:rPr>
                        <a:t>BODY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>
                          <a:latin typeface="+mj-lt"/>
                        </a:rPr>
                        <a:t>HODNOTENIE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4266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2400" noProof="0" dirty="0">
                          <a:latin typeface="+mj-lt"/>
                        </a:rPr>
                        <a:t>&lt;6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noProof="0" dirty="0">
                          <a:latin typeface="+mj-lt"/>
                        </a:rPr>
                        <a:t>nedostatočný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69198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2400" noProof="0" dirty="0">
                          <a:latin typeface="+mj-lt"/>
                        </a:rPr>
                        <a:t>6-8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noProof="0" dirty="0">
                          <a:latin typeface="+mj-lt"/>
                        </a:rPr>
                        <a:t>prípustný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24985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2400" noProof="0" dirty="0">
                          <a:latin typeface="+mj-lt"/>
                        </a:rPr>
                        <a:t>9-10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noProof="0" dirty="0">
                          <a:latin typeface="+mj-lt"/>
                        </a:rPr>
                        <a:t>dostatočný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08361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2400" noProof="0" dirty="0">
                          <a:latin typeface="+mj-lt"/>
                        </a:rPr>
                        <a:t>11-12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noProof="0" dirty="0">
                          <a:latin typeface="+mj-lt"/>
                        </a:rPr>
                        <a:t>dobrý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21470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2400" noProof="0" dirty="0">
                          <a:latin typeface="+mj-lt"/>
                        </a:rPr>
                        <a:t>13-14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noProof="0" dirty="0">
                          <a:latin typeface="+mj-lt"/>
                        </a:rPr>
                        <a:t>veľmi dobrý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19818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2400" noProof="0" dirty="0">
                          <a:latin typeface="+mj-lt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noProof="0" dirty="0">
                          <a:latin typeface="+mj-lt"/>
                        </a:rPr>
                        <a:t>výborný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688777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4304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ZÁVER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lvl="0"/>
            <a:r>
              <a:rPr lang="sk-SK" dirty="0"/>
              <a:t>Počas manuálnych prác ste mohli ukázať svoje zručnosti a zdokonaľovať ich.</a:t>
            </a:r>
          </a:p>
          <a:p>
            <a:pPr lvl="0"/>
            <a:r>
              <a:rPr lang="sk-SK" dirty="0"/>
              <a:t>Prezentácia plagátu/</a:t>
            </a:r>
            <a:r>
              <a:rPr lang="sk-SK" dirty="0" err="1"/>
              <a:t>lapbooku</a:t>
            </a:r>
            <a:r>
              <a:rPr lang="sk-SK" dirty="0"/>
              <a:t> a plagátu školského predstavenia Vás pripraví na to, aby ste vedeli zaujímavým spôsobom rozprávať o rôznych témach.</a:t>
            </a:r>
          </a:p>
          <a:p>
            <a:pPr lvl="0"/>
            <a:r>
              <a:rPr lang="sk-SK" dirty="0"/>
              <a:t>Pri hľadaní informácií týkajúcich sa dejín divadla ste určite získali dodatočné vedomosti.</a:t>
            </a:r>
          </a:p>
          <a:p>
            <a:pPr lvl="0"/>
            <a:r>
              <a:rPr lang="sk-SK" dirty="0"/>
              <a:t>Tento projekt Vás naučil všímať si rozdiely medzi históriou a súčasnosťou. </a:t>
            </a:r>
          </a:p>
        </p:txBody>
      </p:sp>
    </p:spTree>
    <p:extLst>
      <p:ext uri="{BB962C8B-B14F-4D97-AF65-F5344CB8AC3E}">
        <p14:creationId xmlns:p14="http://schemas.microsoft.com/office/powerpoint/2010/main" val="3353309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ZÁVER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lvl="0"/>
            <a:r>
              <a:rPr lang="sk-SK" dirty="0"/>
              <a:t>Práca v skupine je vždy výzvou, vďaka nej si precvičíte rozdelenie povinností a zodpovednosť za jednotlivé etapy úlohy.</a:t>
            </a:r>
          </a:p>
          <a:p>
            <a:pPr lvl="0"/>
            <a:r>
              <a:rPr lang="sk-SK" dirty="0"/>
              <a:t>Vystúpenia pred akoukoľvek skupinou ľudí nie sú bohužiaľ jednoduché, ale toto cvičenie Vám pomohlo získať viac skúsenosti a sebaistoty.</a:t>
            </a:r>
          </a:p>
          <a:p>
            <a:pPr lvl="0"/>
            <a:r>
              <a:rPr lang="sk-SK" dirty="0"/>
              <a:t>Práca, ktorá využíva internetové zdroje určite prinesie svoje ovocie v budúcnosti. Táto úloha Vám pomohla rýchlo a ľahko nájsť určené informácie.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5285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POKYNY PRE UČITEĽA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lvl="0"/>
            <a:r>
              <a:rPr lang="sk-SK" dirty="0"/>
              <a:t>Pri rozdeľovaní žiakov do skupín by a mali brať do úvahy individuálne predispozície každého žiaka. Rozdelenie by mal realizovať učiteľ, aby žiadna skupina nebola slabšia.</a:t>
            </a:r>
          </a:p>
          <a:p>
            <a:pPr lvl="0"/>
            <a:r>
              <a:rPr lang="sk-SK" dirty="0"/>
              <a:t>Učiteľ by mal byť počas práce žiakov oporou a mal by ich viesť k tomu, aby úlohu zrealizovali správne.</a:t>
            </a:r>
          </a:p>
          <a:p>
            <a:pPr lvl="0"/>
            <a:r>
              <a:rPr lang="sk-SK" dirty="0"/>
              <a:t>Žiaci by mali cítiť, že Učiteľ je osobou, ktorá motivuje žiakov do spoločnej, konštruktívnej práce a zábavy.</a:t>
            </a:r>
          </a:p>
        </p:txBody>
      </p:sp>
    </p:spTree>
    <p:extLst>
      <p:ext uri="{BB962C8B-B14F-4D97-AF65-F5344CB8AC3E}">
        <p14:creationId xmlns:p14="http://schemas.microsoft.com/office/powerpoint/2010/main" val="1502298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ÚVOD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3432" y="2171700"/>
            <a:ext cx="13738080" cy="4686300"/>
          </a:xfrm>
        </p:spPr>
        <p:txBody>
          <a:bodyPr anchor="t"/>
          <a:lstStyle/>
          <a:p>
            <a:pPr marL="0" indent="0">
              <a:buNone/>
            </a:pPr>
            <a:r>
              <a:rPr lang="sk-SK" dirty="0"/>
              <a:t>Vitajte!</a:t>
            </a:r>
          </a:p>
          <a:p>
            <a:pPr marL="0" indent="0">
              <a:buNone/>
            </a:pPr>
            <a:r>
              <a:rPr lang="sk-SK" dirty="0"/>
              <a:t>V tomto Web </a:t>
            </a:r>
            <a:r>
              <a:rPr lang="sk-SK" dirty="0" err="1"/>
              <a:t>Queste</a:t>
            </a:r>
            <a:r>
              <a:rPr lang="sk-SK" dirty="0"/>
              <a:t> sa budeme venovať umeniu, presnejšie jednej z jeho oblastí - divadlu. </a:t>
            </a:r>
          </a:p>
          <a:p>
            <a:pPr marL="0" indent="0">
              <a:buNone/>
            </a:pPr>
            <a:r>
              <a:rPr lang="sk-SK" dirty="0"/>
              <a:t>Všimli ste si, ako sa v priebehu storočí divadlo menilo? Uvedomujete si, že filmy sa vyvinuli práve z divadelných hier? Čo by bolo, keby sa táto oblasť umenia nerozvinula? Čo ste videli v divadle, kine alebo televízií</a:t>
            </a:r>
            <a:r>
              <a:rPr lang="sk-SK" dirty="0">
                <a:sym typeface="Wingdings" panose="05000000000000000000" pitchFamily="2" charset="2"/>
              </a:rPr>
              <a:t>?</a:t>
            </a:r>
            <a:endParaRPr lang="sk-SK" dirty="0"/>
          </a:p>
        </p:txBody>
      </p:sp>
      <p:pic>
        <p:nvPicPr>
          <p:cNvPr id="1026" name="Picture 2" descr="Znalezione obrazy dla zapytania teat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699" y="4797814"/>
            <a:ext cx="2418129" cy="185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113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65791" y="2428395"/>
            <a:ext cx="8761413" cy="706964"/>
          </a:xfrm>
        </p:spPr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POKYNY PRE UČITEĽA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332590" y="3172690"/>
            <a:ext cx="7462573" cy="2667000"/>
          </a:xfrm>
        </p:spPr>
        <p:txBody>
          <a:bodyPr anchor="t">
            <a:normAutofit/>
          </a:bodyPr>
          <a:lstStyle/>
          <a:p>
            <a:pPr lvl="0"/>
            <a:r>
              <a:rPr lang="sk-SK" dirty="0">
                <a:solidFill>
                  <a:schemeClr val="tx1"/>
                </a:solidFill>
              </a:rPr>
              <a:t>Učiteľ môže určiť niektoré etapy projektu ako domácu úlohu. O všetkých týchto úlohách sa je vhodné dôkladne porozprávať a naplánovať ich.</a:t>
            </a:r>
          </a:p>
          <a:p>
            <a:pPr lvl="0"/>
            <a:r>
              <a:rPr lang="sk-SK" dirty="0">
                <a:solidFill>
                  <a:schemeClr val="tx1"/>
                </a:solidFill>
              </a:rPr>
              <a:t>Projekt by mal byť realizovaný od 1 až do 3 týždňov, spolu s prezentáciu vybranej úlohy. Učiteľ by mal na základe predispozícií danej triedy určiť čas, v rámci ktorého žiaci vybranú úlohu zrealizujú.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5DFA2A53-3195-48B1-A984-B5223620C4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" y="0"/>
            <a:ext cx="12192000" cy="250297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061" y="6300788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5094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ÚVOD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sk-SK" dirty="0"/>
              <a:t>Zamyslite sa nad tým, aký vplyv má na naše emócie sledovanie divadelných predstavení na živo. Je veľký rozdiel medzi takýmto vnímaním umenia v porovnaní s televíziu? </a:t>
            </a:r>
          </a:p>
          <a:p>
            <a:pPr marL="0" indent="0">
              <a:buNone/>
            </a:pPr>
            <a:r>
              <a:rPr lang="sk-SK" dirty="0"/>
              <a:t>Zamerajme sa na históriu divadla, venujme pozornosť tomu, ako divadlo vyzeralo, scénografii, kostýmom a predstavenému repertoáru v priebehu rokov.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2050" name="Picture 2" descr="Znalezione obrazy dla zapytania teat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954" y="4311650"/>
            <a:ext cx="4830152" cy="21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333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ÚLOHY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t">
            <a:noAutofit/>
          </a:bodyPr>
          <a:lstStyle/>
          <a:p>
            <a:pPr marL="0" indent="0">
              <a:buNone/>
            </a:pPr>
            <a:r>
              <a:rPr lang="sk-SK" dirty="0"/>
              <a:t>Počas realizácie Web </a:t>
            </a:r>
            <a:r>
              <a:rPr lang="sk-SK" dirty="0" err="1"/>
              <a:t>Questu</a:t>
            </a:r>
            <a:r>
              <a:rPr lang="sk-SK" dirty="0"/>
              <a:t> sa rozdelíte do dvoch skupín. Úlohou každej zo skupiny bude pripraviť </a:t>
            </a:r>
            <a:r>
              <a:rPr lang="sk-SK" b="1" dirty="0"/>
              <a:t>plagát </a:t>
            </a:r>
            <a:r>
              <a:rPr lang="sk-SK" dirty="0"/>
              <a:t>( alebo </a:t>
            </a:r>
            <a:r>
              <a:rPr lang="sk-SK" dirty="0" err="1"/>
              <a:t>lapbook</a:t>
            </a:r>
            <a:r>
              <a:rPr lang="sk-SK" dirty="0"/>
              <a:t>), ktorý bude čo najlepšie ilustrovať dejiny a rozvoj divadla. </a:t>
            </a:r>
          </a:p>
          <a:p>
            <a:pPr marL="0" indent="0">
              <a:buNone/>
            </a:pPr>
            <a:r>
              <a:rPr lang="sk-SK" dirty="0"/>
              <a:t>Ďalšiu úlohou bude pripraviť </a:t>
            </a:r>
            <a:r>
              <a:rPr lang="sk-SK" b="1" dirty="0"/>
              <a:t>rekvizity a divadelný plagát </a:t>
            </a:r>
            <a:r>
              <a:rPr lang="sk-SK" dirty="0"/>
              <a:t>na najbližšie predstavenie vo Vašej škole.</a:t>
            </a:r>
          </a:p>
        </p:txBody>
      </p:sp>
    </p:spTree>
    <p:extLst>
      <p:ext uri="{BB962C8B-B14F-4D97-AF65-F5344CB8AC3E}">
        <p14:creationId xmlns:p14="http://schemas.microsoft.com/office/powerpoint/2010/main" val="198320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Úloha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t">
            <a:noAutofit/>
          </a:bodyPr>
          <a:lstStyle/>
          <a:p>
            <a:pPr marL="0" indent="0">
              <a:buNone/>
            </a:pPr>
            <a:r>
              <a:rPr lang="sk-SK" b="1" dirty="0"/>
              <a:t>Príprava plagátu</a:t>
            </a:r>
            <a:r>
              <a:rPr lang="sk-SK" dirty="0"/>
              <a:t> by sa mala skladať z nižšie uvedených etáp:</a:t>
            </a:r>
          </a:p>
          <a:p>
            <a:r>
              <a:rPr lang="sk-SK" dirty="0"/>
              <a:t>Rozpis a analýza dejín divadla v rôznych obdobiach,</a:t>
            </a:r>
          </a:p>
          <a:p>
            <a:r>
              <a:rPr lang="sk-SK" dirty="0"/>
              <a:t>Výber jedného obdobia a predstavenie jeho charakteristických vlastností – tak, aby druhá skupina mohla jednoznačne priradiť ilustrovaný plagát k vybranému obdobiu.</a:t>
            </a:r>
          </a:p>
          <a:p>
            <a:pPr marL="0" indent="0">
              <a:buNone/>
            </a:pPr>
            <a:r>
              <a:rPr lang="sk-SK" dirty="0"/>
              <a:t>Po splnení úlohy budete svoju prácu prezentovať pred celou triedou a porozprávajte sa o výslednom efekte práce. Vďaka tomu sa Vaši spolužiaci lepšie oboznámia s Vami predstaveným obdobím dejín divadla.</a:t>
            </a:r>
          </a:p>
        </p:txBody>
      </p:sp>
      <p:pic>
        <p:nvPicPr>
          <p:cNvPr id="4098" name="Picture 2" descr="Znalezione obrazy dla zapytania pomyÅ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7697" y="4926371"/>
            <a:ext cx="2549614" cy="180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582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*ÚLOHY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22830" y="2323319"/>
            <a:ext cx="8825659" cy="3416300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sk-SK" dirty="0"/>
              <a:t>Pracovný plán prípravy </a:t>
            </a:r>
            <a:r>
              <a:rPr lang="sk-SK" b="1" dirty="0"/>
              <a:t>plagátu/rekvizít </a:t>
            </a:r>
            <a:r>
              <a:rPr lang="sk-SK" dirty="0"/>
              <a:t>môže vyzerať nasledovne:</a:t>
            </a:r>
          </a:p>
          <a:p>
            <a:r>
              <a:rPr lang="sk-SK" dirty="0"/>
              <a:t>Porozprávajte sa s učiteľom o najbližšom divadelnom predstavení vo Vašej škole,</a:t>
            </a:r>
          </a:p>
          <a:p>
            <a:r>
              <a:rPr lang="sk-SK" dirty="0"/>
              <a:t>Zamyslite sa nad tým, aké rekvizity a kulisy sú nevyhnutné počas predstavenia. Rozdeľte úlohu na etapy – tak, aby ste ľahšie zhromaždili potrebné rekvizity a časti scénografie a pripravili plagát na školské predstavenie.</a:t>
            </a:r>
          </a:p>
        </p:txBody>
      </p:sp>
      <p:pic>
        <p:nvPicPr>
          <p:cNvPr id="4098" name="Picture 2" descr="Znalezione obrazy dla zapytania pomyÅ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282" y="4839287"/>
            <a:ext cx="2549612" cy="180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800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t">
            <a:noAutofit/>
          </a:bodyPr>
          <a:lstStyle/>
          <a:p>
            <a:pPr marL="0" indent="0">
              <a:buNone/>
            </a:pPr>
            <a:r>
              <a:rPr lang="sk-SK" dirty="0"/>
              <a:t>Plagát alebo </a:t>
            </a:r>
            <a:r>
              <a:rPr lang="sk-SK" dirty="0" err="1"/>
              <a:t>lapbook</a:t>
            </a:r>
            <a:r>
              <a:rPr lang="sk-SK" dirty="0"/>
              <a:t> by mal obsahovať nasledujúce prvky:</a:t>
            </a:r>
          </a:p>
          <a:p>
            <a:pPr lvl="0"/>
            <a:r>
              <a:rPr lang="sk-SK" dirty="0"/>
              <a:t>Zoznam najdôležitejších období, v ktorých sa vyvíjalo divadlo,</a:t>
            </a:r>
          </a:p>
          <a:p>
            <a:pPr lvl="0"/>
            <a:r>
              <a:rPr lang="sk-SK" dirty="0"/>
              <a:t>Výber obdobia a príprava plagátu/</a:t>
            </a:r>
            <a:r>
              <a:rPr lang="sk-SK" dirty="0" err="1"/>
              <a:t>lapbooku</a:t>
            </a:r>
            <a:r>
              <a:rPr lang="sk-SK" dirty="0"/>
              <a:t>, ktorý bude charakterizovať divadlo v danom období,</a:t>
            </a:r>
          </a:p>
          <a:p>
            <a:pPr lvl="0"/>
            <a:r>
              <a:rPr lang="sk-SK" dirty="0"/>
              <a:t>Prezentácia charakteristických znakov vybraného obdobia, napr. starovekého divadla alebo alžbetínskeho divadla,</a:t>
            </a:r>
          </a:p>
          <a:p>
            <a:pPr lvl="0"/>
            <a:r>
              <a:rPr lang="sk-SK" dirty="0"/>
              <a:t>Vysvetlenie, akým spôsobom sa vybrané obdobie líši od moderného divadla. </a:t>
            </a:r>
          </a:p>
          <a:p>
            <a:pPr marL="0" indent="0">
              <a:buNone/>
            </a:pPr>
            <a:r>
              <a:rPr lang="sk-SK" dirty="0"/>
              <a:t>Zamyslite sa nad tým, čo malo vplyv na všetky „revolúcie” v divadelnom umení. </a:t>
            </a:r>
          </a:p>
          <a:p>
            <a:pPr marL="0" lvl="0" indent="0">
              <a:buNone/>
            </a:pPr>
            <a:endParaRPr lang="pl-PL" dirty="0"/>
          </a:p>
          <a:p>
            <a:endParaRPr lang="pl-PL" dirty="0"/>
          </a:p>
        </p:txBody>
      </p:sp>
      <p:pic>
        <p:nvPicPr>
          <p:cNvPr id="5124" name="Picture 4" descr="Podobny obra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03733" y="4311650"/>
            <a:ext cx="2362486" cy="236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122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73799" y="2525862"/>
            <a:ext cx="8825659" cy="3416300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sk-SK" dirty="0"/>
              <a:t>Počas prezentácie svojho plagátu zohľadnite nasledujúce prvky:</a:t>
            </a:r>
          </a:p>
          <a:p>
            <a:pPr lvl="0"/>
            <a:r>
              <a:rPr lang="sk-SK" dirty="0"/>
              <a:t>Opis zvolenej témy – podrobné predstavenie Vami vybranej témy, ktorá zohľadní históriu a charakteristické vlastnosti obdobia, v ktorej sa divadlo vyvíjalo, menilo, tešilo popularite,</a:t>
            </a:r>
          </a:p>
          <a:p>
            <a:pPr lvl="0"/>
            <a:r>
              <a:rPr lang="sk-SK" dirty="0"/>
              <a:t>Obrázky, fotografie, schémy, ktoré prezentujú realizovanú tému,</a:t>
            </a:r>
          </a:p>
          <a:p>
            <a:pPr lvl="0"/>
            <a:r>
              <a:rPr lang="sk-SK" dirty="0"/>
              <a:t>Zdôvodnite, prečo Vás vybrané obdobie najviac zaujalo.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5" name="Picture 4" descr="Podobny obra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03733" y="4311650"/>
            <a:ext cx="2362486" cy="236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666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*PROCES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t">
            <a:noAutofit/>
          </a:bodyPr>
          <a:lstStyle/>
          <a:p>
            <a:pPr marL="0" indent="0">
              <a:buNone/>
            </a:pPr>
            <a:r>
              <a:rPr lang="sk-SK" dirty="0"/>
              <a:t>Príprava </a:t>
            </a:r>
            <a:r>
              <a:rPr lang="sk-SK" b="1" dirty="0"/>
              <a:t>rekvizít, časti scénografie, plagátu</a:t>
            </a:r>
            <a:r>
              <a:rPr lang="sk-SK" dirty="0"/>
              <a:t> by mala byť:</a:t>
            </a:r>
          </a:p>
          <a:p>
            <a:pPr marL="0" indent="0">
              <a:buNone/>
            </a:pPr>
            <a:endParaRPr lang="sk-SK" dirty="0"/>
          </a:p>
          <a:p>
            <a:pPr lvl="0"/>
            <a:r>
              <a:rPr lang="sk-SK" dirty="0"/>
              <a:t>Čo najlacnejšia </a:t>
            </a:r>
            <a:r>
              <a:rPr lang="sk-SK" dirty="0">
                <a:sym typeface="Wingdings" panose="05000000000000000000" pitchFamily="2" charset="2"/>
              </a:rPr>
              <a:t>.</a:t>
            </a:r>
          </a:p>
          <a:p>
            <a:pPr lvl="0"/>
            <a:r>
              <a:rPr lang="sk-SK" dirty="0">
                <a:sym typeface="Wingdings" panose="05000000000000000000" pitchFamily="2" charset="2"/>
              </a:rPr>
              <a:t>Zamyslite sa, ako čo  najrýchlejšie a zároveň čo najefektívnejšie vytvoriť „niečo z ničoho”</a:t>
            </a:r>
            <a:endParaRPr lang="sk-SK" dirty="0"/>
          </a:p>
          <a:p>
            <a:pPr lvl="0"/>
            <a:r>
              <a:rPr lang="sk-SK" dirty="0"/>
              <a:t>Konajte a buďte kreatívny!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Picture 4" descr="Podobny obra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03733" y="4311650"/>
            <a:ext cx="2362486" cy="236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328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 (sala konferencyjna)">
  <a:themeElements>
    <a:clrScheme name="Jon (sala konferencyjna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Jon (sala konferencyjna)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 (sala konferencyjna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780</TotalTime>
  <Words>1095</Words>
  <Application>Microsoft Office PowerPoint</Application>
  <PresentationFormat>Panoramiczny</PresentationFormat>
  <Paragraphs>138</Paragraphs>
  <Slides>20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9" baseType="lpstr">
      <vt:lpstr>Arial</vt:lpstr>
      <vt:lpstr>Calibri</vt:lpstr>
      <vt:lpstr>Century Gothic</vt:lpstr>
      <vt:lpstr>Lucida Sans Unicode</vt:lpstr>
      <vt:lpstr>Mangal</vt:lpstr>
      <vt:lpstr>Trebuchet MS</vt:lpstr>
      <vt:lpstr>Wingdings</vt:lpstr>
      <vt:lpstr>Wingdings 3</vt:lpstr>
      <vt:lpstr>Jon (sala konferencyjna)</vt:lpstr>
      <vt:lpstr>DEJINY DIVADLA</vt:lpstr>
      <vt:lpstr>ÚVOD</vt:lpstr>
      <vt:lpstr>ÚVOD</vt:lpstr>
      <vt:lpstr>ÚLOHY</vt:lpstr>
      <vt:lpstr>Úloha</vt:lpstr>
      <vt:lpstr>*ÚLOHY</vt:lpstr>
      <vt:lpstr>PROCES</vt:lpstr>
      <vt:lpstr>PROCES</vt:lpstr>
      <vt:lpstr>*PROCES</vt:lpstr>
      <vt:lpstr>PROCES</vt:lpstr>
      <vt:lpstr>PROCES – 1. TÝŽDEŇ</vt:lpstr>
      <vt:lpstr>PROCES – 2./3. TYŽDEŇ</vt:lpstr>
      <vt:lpstr>ZDROJE</vt:lpstr>
      <vt:lpstr>HODNOTENIE</vt:lpstr>
      <vt:lpstr>HODNOTENIE</vt:lpstr>
      <vt:lpstr>HODNOTENIE</vt:lpstr>
      <vt:lpstr>ZÁVER</vt:lpstr>
      <vt:lpstr>ZÁVER</vt:lpstr>
      <vt:lpstr>POKYNY PRE UČITEĽA</vt:lpstr>
      <vt:lpstr>POKYNY PRE UČITEĽA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Dorota Konrad Szot</dc:creator>
  <cp:lastModifiedBy>Anna Basta</cp:lastModifiedBy>
  <cp:revision>119</cp:revision>
  <dcterms:created xsi:type="dcterms:W3CDTF">2018-02-25T19:43:14Z</dcterms:created>
  <dcterms:modified xsi:type="dcterms:W3CDTF">2020-01-20T14:18:46Z</dcterms:modified>
</cp:coreProperties>
</file>