
<file path=[Content_Types].xml><?xml version="1.0" encoding="utf-8"?>
<Types xmlns="http://schemas.openxmlformats.org/package/2006/content-types">
  <Default Extension="png" ContentType="image/png"/>
  <Default Extension="png&amp;ehk="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58" r:id="rId4"/>
    <p:sldId id="259" r:id="rId5"/>
    <p:sldId id="260" r:id="rId6"/>
    <p:sldId id="27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6" r:id="rId20"/>
    <p:sldId id="273" r:id="rId21"/>
    <p:sldId id="274"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0" autoAdjust="0"/>
    <p:restoredTop sz="94660"/>
  </p:normalViewPr>
  <p:slideViewPr>
    <p:cSldViewPr snapToGrid="0">
      <p:cViewPr varScale="1">
        <p:scale>
          <a:sx n="89" d="100"/>
          <a:sy n="89" d="100"/>
        </p:scale>
        <p:origin x="40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486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1517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225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873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56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658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004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2368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181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4840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480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125807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amp;ehk="/><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a16="http://schemas.microsoft.com/office/drawing/2014/main" xmlns="" id="{4F9E268A-ABB2-455B-942D-753F7EF436D7}"/>
              </a:ext>
            </a:extLst>
          </p:cNvPr>
          <p:cNvSpPr>
            <a:spLocks noGrp="1"/>
          </p:cNvSpPr>
          <p:nvPr>
            <p:ph type="ctrTitle"/>
          </p:nvPr>
        </p:nvSpPr>
        <p:spPr>
          <a:xfrm>
            <a:off x="634276" y="2240924"/>
            <a:ext cx="4195301" cy="1597638"/>
          </a:xfrm>
        </p:spPr>
        <p:txBody>
          <a:bodyPr anchor="b">
            <a:normAutofit/>
          </a:bodyPr>
          <a:lstStyle/>
          <a:p>
            <a:pPr algn="r"/>
            <a:r>
              <a:rPr lang="cs-CZ" sz="5000" dirty="0"/>
              <a:t>MOJE RODIŠTĚ</a:t>
            </a:r>
          </a:p>
        </p:txBody>
      </p:sp>
      <p:sp>
        <p:nvSpPr>
          <p:cNvPr id="3" name="Podtytuł 2">
            <a:extLst>
              <a:ext uri="{FF2B5EF4-FFF2-40B4-BE49-F238E27FC236}">
                <a16:creationId xmlns:a16="http://schemas.microsoft.com/office/drawing/2014/main" xmlns="" id="{D1237EB9-5B5D-4E5A-9E5E-793A87C91521}"/>
              </a:ext>
            </a:extLst>
          </p:cNvPr>
          <p:cNvSpPr>
            <a:spLocks noGrp="1"/>
          </p:cNvSpPr>
          <p:nvPr>
            <p:ph type="subTitle" idx="1"/>
          </p:nvPr>
        </p:nvSpPr>
        <p:spPr>
          <a:xfrm>
            <a:off x="638920" y="4013165"/>
            <a:ext cx="7996121" cy="2205732"/>
          </a:xfrm>
        </p:spPr>
        <p:txBody>
          <a:bodyPr anchor="t">
            <a:normAutofit/>
          </a:bodyPr>
          <a:lstStyle/>
          <a:p>
            <a:pPr algn="just"/>
            <a:r>
              <a:rPr lang="cs-CZ" sz="1800" dirty="0"/>
              <a:t>WEBQUEST JE URČEN PRO TŘÍDY DRUHÉHO STUPNĚ ZÁKLADNÍCH ŠKOL</a:t>
            </a:r>
          </a:p>
          <a:p>
            <a:pPr algn="just"/>
            <a:r>
              <a:rPr lang="cs-CZ" sz="1800" dirty="0"/>
              <a:t>CÍL: LEPŠÍ POZNÁNÍ MÍSTA SVÉHO PŮVODU, CVIČENÍ V ROZSAHU TVORBY PREZENTACÍ POWER POINT</a:t>
            </a:r>
          </a:p>
          <a:p>
            <a:pPr algn="just"/>
            <a:r>
              <a:rPr lang="cs-CZ" sz="1800" dirty="0"/>
              <a:t>Příprava: Sabina Folwarska</a:t>
            </a:r>
          </a:p>
        </p:txBody>
      </p:sp>
      <p:pic>
        <p:nvPicPr>
          <p:cNvPr id="4" name="Picture 2" descr="C:\Users\Admin\Desktop\logosbeneficaireserasmusright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2001" cy="2502441"/>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4460" y="6259842"/>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869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Cień, Shadow Play, Hispanic, Ludzi">
            <a:extLst>
              <a:ext uri="{FF2B5EF4-FFF2-40B4-BE49-F238E27FC236}">
                <a16:creationId xmlns:a16="http://schemas.microsoft.com/office/drawing/2014/main" xmlns="" id="{03C4B448-3EB2-4947-B241-618AF72F7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32" y="1428749"/>
            <a:ext cx="5126736" cy="3845052"/>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C6BE7512-8DAB-4040-A6D8-0704FB24EBE8}"/>
              </a:ext>
            </a:extLst>
          </p:cNvPr>
          <p:cNvSpPr>
            <a:spLocks noGrp="1"/>
          </p:cNvSpPr>
          <p:nvPr>
            <p:ph type="title"/>
          </p:nvPr>
        </p:nvSpPr>
        <p:spPr>
          <a:xfrm>
            <a:off x="6392598" y="640263"/>
            <a:ext cx="5221266" cy="1344975"/>
          </a:xfrm>
        </p:spPr>
        <p:txBody>
          <a:bodyPr>
            <a:normAutofit/>
          </a:bodyPr>
          <a:lstStyle/>
          <a:p>
            <a:pPr algn="ctr"/>
            <a:r>
              <a:rPr lang="cs-CZ" sz="4000">
                <a:latin typeface="Jokerman" panose="04090605060D06020702" pitchFamily="82" charset="0"/>
              </a:rPr>
              <a:t>PROCES - 2. týden</a:t>
            </a:r>
          </a:p>
        </p:txBody>
      </p:sp>
      <p:sp>
        <p:nvSpPr>
          <p:cNvPr id="3" name="Symbol zastępczy zawartości 2">
            <a:extLst>
              <a:ext uri="{FF2B5EF4-FFF2-40B4-BE49-F238E27FC236}">
                <a16:creationId xmlns:a16="http://schemas.microsoft.com/office/drawing/2014/main" xmlns="" id="{7B6CF52A-F04F-40EE-ACEE-6714CA39EE69}"/>
              </a:ext>
            </a:extLst>
          </p:cNvPr>
          <p:cNvSpPr>
            <a:spLocks noGrp="1"/>
          </p:cNvSpPr>
          <p:nvPr>
            <p:ph idx="1"/>
          </p:nvPr>
        </p:nvSpPr>
        <p:spPr>
          <a:xfrm>
            <a:off x="6391903" y="2121763"/>
            <a:ext cx="5235490" cy="3773010"/>
          </a:xfrm>
        </p:spPr>
        <p:txBody>
          <a:bodyPr>
            <a:normAutofit/>
          </a:bodyPr>
          <a:lstStyle/>
          <a:p>
            <a:pPr marL="0" indent="0">
              <a:buNone/>
            </a:pPr>
            <a:r>
              <a:rPr lang="cs-CZ" sz="2000" dirty="0">
                <a:latin typeface="Jokerman" panose="04090605060D06020702" pitchFamily="82" charset="0"/>
              </a:rPr>
              <a:t>4. Obyvatelé </a:t>
            </a:r>
          </a:p>
          <a:p>
            <a:pPr marL="0" indent="0">
              <a:buNone/>
            </a:pPr>
            <a:r>
              <a:rPr lang="cs-CZ" sz="2000" dirty="0">
                <a:latin typeface="Jokerman" panose="04090605060D06020702" pitchFamily="82" charset="0"/>
              </a:rPr>
              <a:t>V této části projektu napište o obyvatelích svého rodiště.</a:t>
            </a:r>
          </a:p>
          <a:p>
            <a:pPr marL="0" indent="0">
              <a:buNone/>
            </a:pPr>
            <a:r>
              <a:rPr lang="cs-CZ" sz="2000" dirty="0">
                <a:latin typeface="Jokerman" panose="04090605060D06020702" pitchFamily="82" charset="0"/>
              </a:rPr>
              <a:t>Bude to záviset na informacích, které se Vám podaří získat. Napište např. </a:t>
            </a:r>
            <a:r>
              <a:rPr dirty="0"/>
              <a:t/>
            </a:r>
            <a:br>
              <a:rPr dirty="0"/>
            </a:br>
            <a:r>
              <a:rPr lang="cs-CZ" sz="2000" dirty="0">
                <a:latin typeface="Jokerman" panose="04090605060D06020702" pitchFamily="82" charset="0"/>
              </a:rPr>
              <a:t>počet obyvatel, </a:t>
            </a:r>
            <a:r>
              <a:rPr dirty="0"/>
              <a:t/>
            </a:r>
            <a:br>
              <a:rPr dirty="0"/>
            </a:br>
            <a:r>
              <a:rPr lang="cs-CZ" sz="2000" dirty="0">
                <a:latin typeface="Jokerman" panose="04090605060D06020702" pitchFamily="82" charset="0"/>
              </a:rPr>
              <a:t>počet mužů a žen </a:t>
            </a:r>
            <a:r>
              <a:rPr dirty="0"/>
              <a:t/>
            </a:r>
            <a:br>
              <a:rPr dirty="0"/>
            </a:br>
            <a:r>
              <a:rPr lang="cs-CZ" sz="2000" dirty="0">
                <a:latin typeface="Jokerman" panose="04090605060D06020702" pitchFamily="82" charset="0"/>
              </a:rPr>
              <a:t>a jiné údaje, které se týkají obyvatelstva. Nezapomeňte na zajímavé grafické uspořádání.</a:t>
            </a:r>
          </a:p>
        </p:txBody>
      </p:sp>
    </p:spTree>
    <p:extLst>
      <p:ext uri="{BB962C8B-B14F-4D97-AF65-F5344CB8AC3E}">
        <p14:creationId xmlns:p14="http://schemas.microsoft.com/office/powerpoint/2010/main" val="3690798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3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8" name="Picture 4" descr="Polska, Park, Niebo, Chmury, Drzewa">
            <a:extLst>
              <a:ext uri="{FF2B5EF4-FFF2-40B4-BE49-F238E27FC236}">
                <a16:creationId xmlns:a16="http://schemas.microsoft.com/office/drawing/2014/main" xmlns="" id="{0CFE9E70-F582-480A-937E-00A888DDBC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71" r="2" b="24012"/>
          <a:stretch/>
        </p:blipFill>
        <p:spPr bwMode="auto">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1266" name="Picture 2" descr="Kościół, Ksiądz, Pn, Religii">
            <a:extLst>
              <a:ext uri="{FF2B5EF4-FFF2-40B4-BE49-F238E27FC236}">
                <a16:creationId xmlns:a16="http://schemas.microsoft.com/office/drawing/2014/main" xmlns="" id="{5A187BC1-AE4D-479C-A6C4-D3FF37BD6E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090" r="-2" b="27704"/>
          <a:stretch/>
        </p:blipFill>
        <p:spPr bwMode="auto">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99FF996F-2882-46D5-88DD-F779CB52742D}"/>
              </a:ext>
            </a:extLst>
          </p:cNvPr>
          <p:cNvSpPr>
            <a:spLocks noGrp="1"/>
          </p:cNvSpPr>
          <p:nvPr>
            <p:ph type="title"/>
          </p:nvPr>
        </p:nvSpPr>
        <p:spPr>
          <a:xfrm>
            <a:off x="838200" y="365125"/>
            <a:ext cx="10515600" cy="1325563"/>
          </a:xfrm>
        </p:spPr>
        <p:txBody>
          <a:bodyPr>
            <a:normAutofit/>
          </a:bodyPr>
          <a:lstStyle/>
          <a:p>
            <a:r>
              <a:rPr lang="cs-CZ">
                <a:latin typeface="Jokerman" panose="04090605060D06020702" pitchFamily="82" charset="0"/>
              </a:rPr>
              <a:t>PROCES - 2. týden</a:t>
            </a:r>
          </a:p>
        </p:txBody>
      </p:sp>
      <p:sp>
        <p:nvSpPr>
          <p:cNvPr id="3" name="Symbol zastępczy zawartości 2">
            <a:extLst>
              <a:ext uri="{FF2B5EF4-FFF2-40B4-BE49-F238E27FC236}">
                <a16:creationId xmlns:a16="http://schemas.microsoft.com/office/drawing/2014/main" xmlns="" id="{E061B9FE-5A41-484B-AA23-F79084147A44}"/>
              </a:ext>
            </a:extLst>
          </p:cNvPr>
          <p:cNvSpPr>
            <a:spLocks noGrp="1"/>
          </p:cNvSpPr>
          <p:nvPr>
            <p:ph idx="1"/>
          </p:nvPr>
        </p:nvSpPr>
        <p:spPr>
          <a:xfrm>
            <a:off x="838200" y="2015406"/>
            <a:ext cx="5097779" cy="4065986"/>
          </a:xfrm>
        </p:spPr>
        <p:txBody>
          <a:bodyPr anchor="t">
            <a:normAutofit/>
          </a:bodyPr>
          <a:lstStyle/>
          <a:p>
            <a:pPr marL="0" indent="0">
              <a:buNone/>
            </a:pPr>
            <a:r>
              <a:rPr lang="cs-CZ" sz="2000" dirty="0">
                <a:solidFill>
                  <a:schemeClr val="bg1"/>
                </a:solidFill>
              </a:rPr>
              <a:t>5. </a:t>
            </a:r>
            <a:r>
              <a:rPr lang="cs-CZ" sz="2000" dirty="0">
                <a:solidFill>
                  <a:schemeClr val="bg1"/>
                </a:solidFill>
                <a:latin typeface="Jokerman" panose="04090605060D06020702" pitchFamily="82" charset="0"/>
              </a:rPr>
              <a:t>Důležité objekty</a:t>
            </a:r>
          </a:p>
          <a:p>
            <a:pPr marL="0" indent="0">
              <a:buNone/>
            </a:pPr>
            <a:r>
              <a:rPr lang="cs-CZ" sz="2000" dirty="0">
                <a:solidFill>
                  <a:schemeClr val="bg1"/>
                </a:solidFill>
                <a:latin typeface="Jokerman" panose="04090605060D06020702" pitchFamily="82" charset="0"/>
              </a:rPr>
              <a:t>Popište důležité objekty, které se nacházejí ve Vašem rodišti. Pokud je jich mnoho, vyberte ty, které jsou podle Vás nejdůležitější nebo nejzajímavější. Uveďte jejich název a krátce je popište. Nezapomeňte na fotografie.</a:t>
            </a:r>
            <a:endParaRPr lang="cs-CZ" sz="2000" dirty="0">
              <a:solidFill>
                <a:schemeClr val="bg1"/>
              </a:solidFill>
            </a:endParaRPr>
          </a:p>
        </p:txBody>
      </p:sp>
    </p:spTree>
    <p:extLst>
      <p:ext uri="{BB962C8B-B14F-4D97-AF65-F5344CB8AC3E}">
        <p14:creationId xmlns:p14="http://schemas.microsoft.com/office/powerpoint/2010/main" val="3018029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776091" y="481264"/>
            <a:ext cx="2212848" cy="1857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398651" y="3497931"/>
            <a:ext cx="2212848" cy="28891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73614" y="1701532"/>
            <a:ext cx="48463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290" name="Picture 2" descr="Rysunek, Ołówek, Albert Einstein, 1921">
            <a:extLst>
              <a:ext uri="{FF2B5EF4-FFF2-40B4-BE49-F238E27FC236}">
                <a16:creationId xmlns:a16="http://schemas.microsoft.com/office/drawing/2014/main" xmlns="" id="{CCF2D23B-ACF4-4610-8ECE-60871AB24A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90"/>
          <a:stretch/>
        </p:blipFill>
        <p:spPr bwMode="auto">
          <a:xfrm>
            <a:off x="8776091" y="2503727"/>
            <a:ext cx="2931277" cy="389707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omnik, Posąg, Chopin, Poland, Monument">
            <a:extLst>
              <a:ext uri="{FF2B5EF4-FFF2-40B4-BE49-F238E27FC236}">
                <a16:creationId xmlns:a16="http://schemas.microsoft.com/office/drawing/2014/main" xmlns="" id="{630FEEBE-E98C-4B88-99B6-307BFCA8DC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55" r="13194" b="-1"/>
          <a:stretch/>
        </p:blipFill>
        <p:spPr bwMode="auto">
          <a:xfrm>
            <a:off x="6408277" y="481264"/>
            <a:ext cx="2213811" cy="285579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EAA256DD-0BEB-4012-B5F0-B9B1BF5B9A91}"/>
              </a:ext>
            </a:extLst>
          </p:cNvPr>
          <p:cNvSpPr>
            <a:spLocks noGrp="1"/>
          </p:cNvSpPr>
          <p:nvPr>
            <p:ph type="title"/>
          </p:nvPr>
        </p:nvSpPr>
        <p:spPr>
          <a:xfrm>
            <a:off x="838200" y="365125"/>
            <a:ext cx="4981734" cy="1212315"/>
          </a:xfrm>
        </p:spPr>
        <p:txBody>
          <a:bodyPr anchor="b">
            <a:normAutofit/>
          </a:bodyPr>
          <a:lstStyle/>
          <a:p>
            <a:r>
              <a:rPr lang="cs-CZ" sz="4000" dirty="0">
                <a:latin typeface="Jokerman" panose="04090605060D06020702" pitchFamily="82" charset="0"/>
              </a:rPr>
              <a:t>PROCES - 3. týden</a:t>
            </a:r>
          </a:p>
        </p:txBody>
      </p:sp>
      <p:sp>
        <p:nvSpPr>
          <p:cNvPr id="3" name="Symbol zastępczy zawartości 2">
            <a:extLst>
              <a:ext uri="{FF2B5EF4-FFF2-40B4-BE49-F238E27FC236}">
                <a16:creationId xmlns:a16="http://schemas.microsoft.com/office/drawing/2014/main" xmlns="" id="{C69FD126-CBC9-4CB0-8389-657723EEE50E}"/>
              </a:ext>
            </a:extLst>
          </p:cNvPr>
          <p:cNvSpPr>
            <a:spLocks noGrp="1"/>
          </p:cNvSpPr>
          <p:nvPr>
            <p:ph idx="1"/>
          </p:nvPr>
        </p:nvSpPr>
        <p:spPr>
          <a:xfrm>
            <a:off x="838200" y="1825625"/>
            <a:ext cx="4981734" cy="4351338"/>
          </a:xfrm>
        </p:spPr>
        <p:txBody>
          <a:bodyPr>
            <a:normAutofit/>
          </a:bodyPr>
          <a:lstStyle/>
          <a:p>
            <a:pPr marL="0" indent="0" algn="just">
              <a:buNone/>
            </a:pPr>
            <a:r>
              <a:rPr lang="cs-CZ" sz="2000" dirty="0">
                <a:latin typeface="Jokerman" panose="04090605060D06020702" pitchFamily="82" charset="0"/>
              </a:rPr>
              <a:t>6. Důležité osobnosti </a:t>
            </a:r>
          </a:p>
          <a:p>
            <a:pPr marL="0" indent="0" algn="just">
              <a:buNone/>
            </a:pPr>
            <a:r>
              <a:rPr lang="cs-CZ" sz="2000" dirty="0">
                <a:latin typeface="Jokerman" panose="04090605060D06020702" pitchFamily="82" charset="0"/>
              </a:rPr>
              <a:t>Napište o důležitých osobnostech spojených s Vaším rodištěm. Mohou to být osoby z historie, ale také někdo ze současnosti. Mohou to být osoby všeobecně známé nebo takové, které jsou důležité pro Vás osobně. Krátce popište, proč jsou tyto osobnosti důležité pro místo, ve kterém bydlíte. Proč jsou tyto osobnosti důležité pro Vás? Pokud je těchto osob mnoho, vyberte čtyři, které jsou podle Vás nejdůležitější.</a:t>
            </a:r>
          </a:p>
        </p:txBody>
      </p:sp>
    </p:spTree>
    <p:extLst>
      <p:ext uri="{BB962C8B-B14F-4D97-AF65-F5344CB8AC3E}">
        <p14:creationId xmlns:p14="http://schemas.microsoft.com/office/powerpoint/2010/main" val="218786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776091" y="481264"/>
            <a:ext cx="2212848" cy="1857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398651" y="3497931"/>
            <a:ext cx="2212848" cy="28891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73614" y="1701532"/>
            <a:ext cx="48463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316" name="Picture 4" descr="Łabędź, Lód, Zima, Wody, Jezioro, Natura">
            <a:extLst>
              <a:ext uri="{FF2B5EF4-FFF2-40B4-BE49-F238E27FC236}">
                <a16:creationId xmlns:a16="http://schemas.microsoft.com/office/drawing/2014/main" xmlns="" id="{2D379678-8BC5-4C40-ACE2-B5659CBB11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29" r="33674" b="-2"/>
          <a:stretch/>
        </p:blipFill>
        <p:spPr bwMode="auto">
          <a:xfrm>
            <a:off x="8776091" y="2503727"/>
            <a:ext cx="2931277" cy="3897073"/>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Amsterdam, Grobli Dziecko, Wiatrak">
            <a:extLst>
              <a:ext uri="{FF2B5EF4-FFF2-40B4-BE49-F238E27FC236}">
                <a16:creationId xmlns:a16="http://schemas.microsoft.com/office/drawing/2014/main" xmlns="" id="{310322D4-4A51-4C8F-AA50-E107C4AE74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55" r="19802" b="1"/>
          <a:stretch/>
        </p:blipFill>
        <p:spPr bwMode="auto">
          <a:xfrm>
            <a:off x="6408277" y="481264"/>
            <a:ext cx="2213811" cy="285579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50AC049E-30B0-4E80-9B66-CFEB0CA2E550}"/>
              </a:ext>
            </a:extLst>
          </p:cNvPr>
          <p:cNvSpPr>
            <a:spLocks noGrp="1"/>
          </p:cNvSpPr>
          <p:nvPr>
            <p:ph type="title"/>
          </p:nvPr>
        </p:nvSpPr>
        <p:spPr>
          <a:xfrm>
            <a:off x="838200" y="365125"/>
            <a:ext cx="4981734" cy="1212315"/>
          </a:xfrm>
        </p:spPr>
        <p:txBody>
          <a:bodyPr anchor="b">
            <a:normAutofit/>
          </a:bodyPr>
          <a:lstStyle/>
          <a:p>
            <a:r>
              <a:rPr lang="cs-CZ" sz="4000" dirty="0">
                <a:latin typeface="Jokerman" panose="04090605060D06020702" pitchFamily="82" charset="0"/>
              </a:rPr>
              <a:t>PROCES - 3. týden</a:t>
            </a:r>
          </a:p>
        </p:txBody>
      </p:sp>
      <p:sp>
        <p:nvSpPr>
          <p:cNvPr id="3" name="Symbol zastępczy zawartości 2">
            <a:extLst>
              <a:ext uri="{FF2B5EF4-FFF2-40B4-BE49-F238E27FC236}">
                <a16:creationId xmlns:a16="http://schemas.microsoft.com/office/drawing/2014/main" xmlns="" id="{F3936599-F77A-43BB-BE45-7E798E6B83A7}"/>
              </a:ext>
            </a:extLst>
          </p:cNvPr>
          <p:cNvSpPr>
            <a:spLocks noGrp="1"/>
          </p:cNvSpPr>
          <p:nvPr>
            <p:ph idx="1"/>
          </p:nvPr>
        </p:nvSpPr>
        <p:spPr>
          <a:xfrm>
            <a:off x="838200" y="1825625"/>
            <a:ext cx="4981734" cy="4351338"/>
          </a:xfrm>
        </p:spPr>
        <p:txBody>
          <a:bodyPr>
            <a:normAutofit/>
          </a:bodyPr>
          <a:lstStyle/>
          <a:p>
            <a:pPr marL="0" indent="0">
              <a:buNone/>
            </a:pPr>
            <a:r>
              <a:rPr lang="cs-CZ" sz="2000" dirty="0">
                <a:latin typeface="Jokerman" panose="04090605060D06020702" pitchFamily="82" charset="0"/>
              </a:rPr>
              <a:t>7. Zajímavosti</a:t>
            </a:r>
          </a:p>
          <a:p>
            <a:pPr marL="0" indent="0">
              <a:buNone/>
            </a:pPr>
            <a:r>
              <a:rPr lang="cs-CZ" sz="2000" dirty="0">
                <a:latin typeface="Jokerman" panose="04090605060D06020702" pitchFamily="82" charset="0"/>
              </a:rPr>
              <a:t>V této části napište o nějaké zajímavé události nebo místě souvisejícím s Vaším rodištěm. Můžete se zeptat rodičů nebo prarodičů. Starší často takové zajímavosti znají. Samozřejmě můžete najít informace na internetu nebo v literatuře. Popište nejméně 2 zajímavé příběhy, události, místa.</a:t>
            </a:r>
          </a:p>
        </p:txBody>
      </p:sp>
    </p:spTree>
    <p:extLst>
      <p:ext uri="{BB962C8B-B14F-4D97-AF65-F5344CB8AC3E}">
        <p14:creationId xmlns:p14="http://schemas.microsoft.com/office/powerpoint/2010/main" val="310608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946169" y="481265"/>
            <a:ext cx="2781276" cy="18805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51051" y="3509435"/>
            <a:ext cx="2212848" cy="179035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3561" y="2514599"/>
            <a:ext cx="2783884" cy="38519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08782" y="1701532"/>
            <a:ext cx="457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338" name="Picture 2" descr="Ulicy, Droga, Liść, Upadek, Jesień">
            <a:extLst>
              <a:ext uri="{FF2B5EF4-FFF2-40B4-BE49-F238E27FC236}">
                <a16:creationId xmlns:a16="http://schemas.microsoft.com/office/drawing/2014/main" xmlns="" id="{5037403F-A169-4CD9-9FD8-D74ED91FFD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155414" y="2655277"/>
            <a:ext cx="2360178" cy="354914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Dziewczyna, Akwarela, Sceniczny, Rzeka">
            <a:extLst>
              <a:ext uri="{FF2B5EF4-FFF2-40B4-BE49-F238E27FC236}">
                <a16:creationId xmlns:a16="http://schemas.microsoft.com/office/drawing/2014/main" xmlns="" id="{4EC686FC-420B-49B3-8E15-3CD73BE3DE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761409" y="643899"/>
            <a:ext cx="1792132" cy="254203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Rynek, Warzyw, Żywności, Świeże, Zdrowe">
            <a:extLst>
              <a:ext uri="{FF2B5EF4-FFF2-40B4-BE49-F238E27FC236}">
                <a16:creationId xmlns:a16="http://schemas.microsoft.com/office/drawing/2014/main" xmlns="" id="{9FEB25C2-1271-4344-BB0B-78522805DA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9775430" y="691645"/>
            <a:ext cx="1132784" cy="151037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7E9AA1AA-EC8F-4DC7-BDB2-C6520722F88E}"/>
              </a:ext>
            </a:extLst>
          </p:cNvPr>
          <p:cNvSpPr>
            <a:spLocks noGrp="1"/>
          </p:cNvSpPr>
          <p:nvPr>
            <p:ph type="title"/>
          </p:nvPr>
        </p:nvSpPr>
        <p:spPr>
          <a:xfrm>
            <a:off x="838200" y="365125"/>
            <a:ext cx="4981734" cy="1212315"/>
          </a:xfrm>
        </p:spPr>
        <p:txBody>
          <a:bodyPr anchor="b">
            <a:normAutofit/>
          </a:bodyPr>
          <a:lstStyle/>
          <a:p>
            <a:r>
              <a:rPr lang="cs-CZ" sz="4000" dirty="0">
                <a:latin typeface="Jokerman" panose="04090605060D06020702" pitchFamily="82" charset="0"/>
              </a:rPr>
              <a:t>PROCES - 3. týden</a:t>
            </a:r>
            <a:endParaRPr lang="cs-CZ" sz="4000">
              <a:latin typeface="Jokerman" panose="04090605060D06020702" pitchFamily="82" charset="0"/>
            </a:endParaRPr>
          </a:p>
        </p:txBody>
      </p:sp>
      <p:sp>
        <p:nvSpPr>
          <p:cNvPr id="3" name="Symbol zastępczy zawartości 2">
            <a:extLst>
              <a:ext uri="{FF2B5EF4-FFF2-40B4-BE49-F238E27FC236}">
                <a16:creationId xmlns:a16="http://schemas.microsoft.com/office/drawing/2014/main" xmlns="" id="{DD728661-E982-478B-9763-445F1C67E281}"/>
              </a:ext>
            </a:extLst>
          </p:cNvPr>
          <p:cNvSpPr>
            <a:spLocks noGrp="1"/>
          </p:cNvSpPr>
          <p:nvPr>
            <p:ph idx="1"/>
          </p:nvPr>
        </p:nvSpPr>
        <p:spPr>
          <a:xfrm>
            <a:off x="838200" y="1863969"/>
            <a:ext cx="4981734" cy="4312994"/>
          </a:xfrm>
        </p:spPr>
        <p:txBody>
          <a:bodyPr>
            <a:normAutofit/>
          </a:bodyPr>
          <a:lstStyle/>
          <a:p>
            <a:pPr marL="0" indent="0">
              <a:buNone/>
            </a:pPr>
            <a:r>
              <a:rPr lang="cs-CZ" sz="2000" dirty="0">
                <a:latin typeface="Jokerman" panose="04090605060D06020702" pitchFamily="82" charset="0"/>
              </a:rPr>
              <a:t>8. Moje oblíbená místa</a:t>
            </a:r>
          </a:p>
          <a:p>
            <a:pPr marL="0" indent="0">
              <a:buNone/>
            </a:pPr>
            <a:r>
              <a:rPr lang="cs-CZ" sz="2000" dirty="0">
                <a:latin typeface="Jokerman" panose="04090605060D06020702" pitchFamily="82" charset="0"/>
              </a:rPr>
              <a:t>To je velmi příjemná část projektu. Popište v ní místa, která máte nejradši, která jsou pro Vás mimořádně důležitá. Vyprávějte nejméně o třech takových místech. Samozřejmě jich můžete zmínit víc.</a:t>
            </a:r>
          </a:p>
        </p:txBody>
      </p:sp>
    </p:spTree>
    <p:extLst>
      <p:ext uri="{BB962C8B-B14F-4D97-AF65-F5344CB8AC3E}">
        <p14:creationId xmlns:p14="http://schemas.microsoft.com/office/powerpoint/2010/main" val="202082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8852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Parasole, Ludzie, Widok Z Lotu Ptaka">
            <a:extLst>
              <a:ext uri="{FF2B5EF4-FFF2-40B4-BE49-F238E27FC236}">
                <a16:creationId xmlns:a16="http://schemas.microsoft.com/office/drawing/2014/main" xmlns="" id="{F938D536-2827-4683-B94D-176ADD4325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544017" y="2096372"/>
            <a:ext cx="4007904" cy="266525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a16="http://schemas.microsoft.com/office/drawing/2014/main" xmlns="" id="{06CFAFA7-BB29-4F86-8DE2-58DEAA60A232}"/>
              </a:ext>
            </a:extLst>
          </p:cNvPr>
          <p:cNvSpPr>
            <a:spLocks noGrp="1"/>
          </p:cNvSpPr>
          <p:nvPr>
            <p:ph type="title"/>
          </p:nvPr>
        </p:nvSpPr>
        <p:spPr>
          <a:xfrm>
            <a:off x="1024129" y="585216"/>
            <a:ext cx="5062511" cy="1499616"/>
          </a:xfrm>
        </p:spPr>
        <p:txBody>
          <a:bodyPr>
            <a:normAutofit/>
          </a:bodyPr>
          <a:lstStyle/>
          <a:p>
            <a:r>
              <a:rPr lang="cs-CZ" dirty="0">
                <a:solidFill>
                  <a:srgbClr val="FFFFFF"/>
                </a:solidFill>
                <a:latin typeface="Jokerman" panose="04090605060D06020702" pitchFamily="82" charset="0"/>
              </a:rPr>
              <a:t>PROCES - 4. týden</a:t>
            </a:r>
          </a:p>
        </p:txBody>
      </p:sp>
      <p:sp>
        <p:nvSpPr>
          <p:cNvPr id="3" name="Symbol zastępczy zawartości 2">
            <a:extLst>
              <a:ext uri="{FF2B5EF4-FFF2-40B4-BE49-F238E27FC236}">
                <a16:creationId xmlns:a16="http://schemas.microsoft.com/office/drawing/2014/main" xmlns="" id="{9827A851-C54A-43E0-BFCB-A297677BBC64}"/>
              </a:ext>
            </a:extLst>
          </p:cNvPr>
          <p:cNvSpPr>
            <a:spLocks noGrp="1"/>
          </p:cNvSpPr>
          <p:nvPr>
            <p:ph idx="1"/>
          </p:nvPr>
        </p:nvSpPr>
        <p:spPr>
          <a:xfrm>
            <a:off x="1024129" y="2286000"/>
            <a:ext cx="5081232" cy="3931920"/>
          </a:xfrm>
        </p:spPr>
        <p:txBody>
          <a:bodyPr>
            <a:normAutofit/>
          </a:bodyPr>
          <a:lstStyle/>
          <a:p>
            <a:pPr marL="0" indent="0" algn="just">
              <a:buNone/>
            </a:pPr>
            <a:r>
              <a:rPr lang="cs-CZ" sz="1800" dirty="0">
                <a:solidFill>
                  <a:srgbClr val="FFFFFF"/>
                </a:solidFill>
                <a:latin typeface="Jokerman" panose="04090605060D06020702" pitchFamily="82" charset="0"/>
              </a:rPr>
              <a:t>9. Reklama Vašeho rodiště</a:t>
            </a:r>
          </a:p>
          <a:p>
            <a:pPr marL="0" indent="0" algn="just">
              <a:buNone/>
            </a:pPr>
            <a:r>
              <a:rPr lang="cs-CZ" sz="1800" dirty="0">
                <a:solidFill>
                  <a:srgbClr val="FFFFFF"/>
                </a:solidFill>
                <a:latin typeface="Jokerman" panose="04090605060D06020702" pitchFamily="82" charset="0"/>
              </a:rPr>
              <a:t>A nyní musíte prokázat svou tvořivost </a:t>
            </a:r>
            <a:r>
              <a:rPr dirty="0"/>
              <a:t/>
            </a:r>
            <a:br>
              <a:rPr dirty="0"/>
            </a:br>
            <a:r>
              <a:rPr lang="cs-CZ" sz="1800" dirty="0">
                <a:solidFill>
                  <a:srgbClr val="FFFFFF"/>
                </a:solidFill>
                <a:latin typeface="Jokerman" panose="04090605060D06020702" pitchFamily="82" charset="0"/>
              </a:rPr>
              <a:t>a vytvořit snímek nebo několik snímků, ve kterých vyzvete ostatní (např. spolužáky), aby přijeli navštívit Vaše rodiště. Můžete využít informace a ilustrace, které jste již dříve použili v prezentaci. Měl by to být krátký, stručný, vyčerpávající a zajímavý popis Vaše bydliště. Velmi důležité bude samozřejmě grafické uspořádání - fotografie, ilustrace... Tato reklama má sloužit jako výzva a pozvánka k poznání Vašeho rodiště.</a:t>
            </a:r>
          </a:p>
        </p:txBody>
      </p:sp>
    </p:spTree>
    <p:extLst>
      <p:ext uri="{BB962C8B-B14F-4D97-AF65-F5344CB8AC3E}">
        <p14:creationId xmlns:p14="http://schemas.microsoft.com/office/powerpoint/2010/main" val="72303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udzie, Człowiek, Czytanie, Gazeta">
            <a:extLst>
              <a:ext uri="{FF2B5EF4-FFF2-40B4-BE49-F238E27FC236}">
                <a16:creationId xmlns:a16="http://schemas.microsoft.com/office/drawing/2014/main" xmlns="" id="{802A7EFA-4574-40E9-8907-B760404769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52" r="-3" b="27789"/>
          <a:stretch/>
        </p:blipFill>
        <p:spPr bwMode="auto">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rgbClr val="FFFFFF"/>
                </a:solidFill>
              </a14:hiddenFill>
            </a:ext>
          </a:extLst>
        </p:spPr>
      </p:pic>
      <p:pic>
        <p:nvPicPr>
          <p:cNvPr id="16388" name="Picture 4" descr="Informacja, Sieć, Sieć Internetowa">
            <a:extLst>
              <a:ext uri="{FF2B5EF4-FFF2-40B4-BE49-F238E27FC236}">
                <a16:creationId xmlns:a16="http://schemas.microsoft.com/office/drawing/2014/main" xmlns="" id="{12EF939A-05DB-402F-9DFB-C500B72BCF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8" b="21218"/>
          <a:stretch/>
        </p:blipFill>
        <p:spPr bwMode="auto">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a:extLst>
            <a:ext uri="{909E8E84-426E-40DD-AFC4-6F175D3DCCD1}">
              <a14:hiddenFill xmlns:a14="http://schemas.microsoft.com/office/drawing/2010/main">
                <a:solidFill>
                  <a:srgbClr val="FFFFFF"/>
                </a:solidFill>
              </a14:hiddenFill>
            </a:ext>
          </a:extLst>
        </p:spPr>
      </p:pic>
      <p:pic>
        <p:nvPicPr>
          <p:cNvPr id="16390" name="Picture 6" descr="Modelu, Kobiet, Ekspozycja, Młody Model">
            <a:extLst>
              <a:ext uri="{FF2B5EF4-FFF2-40B4-BE49-F238E27FC236}">
                <a16:creationId xmlns:a16="http://schemas.microsoft.com/office/drawing/2014/main" xmlns="" id="{00C110E6-6043-4E93-8D9A-F92D8BFBB1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8585"/>
          <a:stretch/>
        </p:blipFill>
        <p:spPr bwMode="auto">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
        <p:nvSpPr>
          <p:cNvPr id="75" name="Freeform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42901BB0-7302-4E21-8FF9-269D5A7ECA43}"/>
              </a:ext>
            </a:extLst>
          </p:cNvPr>
          <p:cNvSpPr>
            <a:spLocks noGrp="1"/>
          </p:cNvSpPr>
          <p:nvPr>
            <p:ph type="title"/>
          </p:nvPr>
        </p:nvSpPr>
        <p:spPr>
          <a:xfrm>
            <a:off x="838200" y="365125"/>
            <a:ext cx="10515600" cy="1325563"/>
          </a:xfrm>
        </p:spPr>
        <p:txBody>
          <a:bodyPr>
            <a:normAutofit/>
          </a:bodyPr>
          <a:lstStyle/>
          <a:p>
            <a:r>
              <a:rPr lang="cs-CZ">
                <a:latin typeface="Jokerman" panose="04090605060D06020702" pitchFamily="82" charset="0"/>
              </a:rPr>
              <a:t>ZDROJE</a:t>
            </a:r>
            <a:endParaRPr lang="cs-CZ"/>
          </a:p>
        </p:txBody>
      </p:sp>
      <p:sp>
        <p:nvSpPr>
          <p:cNvPr id="3" name="Symbol zastępczy zawartości 2">
            <a:extLst>
              <a:ext uri="{FF2B5EF4-FFF2-40B4-BE49-F238E27FC236}">
                <a16:creationId xmlns:a16="http://schemas.microsoft.com/office/drawing/2014/main" xmlns="" id="{C71A505D-2907-4B84-9C38-5C22FB311998}"/>
              </a:ext>
            </a:extLst>
          </p:cNvPr>
          <p:cNvSpPr>
            <a:spLocks noGrp="1"/>
          </p:cNvSpPr>
          <p:nvPr>
            <p:ph idx="1"/>
          </p:nvPr>
        </p:nvSpPr>
        <p:spPr>
          <a:xfrm>
            <a:off x="838200" y="2021249"/>
            <a:ext cx="5707565" cy="4155713"/>
          </a:xfrm>
        </p:spPr>
        <p:txBody>
          <a:bodyPr>
            <a:normAutofit/>
          </a:bodyPr>
          <a:lstStyle/>
          <a:p>
            <a:pPr marL="0" indent="0">
              <a:buNone/>
            </a:pPr>
            <a:r>
              <a:rPr lang="cs-CZ" sz="1900" dirty="0">
                <a:latin typeface="Jokerman" panose="04090605060D06020702" pitchFamily="82" charset="0"/>
              </a:rPr>
              <a:t>Sami musíte najít zdroje nezbytné k realizaci projektu. Můžete hledat v následujících místech:</a:t>
            </a:r>
          </a:p>
          <a:p>
            <a:pPr>
              <a:buFontTx/>
              <a:buChar char="-"/>
            </a:pPr>
            <a:r>
              <a:rPr lang="cs-CZ" sz="1900" dirty="0">
                <a:latin typeface="Jokerman" panose="04090605060D06020702" pitchFamily="82" charset="0"/>
              </a:rPr>
              <a:t>internet, např. Wikipedie nebo jiné stránky o Vašem rodišti.</a:t>
            </a:r>
          </a:p>
          <a:p>
            <a:pPr>
              <a:buFontTx/>
              <a:buChar char="-"/>
            </a:pPr>
            <a:r>
              <a:rPr lang="cs-CZ" sz="1900" dirty="0">
                <a:latin typeface="Jokerman" panose="04090605060D06020702" pitchFamily="82" charset="0"/>
              </a:rPr>
              <a:t>knihovna. Možná budou v knihovně již některé práce týkající se Vašeho rodiště.</a:t>
            </a:r>
          </a:p>
          <a:p>
            <a:pPr>
              <a:buFontTx/>
              <a:buChar char="-"/>
            </a:pPr>
            <a:r>
              <a:rPr lang="cs-CZ" sz="1900" dirty="0">
                <a:latin typeface="Jokerman" panose="04090605060D06020702" pitchFamily="82" charset="0"/>
              </a:rPr>
              <a:t>místní tisk (časopisy, noviny o Vašem rodišti),</a:t>
            </a:r>
          </a:p>
          <a:p>
            <a:pPr>
              <a:buFontTx/>
              <a:buChar char="-"/>
            </a:pPr>
            <a:r>
              <a:rPr lang="cs-CZ" sz="1900" dirty="0">
                <a:latin typeface="Jokerman" panose="04090605060D06020702" pitchFamily="82" charset="0"/>
              </a:rPr>
              <a:t>osoby, které znají Vaše rodiště, např. rodiče, prarodiče, někdo z rodiny nebo jiné. Zeptejte se. </a:t>
            </a:r>
          </a:p>
        </p:txBody>
      </p:sp>
    </p:spTree>
    <p:extLst>
      <p:ext uri="{BB962C8B-B14F-4D97-AF65-F5344CB8AC3E}">
        <p14:creationId xmlns:p14="http://schemas.microsoft.com/office/powerpoint/2010/main" val="239338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C441D37-5F31-4B5E-9D80-5A1A38D17CE4}"/>
              </a:ext>
            </a:extLst>
          </p:cNvPr>
          <p:cNvSpPr>
            <a:spLocks noGrp="1"/>
          </p:cNvSpPr>
          <p:nvPr>
            <p:ph type="title"/>
          </p:nvPr>
        </p:nvSpPr>
        <p:spPr/>
        <p:txBody>
          <a:bodyPr>
            <a:normAutofit/>
          </a:bodyPr>
          <a:lstStyle/>
          <a:p>
            <a:r>
              <a:rPr lang="cs-CZ" sz="3600" dirty="0">
                <a:latin typeface="Jokerman" panose="04090605060D06020702" pitchFamily="82" charset="0"/>
              </a:rPr>
              <a:t>HODNOCENÍ</a:t>
            </a:r>
          </a:p>
        </p:txBody>
      </p:sp>
      <p:graphicFrame>
        <p:nvGraphicFramePr>
          <p:cNvPr id="4" name="Symbol zastępczy zawartości 3">
            <a:extLst>
              <a:ext uri="{FF2B5EF4-FFF2-40B4-BE49-F238E27FC236}">
                <a16:creationId xmlns:a16="http://schemas.microsoft.com/office/drawing/2014/main" xmlns="" id="{DC4D28D2-6C4D-4F07-8CDC-5A952514785F}"/>
              </a:ext>
            </a:extLst>
          </p:cNvPr>
          <p:cNvGraphicFramePr>
            <a:graphicFrameLocks noGrp="1"/>
          </p:cNvGraphicFramePr>
          <p:nvPr>
            <p:ph idx="1"/>
            <p:extLst>
              <p:ext uri="{D42A27DB-BD31-4B8C-83A1-F6EECF244321}">
                <p14:modId xmlns:p14="http://schemas.microsoft.com/office/powerpoint/2010/main" val="1638183351"/>
              </p:ext>
            </p:extLst>
          </p:nvPr>
        </p:nvGraphicFramePr>
        <p:xfrm>
          <a:off x="838200" y="1825625"/>
          <a:ext cx="10515600" cy="34798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2900001062"/>
                    </a:ext>
                  </a:extLst>
                </a:gridCol>
                <a:gridCol w="2628900">
                  <a:extLst>
                    <a:ext uri="{9D8B030D-6E8A-4147-A177-3AD203B41FA5}">
                      <a16:colId xmlns:a16="http://schemas.microsoft.com/office/drawing/2014/main" xmlns="" val="2490982647"/>
                    </a:ext>
                  </a:extLst>
                </a:gridCol>
                <a:gridCol w="2628900">
                  <a:extLst>
                    <a:ext uri="{9D8B030D-6E8A-4147-A177-3AD203B41FA5}">
                      <a16:colId xmlns:a16="http://schemas.microsoft.com/office/drawing/2014/main" xmlns="" val="1189365964"/>
                    </a:ext>
                  </a:extLst>
                </a:gridCol>
                <a:gridCol w="2628900">
                  <a:extLst>
                    <a:ext uri="{9D8B030D-6E8A-4147-A177-3AD203B41FA5}">
                      <a16:colId xmlns:a16="http://schemas.microsoft.com/office/drawing/2014/main" xmlns="" val="2167519685"/>
                    </a:ext>
                  </a:extLst>
                </a:gridCol>
              </a:tblGrid>
              <a:tr h="370840">
                <a:tc>
                  <a:txBody>
                    <a:bodyPr/>
                    <a:lstStyle/>
                    <a:p>
                      <a:pPr marL="0" marR="0" lvl="0" indent="0" algn="ctr" rtl="0" hangingPunct="0">
                        <a:lnSpc>
                          <a:spcPct val="100000"/>
                        </a:lnSpc>
                        <a:spcBef>
                          <a:spcPts val="0"/>
                        </a:spcBef>
                        <a:spcAft>
                          <a:spcPts val="0"/>
                        </a:spcAft>
                        <a:buNone/>
                        <a:tabLst/>
                      </a:pPr>
                      <a:r>
                        <a:rPr lang="pl-PL" dirty="0">
                          <a:solidFill>
                            <a:srgbClr val="FF0000"/>
                          </a:solidFill>
                        </a:rPr>
                        <a:t>Počet bodů</a:t>
                      </a:r>
                    </a:p>
                  </a:txBody>
                  <a:tcPr/>
                </a:tc>
                <a:tc>
                  <a:txBody>
                    <a:bodyPr/>
                    <a:lstStyle/>
                    <a:p>
                      <a:pPr marL="0" marR="0" lvl="0" indent="0" algn="ctr" rtl="0" hangingPunct="0">
                        <a:lnSpc>
                          <a:spcPct val="100000"/>
                        </a:lnSpc>
                        <a:spcBef>
                          <a:spcPts val="0"/>
                        </a:spcBef>
                        <a:spcAft>
                          <a:spcPts val="0"/>
                        </a:spcAft>
                        <a:buNone/>
                        <a:tabLst/>
                      </a:pPr>
                      <a:r>
                        <a:rPr lang="pl-PL" dirty="0">
                          <a:solidFill>
                            <a:srgbClr val="FF0000"/>
                          </a:solidFill>
                        </a:rPr>
                        <a:t>1</a:t>
                      </a:r>
                    </a:p>
                  </a:txBody>
                  <a:tcPr/>
                </a:tc>
                <a:tc>
                  <a:txBody>
                    <a:bodyPr/>
                    <a:lstStyle/>
                    <a:p>
                      <a:pPr marL="0" marR="0" lvl="0" indent="0" algn="ctr" rtl="0" hangingPunct="0">
                        <a:lnSpc>
                          <a:spcPct val="100000"/>
                        </a:lnSpc>
                        <a:spcBef>
                          <a:spcPts val="0"/>
                        </a:spcBef>
                        <a:spcAft>
                          <a:spcPts val="0"/>
                        </a:spcAft>
                        <a:buNone/>
                        <a:tabLst/>
                      </a:pPr>
                      <a:r>
                        <a:rPr lang="pl-PL" dirty="0">
                          <a:solidFill>
                            <a:srgbClr val="FF0000"/>
                          </a:solidFill>
                        </a:rPr>
                        <a:t>2</a:t>
                      </a:r>
                    </a:p>
                  </a:txBody>
                  <a:tcPr/>
                </a:tc>
                <a:tc>
                  <a:txBody>
                    <a:bodyPr/>
                    <a:lstStyle/>
                    <a:p>
                      <a:pPr marL="0" marR="0" lvl="0" indent="0" algn="ctr" rtl="0" hangingPunct="0">
                        <a:lnSpc>
                          <a:spcPct val="100000"/>
                        </a:lnSpc>
                        <a:spcBef>
                          <a:spcPts val="0"/>
                        </a:spcBef>
                        <a:spcAft>
                          <a:spcPts val="0"/>
                        </a:spcAft>
                        <a:buNone/>
                        <a:tabLst/>
                      </a:pPr>
                      <a:r>
                        <a:rPr lang="pl-PL" dirty="0">
                          <a:solidFill>
                            <a:srgbClr val="FF0000"/>
                          </a:solidFill>
                        </a:rPr>
                        <a:t>3</a:t>
                      </a:r>
                    </a:p>
                  </a:txBody>
                  <a:tcPr/>
                </a:tc>
                <a:extLst>
                  <a:ext uri="{0D108BD9-81ED-4DB2-BD59-A6C34878D82A}">
                    <a16:rowId xmlns:a16="http://schemas.microsoft.com/office/drawing/2014/main" xmlns="" val="737855317"/>
                  </a:ext>
                </a:extLst>
              </a:tr>
              <a:tr h="370840">
                <a:tc>
                  <a:txBody>
                    <a:bodyPr/>
                    <a:lstStyle/>
                    <a:p>
                      <a:pPr marL="0" marR="0" lvl="0" indent="0" algn="ctr" rtl="0" hangingPunct="0">
                        <a:lnSpc>
                          <a:spcPct val="100000"/>
                        </a:lnSpc>
                        <a:spcBef>
                          <a:spcPts val="0"/>
                        </a:spcBef>
                        <a:spcAft>
                          <a:spcPts val="0"/>
                        </a:spcAft>
                        <a:buNone/>
                        <a:tabLst/>
                      </a:pPr>
                      <a:endParaRPr lang="cs-CZ" sz="1600" b="0" i="0" u="none" strike="noStrike" kern="120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cs-CZ" sz="1600" b="0" i="0" u="none" strike="noStrike" kern="1200" dirty="0">
                          <a:solidFill>
                            <a:srgbClr val="FF0000"/>
                          </a:solidFill>
                          <a:latin typeface="Trebuchet MS" pitchFamily="34"/>
                        </a:rPr>
                        <a:t>Věcný obsah</a:t>
                      </a:r>
                    </a:p>
                    <a:p>
                      <a:pPr marL="0" marR="0" lvl="0" indent="0" algn="ctr" rtl="0" hangingPunct="0">
                        <a:lnSpc>
                          <a:spcPct val="100000"/>
                        </a:lnSpc>
                        <a:spcBef>
                          <a:spcPts val="0"/>
                        </a:spcBef>
                        <a:spcAft>
                          <a:spcPts val="0"/>
                        </a:spcAft>
                        <a:buNone/>
                        <a:tabLst/>
                      </a:pPr>
                      <a:r>
                        <a:rPr lang="cs-CZ" sz="1600" b="0" i="0" u="none" strike="noStrike" kern="1200" dirty="0">
                          <a:solidFill>
                            <a:srgbClr val="FF0000"/>
                          </a:solidFill>
                          <a:latin typeface="Trebuchet MS" pitchFamily="34"/>
                        </a:rPr>
                        <a:t>prezentace</a:t>
                      </a:r>
                    </a:p>
                  </a:txBody>
                  <a:tcPr/>
                </a:tc>
                <a:tc>
                  <a:txBody>
                    <a:bodyPr/>
                    <a:lstStyle/>
                    <a:p>
                      <a:pPr marL="0" marR="0" lvl="0" indent="0" algn="just" rtl="0" hangingPunct="0">
                        <a:lnSpc>
                          <a:spcPct val="100000"/>
                        </a:lnSpc>
                        <a:spcBef>
                          <a:spcPts val="0"/>
                        </a:spcBef>
                        <a:spcAft>
                          <a:spcPts val="0"/>
                        </a:spcAft>
                        <a:buNone/>
                        <a:tabLst/>
                      </a:pPr>
                      <a:r>
                        <a:rPr lang="cs-CZ" sz="1600" b="0" i="0" u="none" strike="noStrike" kern="1200" dirty="0">
                          <a:latin typeface="Trebuchet MS" pitchFamily="34"/>
                        </a:rPr>
                        <a:t>Nekompletní informace.</a:t>
                      </a:r>
                    </a:p>
                    <a:p>
                      <a:pPr marL="0" marR="0" lvl="0" indent="0" algn="just" rtl="0" hangingPunct="0">
                        <a:lnSpc>
                          <a:spcPct val="100000"/>
                        </a:lnSpc>
                        <a:spcBef>
                          <a:spcPts val="0"/>
                        </a:spcBef>
                        <a:spcAft>
                          <a:spcPts val="0"/>
                        </a:spcAft>
                        <a:buNone/>
                        <a:tabLst/>
                      </a:pPr>
                      <a:r>
                        <a:rPr lang="cs-CZ" sz="1600" b="0" i="0" u="none" strike="noStrike" kern="1200" dirty="0">
                          <a:latin typeface="Trebuchet MS" pitchFamily="34"/>
                        </a:rPr>
                        <a:t>Informace mimo téma. Chybné informace.</a:t>
                      </a:r>
                    </a:p>
                    <a:p>
                      <a:pPr marL="0" marR="0" lvl="0" indent="0" algn="just" rtl="0" hangingPunct="0">
                        <a:lnSpc>
                          <a:spcPct val="100000"/>
                        </a:lnSpc>
                        <a:spcBef>
                          <a:spcPts val="0"/>
                        </a:spcBef>
                        <a:spcAft>
                          <a:spcPts val="0"/>
                        </a:spcAft>
                        <a:buNone/>
                        <a:tabLst/>
                      </a:pPr>
                      <a:r>
                        <a:rPr lang="cs-CZ" sz="1600" b="0" i="0" u="none" strike="noStrike" kern="1200" dirty="0">
                          <a:latin typeface="Trebuchet MS" pitchFamily="34"/>
                        </a:rPr>
                        <a:t>Slabé využití zdrojů.</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Dobré, správné informace. Případné drobné chyby.</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Informace na téma. Dobré využití zdrojů.</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Kompletní informace.</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Informace na téma. </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Vyčerpávající využití zdrojů.</a:t>
                      </a:r>
                    </a:p>
                  </a:txBody>
                  <a:tcPr/>
                </a:tc>
                <a:extLst>
                  <a:ext uri="{0D108BD9-81ED-4DB2-BD59-A6C34878D82A}">
                    <a16:rowId xmlns:a16="http://schemas.microsoft.com/office/drawing/2014/main" xmlns="" val="3527136374"/>
                  </a:ext>
                </a:extLst>
              </a:tr>
              <a:tr h="370840">
                <a:tc>
                  <a:txBody>
                    <a:bodyPr/>
                    <a:lstStyle/>
                    <a:p>
                      <a:pPr marL="0" marR="0" lvl="0" indent="0" algn="ctr" rtl="0" hangingPunct="0">
                        <a:lnSpc>
                          <a:spcPct val="100000"/>
                        </a:lnSpc>
                        <a:spcBef>
                          <a:spcPts val="0"/>
                        </a:spcBef>
                        <a:spcAft>
                          <a:spcPts val="0"/>
                        </a:spcAft>
                        <a:buNone/>
                        <a:tabLst/>
                      </a:pPr>
                      <a:endParaRPr lang="cs-CZ" sz="1600" b="0" i="0" u="none" strike="noStrike" kern="120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cs-CZ" sz="1600" b="0" i="0" u="none" strike="noStrike" kern="1200" dirty="0">
                          <a:solidFill>
                            <a:srgbClr val="FF0000"/>
                          </a:solidFill>
                          <a:latin typeface="Trebuchet MS" pitchFamily="34"/>
                        </a:rPr>
                        <a:t>Estetický dojem</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Práce málo čitelná, neestetická.</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Informace uspořádané chaoticky.</a:t>
                      </a:r>
                    </a:p>
                  </a:txBody>
                  <a:tcPr/>
                </a:tc>
                <a:tc>
                  <a:txBody>
                    <a:bodyPr/>
                    <a:lstStyle/>
                    <a:p>
                      <a:pPr marL="0" marR="0" lvl="0" indent="0" rtl="0" hangingPunct="0">
                        <a:lnSpc>
                          <a:spcPct val="100000"/>
                        </a:lnSpc>
                        <a:spcBef>
                          <a:spcPts val="0"/>
                        </a:spcBef>
                        <a:spcAft>
                          <a:spcPts val="0"/>
                        </a:spcAft>
                        <a:buNone/>
                        <a:tabLst/>
                      </a:pPr>
                      <a:endParaRPr lang="cs-CZ" sz="1600" b="0" i="0" u="none" strike="noStrike" kern="1200" dirty="0">
                        <a:latin typeface="Trebuchet MS" pitchFamily="34"/>
                        <a:ea typeface="Lucida Sans Unicode" pitchFamily="2"/>
                        <a:cs typeface="Mangal" pitchFamily="2"/>
                      </a:endParaRP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Prezentace hezká, čitelná, estetická.</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Dobré rozplánování informací.</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Prezentace velmi estetická, čitelná, přehledná, zajímavá a vybízejí k seznámení s jejím obsahem.</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Dobré rozplánování informací na stránce. Dobře zvolená grafika.</a:t>
                      </a:r>
                    </a:p>
                  </a:txBody>
                  <a:tcPr/>
                </a:tc>
                <a:extLst>
                  <a:ext uri="{0D108BD9-81ED-4DB2-BD59-A6C34878D82A}">
                    <a16:rowId xmlns:a16="http://schemas.microsoft.com/office/drawing/2014/main" xmlns="" val="3992483715"/>
                  </a:ext>
                </a:extLst>
              </a:tr>
            </a:tbl>
          </a:graphicData>
        </a:graphic>
      </p:graphicFrame>
      <p:pic>
        <p:nvPicPr>
          <p:cNvPr id="6" name="Picture 2" descr="Grafika, Wykres, Wynik, Obroty, Zysk">
            <a:extLst>
              <a:ext uri="{FF2B5EF4-FFF2-40B4-BE49-F238E27FC236}">
                <a16:creationId xmlns:a16="http://schemas.microsoft.com/office/drawing/2014/main" xmlns="" id="{1562CA66-57B1-47F7-BE38-53CC7949E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9797" y="69807"/>
            <a:ext cx="2141535"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56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F6B1498-80EB-4D46-B7AC-34A436675E47}"/>
              </a:ext>
            </a:extLst>
          </p:cNvPr>
          <p:cNvSpPr>
            <a:spLocks noGrp="1"/>
          </p:cNvSpPr>
          <p:nvPr>
            <p:ph type="title"/>
          </p:nvPr>
        </p:nvSpPr>
        <p:spPr/>
        <p:txBody>
          <a:bodyPr>
            <a:normAutofit/>
          </a:bodyPr>
          <a:lstStyle/>
          <a:p>
            <a:r>
              <a:rPr lang="cs-CZ" sz="3600" dirty="0">
                <a:latin typeface="Jokerman" panose="04090605060D06020702" pitchFamily="82" charset="0"/>
              </a:rPr>
              <a:t>HODNOCENÍ</a:t>
            </a:r>
          </a:p>
        </p:txBody>
      </p:sp>
      <p:graphicFrame>
        <p:nvGraphicFramePr>
          <p:cNvPr id="4" name="Symbol zastępczy zawartości 3">
            <a:extLst>
              <a:ext uri="{FF2B5EF4-FFF2-40B4-BE49-F238E27FC236}">
                <a16:creationId xmlns:a16="http://schemas.microsoft.com/office/drawing/2014/main" xmlns="" id="{DAA181FE-2F16-4271-9802-E72E981AB3FE}"/>
              </a:ext>
            </a:extLst>
          </p:cNvPr>
          <p:cNvGraphicFramePr>
            <a:graphicFrameLocks noGrp="1"/>
          </p:cNvGraphicFramePr>
          <p:nvPr>
            <p:ph idx="1"/>
            <p:extLst>
              <p:ext uri="{D42A27DB-BD31-4B8C-83A1-F6EECF244321}">
                <p14:modId xmlns:p14="http://schemas.microsoft.com/office/powerpoint/2010/main" val="3424125848"/>
              </p:ext>
            </p:extLst>
          </p:nvPr>
        </p:nvGraphicFramePr>
        <p:xfrm>
          <a:off x="838200" y="2505133"/>
          <a:ext cx="10515600" cy="1934927"/>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817297645"/>
                    </a:ext>
                  </a:extLst>
                </a:gridCol>
                <a:gridCol w="2628900">
                  <a:extLst>
                    <a:ext uri="{9D8B030D-6E8A-4147-A177-3AD203B41FA5}">
                      <a16:colId xmlns:a16="http://schemas.microsoft.com/office/drawing/2014/main" xmlns="" val="2109563180"/>
                    </a:ext>
                  </a:extLst>
                </a:gridCol>
                <a:gridCol w="2628900">
                  <a:extLst>
                    <a:ext uri="{9D8B030D-6E8A-4147-A177-3AD203B41FA5}">
                      <a16:colId xmlns:a16="http://schemas.microsoft.com/office/drawing/2014/main" xmlns="" val="2090203375"/>
                    </a:ext>
                  </a:extLst>
                </a:gridCol>
                <a:gridCol w="2628900">
                  <a:extLst>
                    <a:ext uri="{9D8B030D-6E8A-4147-A177-3AD203B41FA5}">
                      <a16:colId xmlns:a16="http://schemas.microsoft.com/office/drawing/2014/main" xmlns="" val="3390996872"/>
                    </a:ext>
                  </a:extLst>
                </a:gridCol>
              </a:tblGrid>
              <a:tr h="370840">
                <a:tc>
                  <a:txBody>
                    <a:bodyPr/>
                    <a:lstStyle/>
                    <a:p>
                      <a:pPr marL="0" marR="0" lvl="0" indent="0" algn="ctr" rtl="0" hangingPunct="0">
                        <a:lnSpc>
                          <a:spcPct val="100000"/>
                        </a:lnSpc>
                        <a:spcBef>
                          <a:spcPts val="0"/>
                        </a:spcBef>
                        <a:spcAft>
                          <a:spcPts val="0"/>
                        </a:spcAft>
                        <a:buNone/>
                        <a:tabLst/>
                      </a:pPr>
                      <a:r>
                        <a:rPr lang="cs-CZ" sz="1800" b="0" i="0" u="none" strike="noStrike" kern="1200" dirty="0">
                          <a:solidFill>
                            <a:srgbClr val="FF0000"/>
                          </a:solidFill>
                          <a:latin typeface="Arial" pitchFamily="18"/>
                        </a:rPr>
                        <a:t>Počet bodů</a:t>
                      </a:r>
                    </a:p>
                  </a:txBody>
                  <a:tcPr/>
                </a:tc>
                <a:tc>
                  <a:txBody>
                    <a:bodyPr/>
                    <a:lstStyle/>
                    <a:p>
                      <a:pPr marL="0" marR="0" lvl="0" indent="0" algn="ctr" rtl="0" hangingPunct="0">
                        <a:lnSpc>
                          <a:spcPct val="100000"/>
                        </a:lnSpc>
                        <a:spcBef>
                          <a:spcPts val="0"/>
                        </a:spcBef>
                        <a:spcAft>
                          <a:spcPts val="0"/>
                        </a:spcAft>
                        <a:buNone/>
                        <a:tabLst/>
                      </a:pPr>
                      <a:r>
                        <a:rPr lang="cs-CZ" sz="1800" b="0" i="0" u="none" strike="noStrike" kern="1200">
                          <a:solidFill>
                            <a:srgbClr val="FF0000"/>
                          </a:solidFill>
                          <a:latin typeface="Arial" pitchFamily="18"/>
                        </a:rPr>
                        <a:t>1</a:t>
                      </a:r>
                    </a:p>
                  </a:txBody>
                  <a:tcPr/>
                </a:tc>
                <a:tc>
                  <a:txBody>
                    <a:bodyPr/>
                    <a:lstStyle/>
                    <a:p>
                      <a:pPr marL="0" marR="0" lvl="0" indent="0" algn="ctr" rtl="0" hangingPunct="0">
                        <a:lnSpc>
                          <a:spcPct val="100000"/>
                        </a:lnSpc>
                        <a:spcBef>
                          <a:spcPts val="0"/>
                        </a:spcBef>
                        <a:spcAft>
                          <a:spcPts val="0"/>
                        </a:spcAft>
                        <a:buNone/>
                        <a:tabLst/>
                      </a:pPr>
                      <a:r>
                        <a:rPr lang="cs-CZ" sz="1800" b="0" i="0" u="none" strike="noStrike" kern="1200">
                          <a:solidFill>
                            <a:srgbClr val="FF0000"/>
                          </a:solidFill>
                          <a:latin typeface="Arial" pitchFamily="18"/>
                        </a:rPr>
                        <a:t>2</a:t>
                      </a:r>
                    </a:p>
                  </a:txBody>
                  <a:tcPr/>
                </a:tc>
                <a:tc>
                  <a:txBody>
                    <a:bodyPr/>
                    <a:lstStyle/>
                    <a:p>
                      <a:pPr marL="0" marR="0" lvl="0" indent="0" algn="ctr" rtl="0" hangingPunct="0">
                        <a:lnSpc>
                          <a:spcPct val="100000"/>
                        </a:lnSpc>
                        <a:spcBef>
                          <a:spcPts val="0"/>
                        </a:spcBef>
                        <a:spcAft>
                          <a:spcPts val="0"/>
                        </a:spcAft>
                        <a:buNone/>
                        <a:tabLst/>
                      </a:pPr>
                      <a:r>
                        <a:rPr lang="cs-CZ" sz="1800" b="0" i="0" u="none" strike="noStrike" kern="1200">
                          <a:solidFill>
                            <a:srgbClr val="FF0000"/>
                          </a:solidFill>
                          <a:latin typeface="Arial" pitchFamily="18"/>
                        </a:rPr>
                        <a:t>3</a:t>
                      </a:r>
                    </a:p>
                  </a:txBody>
                  <a:tcPr/>
                </a:tc>
                <a:extLst>
                  <a:ext uri="{0D108BD9-81ED-4DB2-BD59-A6C34878D82A}">
                    <a16:rowId xmlns:a16="http://schemas.microsoft.com/office/drawing/2014/main" xmlns="" val="3022900148"/>
                  </a:ext>
                </a:extLst>
              </a:tr>
              <a:tr h="741127">
                <a:tc>
                  <a:txBody>
                    <a:bodyPr/>
                    <a:lstStyle/>
                    <a:p>
                      <a:pPr marL="0" marR="0" lvl="0" indent="0" algn="ctr" rtl="0" hangingPunct="0">
                        <a:lnSpc>
                          <a:spcPct val="100000"/>
                        </a:lnSpc>
                        <a:spcBef>
                          <a:spcPts val="0"/>
                        </a:spcBef>
                        <a:spcAft>
                          <a:spcPts val="0"/>
                        </a:spcAft>
                        <a:buNone/>
                        <a:tabLst/>
                      </a:pPr>
                      <a:r>
                        <a:rPr lang="cs-CZ" sz="1600" b="0" i="0" u="none" strike="noStrike" kern="1200" dirty="0">
                          <a:solidFill>
                            <a:srgbClr val="FF0000"/>
                          </a:solidFill>
                          <a:latin typeface="Trebuchet MS" pitchFamily="34"/>
                        </a:rPr>
                        <a:t>Angažovanost do práce</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Malá angažovanost.</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Angažovanost na uspokojivé úrovni.</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Velmi dobrá angažovanost.</a:t>
                      </a:r>
                    </a:p>
                  </a:txBody>
                  <a:tcPr/>
                </a:tc>
                <a:extLst>
                  <a:ext uri="{0D108BD9-81ED-4DB2-BD59-A6C34878D82A}">
                    <a16:rowId xmlns:a16="http://schemas.microsoft.com/office/drawing/2014/main" xmlns="" val="923611517"/>
                  </a:ext>
                </a:extLst>
              </a:tr>
              <a:tr h="370840">
                <a:tc>
                  <a:txBody>
                    <a:bodyPr/>
                    <a:lstStyle/>
                    <a:p>
                      <a:pPr marL="0" marR="0" lvl="0" indent="0" algn="ctr" rtl="0" hangingPunct="0">
                        <a:lnSpc>
                          <a:spcPct val="100000"/>
                        </a:lnSpc>
                        <a:spcBef>
                          <a:spcPts val="0"/>
                        </a:spcBef>
                        <a:spcAft>
                          <a:spcPts val="0"/>
                        </a:spcAft>
                        <a:buNone/>
                        <a:tabLst/>
                      </a:pPr>
                      <a:r>
                        <a:rPr lang="cs-CZ" sz="1600" b="0" i="0" u="none" strike="noStrike" kern="1200" dirty="0">
                          <a:solidFill>
                            <a:srgbClr val="FF0000"/>
                          </a:solidFill>
                          <a:latin typeface="Trebuchet MS" pitchFamily="34"/>
                        </a:rPr>
                        <a:t>Dotazy po prezentaci práce</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Malá aktivita při odpovědi na dotazy.</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Uspokojivé odpovědi na dotazy.</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Plné, uspokojivé, rozšířené odpovědi na dotazy.</a:t>
                      </a:r>
                    </a:p>
                  </a:txBody>
                  <a:tcPr/>
                </a:tc>
                <a:extLst>
                  <a:ext uri="{0D108BD9-81ED-4DB2-BD59-A6C34878D82A}">
                    <a16:rowId xmlns:a16="http://schemas.microsoft.com/office/drawing/2014/main" xmlns="" val="3767703648"/>
                  </a:ext>
                </a:extLst>
              </a:tr>
            </a:tbl>
          </a:graphicData>
        </a:graphic>
      </p:graphicFrame>
      <p:pic>
        <p:nvPicPr>
          <p:cNvPr id="6" name="Picture 2" descr="Grafika, Wykres, Wynik, Obroty, Zysk">
            <a:extLst>
              <a:ext uri="{FF2B5EF4-FFF2-40B4-BE49-F238E27FC236}">
                <a16:creationId xmlns:a16="http://schemas.microsoft.com/office/drawing/2014/main" xmlns="" id="{931F2E43-F8ED-4B23-A621-23E524F57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1349" y="365125"/>
            <a:ext cx="2141535"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771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FFAABC5-CC53-4609-BB02-3F1BCAB93C13}"/>
              </a:ext>
            </a:extLst>
          </p:cNvPr>
          <p:cNvSpPr>
            <a:spLocks noGrp="1"/>
          </p:cNvSpPr>
          <p:nvPr>
            <p:ph type="title"/>
          </p:nvPr>
        </p:nvSpPr>
        <p:spPr/>
        <p:txBody>
          <a:bodyPr>
            <a:normAutofit/>
          </a:bodyPr>
          <a:lstStyle/>
          <a:p>
            <a:r>
              <a:rPr lang="cs-CZ" sz="3600" dirty="0">
                <a:latin typeface="Jokerman" panose="04090605060D06020702" pitchFamily="82" charset="0"/>
              </a:rPr>
              <a:t>HODNOCENÍ - BODOVÁNÍ</a:t>
            </a:r>
          </a:p>
        </p:txBody>
      </p:sp>
      <p:graphicFrame>
        <p:nvGraphicFramePr>
          <p:cNvPr id="4" name="Symbol zastępczy zawartości 3">
            <a:extLst>
              <a:ext uri="{FF2B5EF4-FFF2-40B4-BE49-F238E27FC236}">
                <a16:creationId xmlns:a16="http://schemas.microsoft.com/office/drawing/2014/main" xmlns="" id="{977B3BA0-E219-4868-A324-BC473B2B427D}"/>
              </a:ext>
            </a:extLst>
          </p:cNvPr>
          <p:cNvGraphicFramePr>
            <a:graphicFrameLocks noGrp="1"/>
          </p:cNvGraphicFramePr>
          <p:nvPr>
            <p:ph idx="1"/>
            <p:extLst>
              <p:ext uri="{D42A27DB-BD31-4B8C-83A1-F6EECF244321}">
                <p14:modId xmlns:p14="http://schemas.microsoft.com/office/powerpoint/2010/main" val="1532096183"/>
              </p:ext>
            </p:extLst>
          </p:nvPr>
        </p:nvGraphicFramePr>
        <p:xfrm>
          <a:off x="864066" y="1825624"/>
          <a:ext cx="10489734" cy="3660776"/>
        </p:xfrm>
        <a:graphic>
          <a:graphicData uri="http://schemas.openxmlformats.org/drawingml/2006/table">
            <a:tbl>
              <a:tblPr firstRow="1" bandRow="1">
                <a:tableStyleId>{5C22544A-7EE6-4342-B048-85BDC9FD1C3A}</a:tableStyleId>
              </a:tblPr>
              <a:tblGrid>
                <a:gridCol w="5231934">
                  <a:extLst>
                    <a:ext uri="{9D8B030D-6E8A-4147-A177-3AD203B41FA5}">
                      <a16:colId xmlns:a16="http://schemas.microsoft.com/office/drawing/2014/main" xmlns="" val="117038284"/>
                    </a:ext>
                  </a:extLst>
                </a:gridCol>
                <a:gridCol w="5257800">
                  <a:extLst>
                    <a:ext uri="{9D8B030D-6E8A-4147-A177-3AD203B41FA5}">
                      <a16:colId xmlns:a16="http://schemas.microsoft.com/office/drawing/2014/main" xmlns="" val="382890019"/>
                    </a:ext>
                  </a:extLst>
                </a:gridCol>
              </a:tblGrid>
              <a:tr h="522968">
                <a:tc>
                  <a:txBody>
                    <a:bodyPr/>
                    <a:lstStyle/>
                    <a:p>
                      <a:pPr algn="ctr"/>
                      <a:r>
                        <a:t>BODY</a:t>
                      </a:r>
                    </a:p>
                  </a:txBody>
                  <a:tcPr/>
                </a:tc>
                <a:tc>
                  <a:txBody>
                    <a:bodyPr/>
                    <a:lstStyle/>
                    <a:p>
                      <a:pPr algn="ctr"/>
                      <a:r>
                        <a:t>ZNÁMKA</a:t>
                      </a:r>
                    </a:p>
                  </a:txBody>
                  <a:tcPr/>
                </a:tc>
                <a:extLst>
                  <a:ext uri="{0D108BD9-81ED-4DB2-BD59-A6C34878D82A}">
                    <a16:rowId xmlns:a16="http://schemas.microsoft.com/office/drawing/2014/main" xmlns="" val="3433014187"/>
                  </a:ext>
                </a:extLst>
              </a:tr>
              <a:tr h="522968">
                <a:tc>
                  <a:txBody>
                    <a:bodyPr/>
                    <a:lstStyle/>
                    <a:p>
                      <a:pPr algn="ctr"/>
                      <a:r>
                        <a:rPr lang="cs-CZ" sz="2400" dirty="0">
                          <a:latin typeface="Jokerman" panose="04090605060D06020702" pitchFamily="82" charset="0"/>
                        </a:rPr>
                        <a:t>&lt;4</a:t>
                      </a:r>
                    </a:p>
                  </a:txBody>
                  <a:tcPr/>
                </a:tc>
                <a:tc>
                  <a:txBody>
                    <a:bodyPr/>
                    <a:lstStyle/>
                    <a:p>
                      <a:pPr algn="ctr"/>
                      <a:r>
                        <a:rPr lang="cs-CZ" sz="2400" dirty="0">
                          <a:latin typeface="Jokerman" panose="04090605060D06020702" pitchFamily="82" charset="0"/>
                        </a:rPr>
                        <a:t>nevyhovující</a:t>
                      </a:r>
                    </a:p>
                  </a:txBody>
                  <a:tcPr/>
                </a:tc>
                <a:extLst>
                  <a:ext uri="{0D108BD9-81ED-4DB2-BD59-A6C34878D82A}">
                    <a16:rowId xmlns:a16="http://schemas.microsoft.com/office/drawing/2014/main" xmlns="" val="3651756678"/>
                  </a:ext>
                </a:extLst>
              </a:tr>
              <a:tr h="522968">
                <a:tc>
                  <a:txBody>
                    <a:bodyPr/>
                    <a:lstStyle/>
                    <a:p>
                      <a:pPr algn="ctr"/>
                      <a:r>
                        <a:rPr lang="cs-CZ" sz="2400" dirty="0">
                          <a:latin typeface="Jokerman" panose="04090605060D06020702" pitchFamily="82" charset="0"/>
                        </a:rPr>
                        <a:t>4-5</a:t>
                      </a:r>
                    </a:p>
                  </a:txBody>
                  <a:tcPr/>
                </a:tc>
                <a:tc>
                  <a:txBody>
                    <a:bodyPr/>
                    <a:lstStyle/>
                    <a:p>
                      <a:pPr algn="ctr"/>
                      <a:r>
                        <a:rPr lang="cs-CZ" sz="2400" dirty="0">
                          <a:latin typeface="Jokerman" panose="04090605060D06020702" pitchFamily="82" charset="0"/>
                        </a:rPr>
                        <a:t>vyhovující</a:t>
                      </a:r>
                    </a:p>
                  </a:txBody>
                  <a:tcPr/>
                </a:tc>
                <a:extLst>
                  <a:ext uri="{0D108BD9-81ED-4DB2-BD59-A6C34878D82A}">
                    <a16:rowId xmlns:a16="http://schemas.microsoft.com/office/drawing/2014/main" xmlns="" val="266156483"/>
                  </a:ext>
                </a:extLst>
              </a:tr>
              <a:tr h="522968">
                <a:tc>
                  <a:txBody>
                    <a:bodyPr/>
                    <a:lstStyle/>
                    <a:p>
                      <a:pPr algn="ctr"/>
                      <a:r>
                        <a:rPr lang="cs-CZ" sz="2400" dirty="0">
                          <a:latin typeface="Jokerman" panose="04090605060D06020702" pitchFamily="82" charset="0"/>
                        </a:rPr>
                        <a:t>6-7</a:t>
                      </a:r>
                    </a:p>
                  </a:txBody>
                  <a:tcPr/>
                </a:tc>
                <a:tc>
                  <a:txBody>
                    <a:bodyPr/>
                    <a:lstStyle/>
                    <a:p>
                      <a:pPr algn="ctr"/>
                      <a:r>
                        <a:rPr lang="cs-CZ" sz="2400" dirty="0">
                          <a:latin typeface="Jokerman" panose="04090605060D06020702" pitchFamily="82" charset="0"/>
                        </a:rPr>
                        <a:t>uspokojivě</a:t>
                      </a:r>
                    </a:p>
                  </a:txBody>
                  <a:tcPr/>
                </a:tc>
                <a:extLst>
                  <a:ext uri="{0D108BD9-81ED-4DB2-BD59-A6C34878D82A}">
                    <a16:rowId xmlns:a16="http://schemas.microsoft.com/office/drawing/2014/main" xmlns="" val="559338561"/>
                  </a:ext>
                </a:extLst>
              </a:tr>
              <a:tr h="522968">
                <a:tc>
                  <a:txBody>
                    <a:bodyPr/>
                    <a:lstStyle/>
                    <a:p>
                      <a:pPr algn="ctr"/>
                      <a:r>
                        <a:rPr lang="cs-CZ" sz="2400" dirty="0">
                          <a:latin typeface="Jokerman" panose="04090605060D06020702" pitchFamily="82" charset="0"/>
                        </a:rPr>
                        <a:t>8-9</a:t>
                      </a:r>
                    </a:p>
                  </a:txBody>
                  <a:tcPr/>
                </a:tc>
                <a:tc>
                  <a:txBody>
                    <a:bodyPr/>
                    <a:lstStyle/>
                    <a:p>
                      <a:pPr algn="ctr"/>
                      <a:r>
                        <a:rPr lang="cs-CZ" sz="2400" dirty="0">
                          <a:latin typeface="Jokerman" panose="04090605060D06020702" pitchFamily="82" charset="0"/>
                        </a:rPr>
                        <a:t>dobře</a:t>
                      </a:r>
                    </a:p>
                  </a:txBody>
                  <a:tcPr/>
                </a:tc>
                <a:extLst>
                  <a:ext uri="{0D108BD9-81ED-4DB2-BD59-A6C34878D82A}">
                    <a16:rowId xmlns:a16="http://schemas.microsoft.com/office/drawing/2014/main" xmlns="" val="1769131075"/>
                  </a:ext>
                </a:extLst>
              </a:tr>
              <a:tr h="522968">
                <a:tc>
                  <a:txBody>
                    <a:bodyPr/>
                    <a:lstStyle/>
                    <a:p>
                      <a:pPr algn="ctr"/>
                      <a:r>
                        <a:rPr lang="cs-CZ" sz="2400" dirty="0">
                          <a:latin typeface="Jokerman" panose="04090605060D06020702" pitchFamily="82" charset="0"/>
                        </a:rPr>
                        <a:t>10-11</a:t>
                      </a:r>
                    </a:p>
                  </a:txBody>
                  <a:tcPr/>
                </a:tc>
                <a:tc>
                  <a:txBody>
                    <a:bodyPr/>
                    <a:lstStyle/>
                    <a:p>
                      <a:pPr algn="ctr"/>
                      <a:r>
                        <a:rPr lang="cs-CZ" sz="2400" dirty="0">
                          <a:latin typeface="Jokerman" panose="04090605060D06020702" pitchFamily="82" charset="0"/>
                        </a:rPr>
                        <a:t>velmi dobře</a:t>
                      </a:r>
                    </a:p>
                  </a:txBody>
                  <a:tcPr/>
                </a:tc>
                <a:extLst>
                  <a:ext uri="{0D108BD9-81ED-4DB2-BD59-A6C34878D82A}">
                    <a16:rowId xmlns:a16="http://schemas.microsoft.com/office/drawing/2014/main" xmlns="" val="1245556327"/>
                  </a:ext>
                </a:extLst>
              </a:tr>
              <a:tr h="522968">
                <a:tc>
                  <a:txBody>
                    <a:bodyPr/>
                    <a:lstStyle/>
                    <a:p>
                      <a:pPr algn="ctr"/>
                      <a:r>
                        <a:rPr lang="cs-CZ" sz="2400" dirty="0">
                          <a:latin typeface="Jokerman" panose="04090605060D06020702" pitchFamily="82" charset="0"/>
                        </a:rPr>
                        <a:t>12</a:t>
                      </a:r>
                    </a:p>
                  </a:txBody>
                  <a:tcPr/>
                </a:tc>
                <a:tc>
                  <a:txBody>
                    <a:bodyPr/>
                    <a:lstStyle/>
                    <a:p>
                      <a:pPr algn="ctr"/>
                      <a:r>
                        <a:rPr lang="cs-CZ" sz="2400" dirty="0">
                          <a:latin typeface="Jokerman" panose="04090605060D06020702" pitchFamily="82" charset="0"/>
                        </a:rPr>
                        <a:t>výborně</a:t>
                      </a:r>
                    </a:p>
                  </a:txBody>
                  <a:tcPr/>
                </a:tc>
                <a:extLst>
                  <a:ext uri="{0D108BD9-81ED-4DB2-BD59-A6C34878D82A}">
                    <a16:rowId xmlns:a16="http://schemas.microsoft.com/office/drawing/2014/main" xmlns="" val="1712839594"/>
                  </a:ext>
                </a:extLst>
              </a:tr>
            </a:tbl>
          </a:graphicData>
        </a:graphic>
      </p:graphicFrame>
      <p:pic>
        <p:nvPicPr>
          <p:cNvPr id="5" name="Picture 2" descr="Grafika, Wykres, Wynik, Obroty, Zysk">
            <a:extLst>
              <a:ext uri="{FF2B5EF4-FFF2-40B4-BE49-F238E27FC236}">
                <a16:creationId xmlns:a16="http://schemas.microsoft.com/office/drawing/2014/main" xmlns="" id="{CFBD0FD6-A3C5-4366-8052-DD629FB69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3019" y="120141"/>
            <a:ext cx="2141535"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75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Kogut, Gospodarstwa, Wieś, Kurczaka">
            <a:extLst>
              <a:ext uri="{FF2B5EF4-FFF2-40B4-BE49-F238E27FC236}">
                <a16:creationId xmlns:a16="http://schemas.microsoft.com/office/drawing/2014/main" xmlns="" id="{77EBA93C-13A1-4C55-A326-0688D4F26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551" y="3169215"/>
            <a:ext cx="4042410" cy="27084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amwaj, Korek, Wypadek, Ulica, Warszawa">
            <a:extLst>
              <a:ext uri="{FF2B5EF4-FFF2-40B4-BE49-F238E27FC236}">
                <a16:creationId xmlns:a16="http://schemas.microsoft.com/office/drawing/2014/main" xmlns="" id="{0B731A30-14B9-4A53-90EF-10AD47DDB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51" y="312981"/>
            <a:ext cx="4042409" cy="2273855"/>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FA5E79DC-EAD6-441E-98F5-DD40F0BBCE97}"/>
              </a:ext>
            </a:extLst>
          </p:cNvPr>
          <p:cNvSpPr>
            <a:spLocks noGrp="1"/>
          </p:cNvSpPr>
          <p:nvPr>
            <p:ph type="title"/>
          </p:nvPr>
        </p:nvSpPr>
        <p:spPr>
          <a:xfrm>
            <a:off x="821516" y="640263"/>
            <a:ext cx="6204984" cy="1344975"/>
          </a:xfrm>
        </p:spPr>
        <p:txBody>
          <a:bodyPr>
            <a:normAutofit/>
          </a:bodyPr>
          <a:lstStyle/>
          <a:p>
            <a:r>
              <a:rPr lang="cs-CZ" sz="4000" dirty="0">
                <a:latin typeface="Jokerman" panose="04090605060D06020702" pitchFamily="82" charset="0"/>
              </a:rPr>
              <a:t>ÚVOD</a:t>
            </a:r>
          </a:p>
        </p:txBody>
      </p:sp>
      <p:sp>
        <p:nvSpPr>
          <p:cNvPr id="3" name="Symbol zastępczy zawartości 2">
            <a:extLst>
              <a:ext uri="{FF2B5EF4-FFF2-40B4-BE49-F238E27FC236}">
                <a16:creationId xmlns:a16="http://schemas.microsoft.com/office/drawing/2014/main" xmlns="" id="{8BBB8B08-D733-49BB-8D17-6BF3767141B1}"/>
              </a:ext>
            </a:extLst>
          </p:cNvPr>
          <p:cNvSpPr>
            <a:spLocks noGrp="1"/>
          </p:cNvSpPr>
          <p:nvPr>
            <p:ph idx="1"/>
          </p:nvPr>
        </p:nvSpPr>
        <p:spPr>
          <a:xfrm>
            <a:off x="821515" y="2121762"/>
            <a:ext cx="6204984" cy="3626917"/>
          </a:xfrm>
        </p:spPr>
        <p:txBody>
          <a:bodyPr>
            <a:normAutofit/>
          </a:bodyPr>
          <a:lstStyle/>
          <a:p>
            <a:pPr marL="0" indent="0" algn="just">
              <a:buNone/>
            </a:pPr>
            <a:r>
              <a:rPr lang="cs-CZ" sz="2200" dirty="0">
                <a:latin typeface="Jokerman" panose="04090605060D06020702" pitchFamily="82" charset="0"/>
              </a:rPr>
              <a:t>Vítejte, mladí přátelé! </a:t>
            </a:r>
          </a:p>
          <a:p>
            <a:pPr marL="0" indent="0" algn="just">
              <a:buNone/>
            </a:pPr>
            <a:r>
              <a:rPr lang="cs-CZ" sz="2200" dirty="0">
                <a:latin typeface="Jokerman" panose="04090605060D06020702" pitchFamily="82" charset="0"/>
              </a:rPr>
              <a:t>Zamysleli jste se již někdy nad tím, jaký vliv na Váš život má místo bydliště? Určitě trochu jinak vypadá život ve velkém městě, než v malinké vísce. </a:t>
            </a:r>
          </a:p>
          <a:p>
            <a:pPr marL="0" indent="0" algn="just">
              <a:buNone/>
            </a:pPr>
            <a:r>
              <a:rPr lang="cs-CZ" sz="2200" dirty="0">
                <a:latin typeface="Jokerman" panose="04090605060D06020702" pitchFamily="82" charset="0"/>
              </a:rPr>
              <a:t>Jiné zkušenosti má člověk, který bydlí v panelovém domě, jiné ten z domu se zahradou, sadem, polem.</a:t>
            </a:r>
          </a:p>
        </p:txBody>
      </p:sp>
    </p:spTree>
    <p:extLst>
      <p:ext uri="{BB962C8B-B14F-4D97-AF65-F5344CB8AC3E}">
        <p14:creationId xmlns:p14="http://schemas.microsoft.com/office/powerpoint/2010/main" val="2052034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6410" y="0"/>
            <a:ext cx="46360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1042" y="484632"/>
            <a:ext cx="3666744" cy="5739187"/>
          </a:xfrm>
          <a:prstGeom prst="roundRect">
            <a:avLst>
              <a:gd name="adj" fmla="val 0"/>
            </a:avLst>
          </a:prstGeom>
          <a:solidFill>
            <a:schemeClr val="bg1"/>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xmlns="" id="{01433FCA-E8F9-40F0-B1A6-FB2A45624C77}"/>
              </a:ext>
            </a:extLst>
          </p:cNvPr>
          <p:cNvPicPr>
            <a:picLocks noChangeAspect="1"/>
          </p:cNvPicPr>
          <p:nvPr/>
        </p:nvPicPr>
        <p:blipFill rotWithShape="1">
          <a:blip r:embed="rId2">
            <a:extLst>
              <a:ext uri="{28A0092B-C50C-407E-A947-70E740481C1C}">
                <a14:useLocalDpi xmlns:a14="http://schemas.microsoft.com/office/drawing/2010/main" val="0"/>
              </a:ext>
            </a:extLst>
          </a:blip>
          <a:srcRect l="4574" r="9500" b="-5"/>
          <a:stretch/>
        </p:blipFill>
        <p:spPr>
          <a:xfrm>
            <a:off x="8361082" y="1698611"/>
            <a:ext cx="3026664" cy="3311228"/>
          </a:xfrm>
          <a:prstGeom prst="rect">
            <a:avLst/>
          </a:prstGeom>
          <a:effectLst/>
        </p:spPr>
      </p:pic>
      <p:sp>
        <p:nvSpPr>
          <p:cNvPr id="2" name="Tytuł 1">
            <a:extLst>
              <a:ext uri="{FF2B5EF4-FFF2-40B4-BE49-F238E27FC236}">
                <a16:creationId xmlns:a16="http://schemas.microsoft.com/office/drawing/2014/main" xmlns="" id="{14F66029-1BBC-4CED-94EA-9132D60024A9}"/>
              </a:ext>
            </a:extLst>
          </p:cNvPr>
          <p:cNvSpPr>
            <a:spLocks noGrp="1"/>
          </p:cNvSpPr>
          <p:nvPr>
            <p:ph type="title"/>
          </p:nvPr>
        </p:nvSpPr>
        <p:spPr>
          <a:xfrm>
            <a:off x="648929" y="629267"/>
            <a:ext cx="6422849" cy="875684"/>
          </a:xfrm>
        </p:spPr>
        <p:txBody>
          <a:bodyPr>
            <a:normAutofit/>
          </a:bodyPr>
          <a:lstStyle/>
          <a:p>
            <a:pPr algn="ctr"/>
            <a:r>
              <a:rPr lang="cs-CZ" dirty="0">
                <a:latin typeface="Jokerman" panose="04090605060D06020702" pitchFamily="82" charset="0"/>
              </a:rPr>
              <a:t>VÝSLEDKY</a:t>
            </a:r>
          </a:p>
        </p:txBody>
      </p:sp>
      <p:sp>
        <p:nvSpPr>
          <p:cNvPr id="3" name="Symbol zastępczy zawartości 2">
            <a:extLst>
              <a:ext uri="{FF2B5EF4-FFF2-40B4-BE49-F238E27FC236}">
                <a16:creationId xmlns:a16="http://schemas.microsoft.com/office/drawing/2014/main" xmlns="" id="{EC87D82F-A5FF-44CC-A2A3-33AB6EAA2D34}"/>
              </a:ext>
            </a:extLst>
          </p:cNvPr>
          <p:cNvSpPr>
            <a:spLocks noGrp="1"/>
          </p:cNvSpPr>
          <p:nvPr>
            <p:ph idx="1"/>
          </p:nvPr>
        </p:nvSpPr>
        <p:spPr>
          <a:xfrm>
            <a:off x="648931" y="1971676"/>
            <a:ext cx="6422848" cy="4252144"/>
          </a:xfrm>
        </p:spPr>
        <p:txBody>
          <a:bodyPr>
            <a:noAutofit/>
          </a:bodyPr>
          <a:lstStyle/>
          <a:p>
            <a:r>
              <a:rPr lang="cs-CZ" sz="1400" dirty="0">
                <a:latin typeface="Jokerman" panose="04090605060D06020702" pitchFamily="82" charset="0"/>
              </a:rPr>
              <a:t>Pevně věřím, že pro Vás práce nad tímto projektem byla zajímavá a rozšířili jste si znalosti o svém rodišti.</a:t>
            </a:r>
          </a:p>
          <a:p>
            <a:r>
              <a:rPr lang="cs-CZ" sz="1400" dirty="0">
                <a:latin typeface="Jokerman" panose="04090605060D06020702" pitchFamily="82" charset="0"/>
              </a:rPr>
              <a:t>Můžete v několika větách popsat své postřehy, připomínky. Můžete vyprávět o tom, co bylo zajímavé, co bylo snadné, ale také o tom, co bylo těžké nebo nudné.</a:t>
            </a:r>
          </a:p>
          <a:p>
            <a:r>
              <a:rPr lang="cs-CZ" sz="1400" dirty="0">
                <a:latin typeface="Jokerman" panose="04090605060D06020702" pitchFamily="82" charset="0"/>
              </a:rPr>
              <a:t>Tento Web Quest měl za účel, abyste si uvědomili, odkud jste, jaké jsou Vaše kořeny a lépe toto místo poznali.</a:t>
            </a:r>
          </a:p>
          <a:p>
            <a:r>
              <a:rPr lang="cs-CZ" sz="1400" dirty="0">
                <a:latin typeface="Jokerman" panose="04090605060D06020702" pitchFamily="82" charset="0"/>
              </a:rPr>
              <a:t>Možná nyní více oceníte toto výjimečné místo na zemi, možná jej budou chtít navštívit i ostatní a lépe Vám porozumět.</a:t>
            </a:r>
          </a:p>
          <a:p>
            <a:r>
              <a:rPr lang="cs-CZ" sz="1400" dirty="0">
                <a:latin typeface="Jokerman" panose="04090605060D06020702" pitchFamily="82" charset="0"/>
              </a:rPr>
              <a:t>Mohli jste si procvičit a zdokonalit své dovednosti v oblasti tvorby prezentací PowerPoint.</a:t>
            </a:r>
          </a:p>
          <a:p>
            <a:r>
              <a:rPr lang="cs-CZ" sz="1400" dirty="0">
                <a:latin typeface="Jokerman" panose="04090605060D06020702" pitchFamily="82" charset="0"/>
              </a:rPr>
              <a:t>Možná jste také sami pořídili nějaké fotografie nebo namalovali obrázky, které jste potom umístili do prezentace - mohli jste si tedy zahrát na fotografa a grafika.</a:t>
            </a:r>
          </a:p>
          <a:p>
            <a:r>
              <a:rPr lang="cs-CZ" sz="1400" dirty="0">
                <a:latin typeface="Jokerman" panose="04090605060D06020702" pitchFamily="82" charset="0"/>
              </a:rPr>
              <a:t>Svou prezentaci můžete ukázat rodině nebo jiným obyvatelům svého rodiště - nechť oni také lépe poznají „svůj kraj“.</a:t>
            </a:r>
          </a:p>
        </p:txBody>
      </p:sp>
    </p:spTree>
    <p:extLst>
      <p:ext uri="{BB962C8B-B14F-4D97-AF65-F5344CB8AC3E}">
        <p14:creationId xmlns:p14="http://schemas.microsoft.com/office/powerpoint/2010/main" val="2364161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Sukienka, Edukacja, Stos, Czerwony, Kobieta, Blask">
            <a:extLst>
              <a:ext uri="{FF2B5EF4-FFF2-40B4-BE49-F238E27FC236}">
                <a16:creationId xmlns:a16="http://schemas.microsoft.com/office/drawing/2014/main" xmlns="" id="{E982BAFD-14CF-456B-A4E3-2FB251A951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84632" y="787907"/>
            <a:ext cx="5126736" cy="512673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340E0AA0-B727-4E40-8FF1-6445D33E9462}"/>
              </a:ext>
            </a:extLst>
          </p:cNvPr>
          <p:cNvSpPr>
            <a:spLocks noGrp="1"/>
          </p:cNvSpPr>
          <p:nvPr>
            <p:ph type="title"/>
          </p:nvPr>
        </p:nvSpPr>
        <p:spPr>
          <a:xfrm>
            <a:off x="6392598" y="640263"/>
            <a:ext cx="5221266" cy="1344975"/>
          </a:xfrm>
        </p:spPr>
        <p:txBody>
          <a:bodyPr>
            <a:normAutofit/>
          </a:bodyPr>
          <a:lstStyle/>
          <a:p>
            <a:pPr algn="ctr"/>
            <a:r>
              <a:rPr lang="cs-CZ" sz="4000">
                <a:latin typeface="Jokerman" panose="04090605060D06020702" pitchFamily="82" charset="0"/>
              </a:rPr>
              <a:t>PŘÍRUČKA PRO UČITELE</a:t>
            </a:r>
          </a:p>
        </p:txBody>
      </p:sp>
      <p:sp>
        <p:nvSpPr>
          <p:cNvPr id="3" name="Symbol zastępczy zawartości 2">
            <a:extLst>
              <a:ext uri="{FF2B5EF4-FFF2-40B4-BE49-F238E27FC236}">
                <a16:creationId xmlns:a16="http://schemas.microsoft.com/office/drawing/2014/main" xmlns="" id="{1230581E-074C-46CD-B99C-4ED684C9C817}"/>
              </a:ext>
            </a:extLst>
          </p:cNvPr>
          <p:cNvSpPr>
            <a:spLocks noGrp="1"/>
          </p:cNvSpPr>
          <p:nvPr>
            <p:ph idx="1"/>
          </p:nvPr>
        </p:nvSpPr>
        <p:spPr>
          <a:xfrm>
            <a:off x="6391903" y="2121763"/>
            <a:ext cx="5235490" cy="3773010"/>
          </a:xfrm>
        </p:spPr>
        <p:txBody>
          <a:bodyPr>
            <a:normAutofit/>
          </a:bodyPr>
          <a:lstStyle/>
          <a:p>
            <a:r>
              <a:rPr lang="cs-CZ" sz="1600" dirty="0">
                <a:latin typeface="Jokerman" panose="04090605060D06020702" pitchFamily="82" charset="0"/>
              </a:rPr>
              <a:t>Časový plán, který je navržen v tomto Web </a:t>
            </a:r>
            <a:r>
              <a:rPr lang="cs-CZ" sz="1600" dirty="0" err="1">
                <a:latin typeface="Jokerman" panose="04090605060D06020702" pitchFamily="82" charset="0"/>
              </a:rPr>
              <a:t>Questu</a:t>
            </a:r>
            <a:r>
              <a:rPr lang="cs-CZ" sz="1600" dirty="0">
                <a:latin typeface="Jokerman" panose="04090605060D06020702" pitchFamily="82" charset="0"/>
              </a:rPr>
              <a:t>, lze změnit v závislosti na potřebách, možnostech a dovednostech žáků.</a:t>
            </a:r>
          </a:p>
          <a:p>
            <a:r>
              <a:rPr lang="cs-CZ" sz="1600" dirty="0">
                <a:latin typeface="Jokerman" panose="04090605060D06020702" pitchFamily="82" charset="0"/>
              </a:rPr>
              <a:t>Práce na tomto projektu má individuální charakter. Žáci mohou v některých případech využít podpory rodičů nebo jiných členů rodiny. Je však nutné klást důraz na velkou míru samostatnosti, v případě potřeby žáka podpořit.</a:t>
            </a:r>
          </a:p>
          <a:p>
            <a:r>
              <a:rPr lang="cs-CZ" sz="1600" dirty="0">
                <a:latin typeface="Jokerman" panose="04090605060D06020702" pitchFamily="82" charset="0"/>
              </a:rPr>
              <a:t>Pokud se některý žák výrazně liší svými schopnostmi od zbytku třídy, lze u něj při hodnocení použít individuální a terapeutickou stupnici hodnocení, uzpůsobenou jeho možnostem.</a:t>
            </a:r>
          </a:p>
          <a:p>
            <a:endParaRPr lang="cs-CZ" sz="1600" dirty="0"/>
          </a:p>
        </p:txBody>
      </p:sp>
    </p:spTree>
    <p:extLst>
      <p:ext uri="{BB962C8B-B14F-4D97-AF65-F5344CB8AC3E}">
        <p14:creationId xmlns:p14="http://schemas.microsoft.com/office/powerpoint/2010/main" val="967095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ukienka, Edukacja, Stos, Czerwony, Kobieta, Blask">
            <a:extLst>
              <a:ext uri="{FF2B5EF4-FFF2-40B4-BE49-F238E27FC236}">
                <a16:creationId xmlns:a16="http://schemas.microsoft.com/office/drawing/2014/main" xmlns="" id="{90ECEC3A-533D-409F-BD79-2440304BD0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49" r="4958"/>
          <a:stretch/>
        </p:blipFill>
        <p:spPr bwMode="auto">
          <a:xfrm>
            <a:off x="940179" y="2399546"/>
            <a:ext cx="2348911" cy="3475043"/>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9A865837-0D55-4F06-8A08-7063E74D1C21}"/>
              </a:ext>
            </a:extLst>
          </p:cNvPr>
          <p:cNvSpPr>
            <a:spLocks noGrp="1"/>
          </p:cNvSpPr>
          <p:nvPr>
            <p:ph type="title"/>
          </p:nvPr>
        </p:nvSpPr>
        <p:spPr>
          <a:xfrm>
            <a:off x="5081341" y="2514396"/>
            <a:ext cx="5324789" cy="873297"/>
          </a:xfrm>
        </p:spPr>
        <p:txBody>
          <a:bodyPr>
            <a:normAutofit/>
          </a:bodyPr>
          <a:lstStyle/>
          <a:p>
            <a:r>
              <a:rPr lang="cs-CZ" sz="3200" dirty="0">
                <a:latin typeface="Jokerman" panose="04090605060D06020702" pitchFamily="82" charset="0"/>
              </a:rPr>
              <a:t>PŘÍRUČKA PRO UČITELE</a:t>
            </a:r>
          </a:p>
        </p:txBody>
      </p:sp>
      <p:sp>
        <p:nvSpPr>
          <p:cNvPr id="3" name="Symbol zastępczy zawartości 2">
            <a:extLst>
              <a:ext uri="{FF2B5EF4-FFF2-40B4-BE49-F238E27FC236}">
                <a16:creationId xmlns:a16="http://schemas.microsoft.com/office/drawing/2014/main" xmlns="" id="{F3B280B9-AB79-4C05-9144-8CFA7F382237}"/>
              </a:ext>
            </a:extLst>
          </p:cNvPr>
          <p:cNvSpPr>
            <a:spLocks noGrp="1"/>
          </p:cNvSpPr>
          <p:nvPr>
            <p:ph idx="1"/>
          </p:nvPr>
        </p:nvSpPr>
        <p:spPr>
          <a:xfrm>
            <a:off x="4965432" y="3464417"/>
            <a:ext cx="6226310" cy="2759402"/>
          </a:xfrm>
        </p:spPr>
        <p:txBody>
          <a:bodyPr vert="horz" lIns="91440" tIns="45720" rIns="91440" bIns="45720" rtlCol="0">
            <a:normAutofit fontScale="92500" lnSpcReduction="20000"/>
          </a:bodyPr>
          <a:lstStyle/>
          <a:p>
            <a:r>
              <a:rPr lang="cs-CZ" sz="2000" dirty="0">
                <a:latin typeface="Jokerman" panose="04090605060D06020702" pitchFamily="82" charset="0"/>
              </a:rPr>
              <a:t>Učitel by měl povzbudit žáky k práci nad projektem, namotivovat je pozitivním hodnocením.</a:t>
            </a:r>
          </a:p>
          <a:p>
            <a:r>
              <a:rPr lang="cs-CZ" sz="2000" dirty="0">
                <a:latin typeface="Jokerman" panose="04090605060D06020702" pitchFamily="82" charset="0"/>
              </a:rPr>
              <a:t>Je důležité vyvolat v žácích hrdost na to, že pocházejí právě z tohoto jediného, neopakovatelného místa na světě, „jejich místa“.</a:t>
            </a:r>
          </a:p>
          <a:p>
            <a:r>
              <a:rPr lang="cs-CZ" sz="2000" dirty="0">
                <a:latin typeface="Jokerman" panose="04090605060D06020702" pitchFamily="82" charset="0"/>
              </a:rPr>
              <a:t>Pokud žáci nedokážou vytvořit prezentaci Power Point, před realizací projektu je nutné je seznámit s tímto procesem nebo využít interdisciplinární spolupráci s učitelem informatiky.</a:t>
            </a:r>
          </a:p>
        </p:txBody>
      </p:sp>
      <p:pic>
        <p:nvPicPr>
          <p:cNvPr id="2050" name="Picture 2" descr="C:\Users\Admin\Desktop\logosbeneficaireserasmusright_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552"/>
            <a:ext cx="12192000" cy="2502441"/>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4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72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radycja, Kolory, Wycinanki, Klim">
            <a:extLst>
              <a:ext uri="{FF2B5EF4-FFF2-40B4-BE49-F238E27FC236}">
                <a16:creationId xmlns:a16="http://schemas.microsoft.com/office/drawing/2014/main" xmlns="" id="{2643784B-6DD6-41C5-8223-F1E689AC44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75" r="20548" b="4"/>
          <a:stretch/>
        </p:blipFill>
        <p:spPr bwMode="auto">
          <a:xfrm>
            <a:off x="7829551" y="2828925"/>
            <a:ext cx="4042410" cy="338899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wca, Polska, Trawa, Podhale">
            <a:extLst>
              <a:ext uri="{FF2B5EF4-FFF2-40B4-BE49-F238E27FC236}">
                <a16:creationId xmlns:a16="http://schemas.microsoft.com/office/drawing/2014/main" xmlns="" id="{C95A0578-02F3-4A64-BE71-59295A3423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1"/>
          <a:stretch/>
        </p:blipFill>
        <p:spPr bwMode="auto">
          <a:xfrm>
            <a:off x="7829551" y="306909"/>
            <a:ext cx="4042409"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B5E2D0E8-E976-4288-B08D-E473FE99CF95}"/>
              </a:ext>
            </a:extLst>
          </p:cNvPr>
          <p:cNvSpPr>
            <a:spLocks noGrp="1"/>
          </p:cNvSpPr>
          <p:nvPr>
            <p:ph type="title"/>
          </p:nvPr>
        </p:nvSpPr>
        <p:spPr>
          <a:xfrm>
            <a:off x="821516" y="640263"/>
            <a:ext cx="6204984" cy="1344975"/>
          </a:xfrm>
        </p:spPr>
        <p:txBody>
          <a:bodyPr>
            <a:normAutofit/>
          </a:bodyPr>
          <a:lstStyle/>
          <a:p>
            <a:r>
              <a:rPr lang="cs-CZ" sz="4000">
                <a:latin typeface="Jokerman" panose="04090605060D06020702" pitchFamily="82" charset="0"/>
              </a:rPr>
              <a:t>ÚVOD</a:t>
            </a:r>
            <a:endParaRPr lang="cs-CZ" sz="4000"/>
          </a:p>
        </p:txBody>
      </p:sp>
      <p:sp>
        <p:nvSpPr>
          <p:cNvPr id="3" name="Symbol zastępczy zawartości 2">
            <a:extLst>
              <a:ext uri="{FF2B5EF4-FFF2-40B4-BE49-F238E27FC236}">
                <a16:creationId xmlns:a16="http://schemas.microsoft.com/office/drawing/2014/main" xmlns="" id="{81D64E60-E898-4B32-961E-D9DD3B3F8A73}"/>
              </a:ext>
            </a:extLst>
          </p:cNvPr>
          <p:cNvSpPr>
            <a:spLocks noGrp="1"/>
          </p:cNvSpPr>
          <p:nvPr>
            <p:ph idx="1"/>
          </p:nvPr>
        </p:nvSpPr>
        <p:spPr>
          <a:xfrm>
            <a:off x="821515" y="2121762"/>
            <a:ext cx="6204984" cy="3626917"/>
          </a:xfrm>
        </p:spPr>
        <p:txBody>
          <a:bodyPr>
            <a:normAutofit lnSpcReduction="10000"/>
          </a:bodyPr>
          <a:lstStyle/>
          <a:p>
            <a:pPr marL="0" indent="0">
              <a:buNone/>
            </a:pPr>
            <a:r>
              <a:rPr lang="cs-CZ" sz="1500" dirty="0">
                <a:latin typeface="Jokerman" panose="04090605060D06020702" pitchFamily="82" charset="0"/>
              </a:rPr>
              <a:t>Ale, nezávisle na tom, odkud pocházíte, je důležité, abyste toto místo znali. Nakonec, vděčíte mu za velmi mnoho. Je Vaším domovem, Vaší malou vlastí.</a:t>
            </a:r>
          </a:p>
          <a:p>
            <a:pPr marL="0" indent="0">
              <a:buNone/>
            </a:pPr>
            <a:r>
              <a:rPr lang="cs-CZ" sz="1500" dirty="0">
                <a:latin typeface="Jokerman" panose="04090605060D06020702" pitchFamily="82" charset="0"/>
              </a:rPr>
              <a:t>Během realizace tohoto Web </a:t>
            </a:r>
            <a:r>
              <a:rPr lang="cs-CZ" sz="1500" dirty="0" err="1">
                <a:latin typeface="Jokerman" panose="04090605060D06020702" pitchFamily="82" charset="0"/>
              </a:rPr>
              <a:t>Questu</a:t>
            </a:r>
            <a:r>
              <a:rPr lang="cs-CZ" sz="1500" dirty="0">
                <a:latin typeface="Jokerman" panose="04090605060D06020702" pitchFamily="82" charset="0"/>
              </a:rPr>
              <a:t> se s tímto místem lépe seznámíte. Budete o něm moci vyprávět svým známým, nově poznaným lidem.</a:t>
            </a:r>
          </a:p>
          <a:p>
            <a:pPr marL="0" indent="0">
              <a:buNone/>
            </a:pPr>
            <a:r>
              <a:rPr dirty="0"/>
              <a:t/>
            </a:r>
            <a:br>
              <a:rPr dirty="0"/>
            </a:br>
            <a:r>
              <a:rPr lang="cs-CZ" sz="1500" dirty="0">
                <a:latin typeface="Jokerman" panose="04090605060D06020702" pitchFamily="82" charset="0"/>
              </a:rPr>
              <a:t> Díky důkladnějšímu seznámení s místem svého původu jej budete moci lépe docenit, více si jej zamilovat, pochopit sebe a lidi, kteří tam bydlí. Může to být nakonec důvod i velké hrdosti. </a:t>
            </a:r>
          </a:p>
          <a:p>
            <a:pPr marL="0" indent="0">
              <a:buNone/>
            </a:pPr>
            <a:r>
              <a:rPr dirty="0"/>
              <a:t/>
            </a:r>
            <a:br>
              <a:rPr dirty="0"/>
            </a:br>
            <a:r>
              <a:rPr lang="cs-CZ" sz="1500" dirty="0">
                <a:latin typeface="Jokerman" panose="04090605060D06020702" pitchFamily="82" charset="0"/>
              </a:rPr>
              <a:t>Nakonec z tohoto místa pochází velmi důležitá osoba – Ty </a:t>
            </a:r>
            <a:r>
              <a:rPr lang="pl-PL" sz="1500" dirty="0">
                <a:latin typeface="Jokerman" panose="04090605060D06020702" pitchFamily="82" charset="0"/>
                <a:sym typeface="Wingdings" panose="05000000000000000000" pitchFamily="2" charset="2"/>
              </a:rPr>
              <a:t></a:t>
            </a:r>
            <a:r>
              <a:rPr dirty="0"/>
              <a:t/>
            </a:r>
            <a:br>
              <a:rPr dirty="0"/>
            </a:br>
            <a:r>
              <a:rPr lang="cs-CZ" sz="1500" dirty="0">
                <a:latin typeface="Jokerman" panose="04090605060D06020702" pitchFamily="82" charset="0"/>
                <a:sym typeface="Wingdings" panose="05000000000000000000" pitchFamily="2" charset="2"/>
              </a:rPr>
              <a:t>Je to nejdůležitější důvod k lepšímu seznámení s místem své malé vlasti.</a:t>
            </a:r>
            <a:endParaRPr lang="cs-CZ" sz="1500" dirty="0">
              <a:latin typeface="Jokerman" panose="04090605060D06020702" pitchFamily="82" charset="0"/>
            </a:endParaRPr>
          </a:p>
        </p:txBody>
      </p:sp>
    </p:spTree>
    <p:extLst>
      <p:ext uri="{BB962C8B-B14F-4D97-AF65-F5344CB8AC3E}">
        <p14:creationId xmlns:p14="http://schemas.microsoft.com/office/powerpoint/2010/main" val="408907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Barn, Connecticut, Sceniczny">
            <a:extLst>
              <a:ext uri="{FF2B5EF4-FFF2-40B4-BE49-F238E27FC236}">
                <a16:creationId xmlns:a16="http://schemas.microsoft.com/office/drawing/2014/main" xmlns="" id="{F7066130-8BC0-4072-84D1-DC933C9B0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32" y="1806846"/>
            <a:ext cx="5126736" cy="3088858"/>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B5D638D9-8DCA-4CE9-B1FB-C2EE0829A841}"/>
              </a:ext>
            </a:extLst>
          </p:cNvPr>
          <p:cNvSpPr>
            <a:spLocks noGrp="1"/>
          </p:cNvSpPr>
          <p:nvPr>
            <p:ph type="title"/>
          </p:nvPr>
        </p:nvSpPr>
        <p:spPr>
          <a:xfrm>
            <a:off x="6392598" y="640263"/>
            <a:ext cx="5221266" cy="1344975"/>
          </a:xfrm>
        </p:spPr>
        <p:txBody>
          <a:bodyPr>
            <a:normAutofit/>
          </a:bodyPr>
          <a:lstStyle/>
          <a:p>
            <a:pPr algn="ctr"/>
            <a:r>
              <a:rPr lang="cs-CZ" sz="4000">
                <a:latin typeface="Jokerman" panose="04090605060D06020702" pitchFamily="82" charset="0"/>
              </a:rPr>
              <a:t>ÚVOD</a:t>
            </a:r>
            <a:endParaRPr lang="cs-CZ" sz="4000"/>
          </a:p>
        </p:txBody>
      </p:sp>
      <p:sp>
        <p:nvSpPr>
          <p:cNvPr id="3" name="Symbol zastępczy zawartości 2">
            <a:extLst>
              <a:ext uri="{FF2B5EF4-FFF2-40B4-BE49-F238E27FC236}">
                <a16:creationId xmlns:a16="http://schemas.microsoft.com/office/drawing/2014/main" xmlns="" id="{199F6250-C3A4-49A1-A7AB-070C5932DEAC}"/>
              </a:ext>
            </a:extLst>
          </p:cNvPr>
          <p:cNvSpPr>
            <a:spLocks noGrp="1"/>
          </p:cNvSpPr>
          <p:nvPr>
            <p:ph idx="1"/>
          </p:nvPr>
        </p:nvSpPr>
        <p:spPr>
          <a:xfrm>
            <a:off x="6378374" y="2121763"/>
            <a:ext cx="5235490" cy="3773010"/>
          </a:xfrm>
        </p:spPr>
        <p:txBody>
          <a:bodyPr>
            <a:normAutofit/>
          </a:bodyPr>
          <a:lstStyle/>
          <a:p>
            <a:pPr marL="0" indent="0" algn="just">
              <a:buNone/>
            </a:pPr>
            <a:r>
              <a:rPr lang="cs-CZ" sz="2000" dirty="0">
                <a:latin typeface="Jokerman" panose="04090605060D06020702" pitchFamily="82" charset="0"/>
              </a:rPr>
              <a:t>Vaším úkolem bude připravit prezentaci Power Point na téma svého rodiště. Jde o to, abyste jej lépe poznali Vy i Vaši spolužáci ve třídě.</a:t>
            </a:r>
          </a:p>
          <a:p>
            <a:pPr marL="0" indent="0" algn="just">
              <a:buNone/>
            </a:pPr>
            <a:r>
              <a:rPr lang="cs-CZ" sz="2000" dirty="0">
                <a:latin typeface="Jokerman" panose="04090605060D06020702" pitchFamily="82" charset="0"/>
              </a:rPr>
              <a:t>Tato práce má rozšířit Vaše znalosti, upevnit sounáležitost s daným místem, ale má být také zajímavým, tvůrčím dobrodružstvím. Představím Vám pracovní plán, ale pamatujte, že můžete také přidat něco „od sebe“. </a:t>
            </a:r>
          </a:p>
        </p:txBody>
      </p:sp>
    </p:spTree>
    <p:extLst>
      <p:ext uri="{BB962C8B-B14F-4D97-AF65-F5344CB8AC3E}">
        <p14:creationId xmlns:p14="http://schemas.microsoft.com/office/powerpoint/2010/main" val="214074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73614" y="1701532"/>
            <a:ext cx="48463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a16="http://schemas.microsoft.com/office/drawing/2014/main" xmlns="" id="{8C0A8F9F-E280-4106-A818-4C58DB1AB96F}"/>
              </a:ext>
            </a:extLst>
          </p:cNvPr>
          <p:cNvSpPr>
            <a:spLocks noGrp="1"/>
          </p:cNvSpPr>
          <p:nvPr>
            <p:ph type="title"/>
          </p:nvPr>
        </p:nvSpPr>
        <p:spPr>
          <a:xfrm>
            <a:off x="838200" y="365125"/>
            <a:ext cx="4981734" cy="1212315"/>
          </a:xfrm>
        </p:spPr>
        <p:txBody>
          <a:bodyPr anchor="b">
            <a:normAutofit/>
          </a:bodyPr>
          <a:lstStyle/>
          <a:p>
            <a:r>
              <a:rPr lang="cs-CZ" sz="4000">
                <a:latin typeface="Jokerman" panose="04090605060D06020702" pitchFamily="82" charset="0"/>
              </a:rPr>
              <a:t>ZADÁNÍ</a:t>
            </a:r>
          </a:p>
        </p:txBody>
      </p:sp>
      <p:sp>
        <p:nvSpPr>
          <p:cNvPr id="3" name="Symbol zastępczy zawartości 2">
            <a:extLst>
              <a:ext uri="{FF2B5EF4-FFF2-40B4-BE49-F238E27FC236}">
                <a16:creationId xmlns:a16="http://schemas.microsoft.com/office/drawing/2014/main" xmlns="" id="{6C254122-2703-435E-B0FD-E1343387EB04}"/>
              </a:ext>
            </a:extLst>
          </p:cNvPr>
          <p:cNvSpPr>
            <a:spLocks noGrp="1"/>
          </p:cNvSpPr>
          <p:nvPr>
            <p:ph idx="1"/>
          </p:nvPr>
        </p:nvSpPr>
        <p:spPr>
          <a:xfrm>
            <a:off x="838200" y="1825625"/>
            <a:ext cx="4981734" cy="4351338"/>
          </a:xfrm>
        </p:spPr>
        <p:txBody>
          <a:bodyPr>
            <a:normAutofit/>
          </a:bodyPr>
          <a:lstStyle/>
          <a:p>
            <a:pPr marL="0" indent="0">
              <a:buNone/>
            </a:pPr>
            <a:r>
              <a:rPr lang="cs-CZ" sz="2000" dirty="0">
                <a:latin typeface="Jokerman" panose="04090605060D06020702" pitchFamily="82" charset="0"/>
              </a:rPr>
              <a:t>Práce nad tímto projektem bude mít individuální charakter, protože přeci každý z Vás pravděpodobně prochází z jiného místa. I když se ukáže, že Vás víc pochází ze stejného místa, je vhodné udělat práci individuálně. Každý ji může vytvořit trochu jinak, může upozornit na jiné skutečnosti, protože přeci každý z Vás je jiný, jediný svého druhu.</a:t>
            </a:r>
          </a:p>
        </p:txBody>
      </p:sp>
      <p:pic>
        <p:nvPicPr>
          <p:cNvPr id="1026" name="Picture 2">
            <a:extLst>
              <a:ext uri="{FF2B5EF4-FFF2-40B4-BE49-F238E27FC236}">
                <a16:creationId xmlns:a16="http://schemas.microsoft.com/office/drawing/2014/main" xmlns="" id="{F1710FC7-97F5-4BBA-A9E6-BAED0F9F6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110" y="802134"/>
            <a:ext cx="3850365" cy="17987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dobny obraz">
            <a:extLst>
              <a:ext uri="{FF2B5EF4-FFF2-40B4-BE49-F238E27FC236}">
                <a16:creationId xmlns:a16="http://schemas.microsoft.com/office/drawing/2014/main" xmlns="" id="{571723F3-BA2B-4124-BB09-44DC06C0B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0" y="2909101"/>
            <a:ext cx="2735310" cy="15386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dobny obraz">
            <a:extLst>
              <a:ext uri="{FF2B5EF4-FFF2-40B4-BE49-F238E27FC236}">
                <a16:creationId xmlns:a16="http://schemas.microsoft.com/office/drawing/2014/main" xmlns="" id="{B7F384FF-DEE8-48A9-B305-0665114C0F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3429000"/>
            <a:ext cx="228600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05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Zielony, Metaliczny, Tło, Pulpit Pc">
            <a:extLst>
              <a:ext uri="{FF2B5EF4-FFF2-40B4-BE49-F238E27FC236}">
                <a16:creationId xmlns:a16="http://schemas.microsoft.com/office/drawing/2014/main" xmlns="" id="{DB101C69-26F5-4FFC-9763-7F76CC5A5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 y="2285346"/>
            <a:ext cx="3425957" cy="228682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351F4E39-D05D-49E9-B542-3C1F90C5990F}"/>
              </a:ext>
            </a:extLst>
          </p:cNvPr>
          <p:cNvSpPr>
            <a:spLocks noGrp="1"/>
          </p:cNvSpPr>
          <p:nvPr>
            <p:ph type="title"/>
          </p:nvPr>
        </p:nvSpPr>
        <p:spPr>
          <a:xfrm>
            <a:off x="4384039" y="365125"/>
            <a:ext cx="7164493" cy="1325563"/>
          </a:xfrm>
        </p:spPr>
        <p:txBody>
          <a:bodyPr>
            <a:normAutofit/>
          </a:bodyPr>
          <a:lstStyle/>
          <a:p>
            <a:r>
              <a:rPr lang="cs-CZ" dirty="0">
                <a:solidFill>
                  <a:schemeClr val="bg1"/>
                </a:solidFill>
                <a:latin typeface="Jokerman" panose="04090605060D06020702" pitchFamily="82" charset="0"/>
              </a:rPr>
              <a:t>ZADÁNÍ</a:t>
            </a:r>
          </a:p>
        </p:txBody>
      </p:sp>
      <p:sp>
        <p:nvSpPr>
          <p:cNvPr id="3" name="Symbol zastępczy zawartości 2">
            <a:extLst>
              <a:ext uri="{FF2B5EF4-FFF2-40B4-BE49-F238E27FC236}">
                <a16:creationId xmlns:a16="http://schemas.microsoft.com/office/drawing/2014/main" xmlns="" id="{97C64F8B-A04B-439D-8842-FE8943093151}"/>
              </a:ext>
            </a:extLst>
          </p:cNvPr>
          <p:cNvSpPr>
            <a:spLocks noGrp="1"/>
          </p:cNvSpPr>
          <p:nvPr>
            <p:ph idx="1"/>
          </p:nvPr>
        </p:nvSpPr>
        <p:spPr>
          <a:xfrm>
            <a:off x="4387515" y="2022601"/>
            <a:ext cx="7161017" cy="4154361"/>
          </a:xfrm>
        </p:spPr>
        <p:txBody>
          <a:bodyPr>
            <a:normAutofit lnSpcReduction="10000"/>
          </a:bodyPr>
          <a:lstStyle/>
          <a:p>
            <a:pPr marL="0" indent="0" algn="just">
              <a:buNone/>
            </a:pPr>
            <a:r>
              <a:rPr lang="cs-CZ" sz="1600" dirty="0">
                <a:solidFill>
                  <a:schemeClr val="bg1"/>
                </a:solidFill>
                <a:latin typeface="Jokerman" panose="04090605060D06020702" pitchFamily="82" charset="0"/>
              </a:rPr>
              <a:t>Na konci projektu představíte svou prezentaci před třídou. Spolužáci</a:t>
            </a:r>
            <a:r>
              <a:rPr dirty="0"/>
              <a:t/>
            </a:r>
            <a:br>
              <a:rPr dirty="0"/>
            </a:br>
            <a:r>
              <a:rPr lang="cs-CZ" sz="1600" dirty="0">
                <a:solidFill>
                  <a:schemeClr val="bg1"/>
                </a:solidFill>
                <a:latin typeface="Jokerman" panose="04090605060D06020702" pitchFamily="82" charset="0"/>
              </a:rPr>
              <a:t>a učitel Vám budou klást otázky týkající se Vaší práce. Snažte se na ně co nejlépe odpovědět. Při tvorbě prezentace musíte pamatovat, čemu je vhodné věnovat mimořádnou pozornost. Tyto prvky bude hodnotit učitel:</a:t>
            </a:r>
          </a:p>
          <a:p>
            <a:pPr algn="just">
              <a:buFontTx/>
              <a:buChar char="-"/>
            </a:pPr>
            <a:r>
              <a:rPr lang="cs-CZ" sz="1600" dirty="0">
                <a:solidFill>
                  <a:schemeClr val="bg1"/>
                </a:solidFill>
                <a:latin typeface="Jokerman" panose="04090605060D06020702" pitchFamily="82" charset="0"/>
              </a:rPr>
              <a:t>obsah prezentace,</a:t>
            </a:r>
          </a:p>
          <a:p>
            <a:pPr algn="just">
              <a:buFontTx/>
              <a:buChar char="-"/>
            </a:pPr>
            <a:r>
              <a:rPr lang="cs-CZ" sz="1600" dirty="0">
                <a:solidFill>
                  <a:schemeClr val="bg1"/>
                </a:solidFill>
                <a:latin typeface="Jokerman" panose="04090605060D06020702" pitchFamily="82" charset="0"/>
              </a:rPr>
              <a:t>estetika (grafické uspořádání, rozmístění grafiky a textu na snímcích, barevnost),</a:t>
            </a:r>
          </a:p>
          <a:p>
            <a:pPr algn="just">
              <a:buFontTx/>
              <a:buChar char="-"/>
            </a:pPr>
            <a:r>
              <a:rPr lang="cs-CZ" sz="1600" dirty="0">
                <a:solidFill>
                  <a:schemeClr val="bg1"/>
                </a:solidFill>
                <a:latin typeface="Jokerman" panose="04090605060D06020702" pitchFamily="82" charset="0"/>
              </a:rPr>
              <a:t>angažovanost do práce,</a:t>
            </a:r>
          </a:p>
          <a:p>
            <a:pPr algn="just">
              <a:buFontTx/>
              <a:buChar char="-"/>
            </a:pPr>
            <a:r>
              <a:rPr lang="cs-CZ" sz="1600" dirty="0">
                <a:solidFill>
                  <a:schemeClr val="bg1"/>
                </a:solidFill>
                <a:latin typeface="Jokerman" panose="04090605060D06020702" pitchFamily="82" charset="0"/>
              </a:rPr>
              <a:t>odpovědi na položené otázky.</a:t>
            </a:r>
          </a:p>
          <a:p>
            <a:pPr marL="0" indent="0" algn="just">
              <a:buNone/>
            </a:pPr>
            <a:endParaRPr lang="cs-CZ" sz="1600" dirty="0">
              <a:solidFill>
                <a:schemeClr val="bg1"/>
              </a:solidFill>
              <a:latin typeface="Jokerman" panose="04090605060D06020702" pitchFamily="82" charset="0"/>
            </a:endParaRPr>
          </a:p>
          <a:p>
            <a:pPr marL="0" indent="0" algn="just">
              <a:buNone/>
            </a:pPr>
            <a:r>
              <a:rPr lang="cs-CZ" sz="1600" dirty="0">
                <a:solidFill>
                  <a:schemeClr val="bg1"/>
                </a:solidFill>
                <a:latin typeface="Jokerman" panose="04090605060D06020702" pitchFamily="82" charset="0"/>
              </a:rPr>
              <a:t>V další části (Proces) je uveden seznam toho, co by měla Vaše prezentace obsahovat. Samozřejmě můžete do tohoto seznamu přidat i svoje nápady. </a:t>
            </a:r>
          </a:p>
          <a:p>
            <a:pPr marL="0" indent="0" algn="just">
              <a:buNone/>
            </a:pPr>
            <a:r>
              <a:rPr lang="cs-CZ" dirty="0"/>
              <a:t> </a:t>
            </a:r>
          </a:p>
          <a:p>
            <a:pPr marL="0" indent="0">
              <a:buNone/>
            </a:pPr>
            <a:endParaRPr lang="cs-CZ" sz="1400" dirty="0">
              <a:solidFill>
                <a:schemeClr val="bg1"/>
              </a:solidFill>
            </a:endParaRPr>
          </a:p>
        </p:txBody>
      </p:sp>
    </p:spTree>
    <p:extLst>
      <p:ext uri="{BB962C8B-B14F-4D97-AF65-F5344CB8AC3E}">
        <p14:creationId xmlns:p14="http://schemas.microsoft.com/office/powerpoint/2010/main" val="349328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Paryż, Miasta, Kapitał, Francja">
            <a:extLst>
              <a:ext uri="{FF2B5EF4-FFF2-40B4-BE49-F238E27FC236}">
                <a16:creationId xmlns:a16="http://schemas.microsoft.com/office/drawing/2014/main" xmlns="" id="{F59390B0-7954-4B14-B6A9-2A85020723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1"/>
          <a:stretch/>
        </p:blipFill>
        <p:spPr bwMode="auto">
          <a:xfrm>
            <a:off x="7829551" y="306909"/>
            <a:ext cx="4042409"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09DAD2FC-A035-4A66-9213-72D8B0BE693B}"/>
              </a:ext>
            </a:extLst>
          </p:cNvPr>
          <p:cNvSpPr>
            <a:spLocks noGrp="1"/>
          </p:cNvSpPr>
          <p:nvPr>
            <p:ph type="title"/>
          </p:nvPr>
        </p:nvSpPr>
        <p:spPr>
          <a:xfrm>
            <a:off x="821516" y="640263"/>
            <a:ext cx="6204984" cy="1344975"/>
          </a:xfrm>
        </p:spPr>
        <p:txBody>
          <a:bodyPr>
            <a:normAutofit/>
          </a:bodyPr>
          <a:lstStyle/>
          <a:p>
            <a:r>
              <a:rPr lang="cs-CZ" sz="4000" dirty="0">
                <a:latin typeface="Jokerman" panose="04090605060D06020702" pitchFamily="82" charset="0"/>
              </a:rPr>
              <a:t>PROCES - 1. týden</a:t>
            </a:r>
          </a:p>
        </p:txBody>
      </p:sp>
      <p:sp>
        <p:nvSpPr>
          <p:cNvPr id="3" name="Symbol zastępczy zawartości 2">
            <a:extLst>
              <a:ext uri="{FF2B5EF4-FFF2-40B4-BE49-F238E27FC236}">
                <a16:creationId xmlns:a16="http://schemas.microsoft.com/office/drawing/2014/main" xmlns="" id="{0A9547D6-7AD0-44FE-ABC3-21C8250BDA48}"/>
              </a:ext>
            </a:extLst>
          </p:cNvPr>
          <p:cNvSpPr>
            <a:spLocks noGrp="1"/>
          </p:cNvSpPr>
          <p:nvPr>
            <p:ph idx="1"/>
          </p:nvPr>
        </p:nvSpPr>
        <p:spPr>
          <a:xfrm>
            <a:off x="821515" y="2121762"/>
            <a:ext cx="6204984" cy="3626917"/>
          </a:xfrm>
        </p:spPr>
        <p:txBody>
          <a:bodyPr>
            <a:normAutofit/>
          </a:bodyPr>
          <a:lstStyle/>
          <a:p>
            <a:pPr marL="457200" indent="-457200">
              <a:buAutoNum type="arabicPeriod"/>
            </a:pPr>
            <a:r>
              <a:rPr lang="cs-CZ" sz="2200" b="1" dirty="0">
                <a:latin typeface="Jokerman" panose="04090605060D06020702" pitchFamily="82" charset="0"/>
              </a:rPr>
              <a:t>Název místa</a:t>
            </a:r>
          </a:p>
          <a:p>
            <a:pPr marL="0" indent="0" algn="just">
              <a:buNone/>
            </a:pPr>
            <a:r>
              <a:rPr lang="cs-CZ" sz="2200" dirty="0">
                <a:latin typeface="Jokerman" panose="04090605060D06020702" pitchFamily="82" charset="0"/>
              </a:rPr>
              <a:t>První snímek by měl být věnován názvu Vašeho rodiště, titulu celé prezentace a autorovi. Zamyslete se, jak </a:t>
            </a:r>
            <a:r>
              <a:rPr dirty="0"/>
              <a:t/>
            </a:r>
            <a:br>
              <a:rPr dirty="0"/>
            </a:br>
            <a:r>
              <a:rPr lang="cs-CZ" sz="2200" dirty="0">
                <a:latin typeface="Jokerman" panose="04090605060D06020702" pitchFamily="82" charset="0"/>
              </a:rPr>
              <a:t>zajímavě nazvat svou prezentaci. Nezapomeňte na grafické uspořádání - ilustrace nebo fotografie.</a:t>
            </a:r>
          </a:p>
          <a:p>
            <a:pPr marL="0" indent="0" algn="just">
              <a:buNone/>
            </a:pPr>
            <a:r>
              <a:rPr lang="cs-CZ" sz="2200" dirty="0">
                <a:latin typeface="Jokerman" panose="04090605060D06020702" pitchFamily="82" charset="0"/>
              </a:rPr>
              <a:t>Pokud to víte, napište také, odkud pochází název tohoto místa.</a:t>
            </a:r>
          </a:p>
        </p:txBody>
      </p:sp>
      <p:pic>
        <p:nvPicPr>
          <p:cNvPr id="2052" name="Picture 4" descr="Znalezione obrazy dla zapytania PRAGA NAPIS">
            <a:extLst>
              <a:ext uri="{FF2B5EF4-FFF2-40B4-BE49-F238E27FC236}">
                <a16:creationId xmlns:a16="http://schemas.microsoft.com/office/drawing/2014/main" xmlns="" id="{49BCFD3E-DD9C-4222-8F78-40963494E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7294" y="3382737"/>
            <a:ext cx="2853191" cy="2853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930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575911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Świat, Mapa, Ziemia, Globus, Mapa Świata">
            <a:extLst>
              <a:ext uri="{FF2B5EF4-FFF2-40B4-BE49-F238E27FC236}">
                <a16:creationId xmlns:a16="http://schemas.microsoft.com/office/drawing/2014/main" xmlns="" id="{6981B1A3-7BA7-4B10-B33E-85B7D7FCD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732" y="3230739"/>
            <a:ext cx="5433229" cy="25672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Polska, Mapa, Prowincje, Geografia">
            <a:extLst>
              <a:ext uri="{FF2B5EF4-FFF2-40B4-BE49-F238E27FC236}">
                <a16:creationId xmlns:a16="http://schemas.microsoft.com/office/drawing/2014/main" xmlns="" id="{33F583E9-8774-4B4B-AB82-1C85B0B83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042" y="321176"/>
            <a:ext cx="2319127" cy="219028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odróż, Samochód, Europa, Jazdy, Trasy">
            <a:extLst>
              <a:ext uri="{FF2B5EF4-FFF2-40B4-BE49-F238E27FC236}">
                <a16:creationId xmlns:a16="http://schemas.microsoft.com/office/drawing/2014/main" xmlns="" id="{67BEFE2C-E567-4432-9C1F-EB90B0F9F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6212" y="566812"/>
            <a:ext cx="2555747" cy="1699571"/>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1560B4CA-225B-4D49-8071-DCB79BC63251}"/>
              </a:ext>
            </a:extLst>
          </p:cNvPr>
          <p:cNvSpPr>
            <a:spLocks noGrp="1"/>
          </p:cNvSpPr>
          <p:nvPr>
            <p:ph type="title"/>
          </p:nvPr>
        </p:nvSpPr>
        <p:spPr>
          <a:xfrm>
            <a:off x="821516" y="640263"/>
            <a:ext cx="5143056" cy="1344975"/>
          </a:xfrm>
        </p:spPr>
        <p:txBody>
          <a:bodyPr>
            <a:normAutofit/>
          </a:bodyPr>
          <a:lstStyle/>
          <a:p>
            <a:r>
              <a:rPr lang="cs-CZ" sz="4000" dirty="0">
                <a:latin typeface="Jokerman" panose="04090605060D06020702" pitchFamily="82" charset="0"/>
              </a:rPr>
              <a:t>PROCES - 1. týden</a:t>
            </a:r>
          </a:p>
        </p:txBody>
      </p:sp>
      <p:sp>
        <p:nvSpPr>
          <p:cNvPr id="3" name="Symbol zastępczy zawartości 2">
            <a:extLst>
              <a:ext uri="{FF2B5EF4-FFF2-40B4-BE49-F238E27FC236}">
                <a16:creationId xmlns:a16="http://schemas.microsoft.com/office/drawing/2014/main" xmlns="" id="{CBCDA906-63EC-44D3-804F-EE0CD7B092A2}"/>
              </a:ext>
            </a:extLst>
          </p:cNvPr>
          <p:cNvSpPr>
            <a:spLocks noGrp="1"/>
          </p:cNvSpPr>
          <p:nvPr>
            <p:ph idx="1"/>
          </p:nvPr>
        </p:nvSpPr>
        <p:spPr>
          <a:xfrm>
            <a:off x="821515" y="2121762"/>
            <a:ext cx="4911827" cy="3626917"/>
          </a:xfrm>
        </p:spPr>
        <p:txBody>
          <a:bodyPr>
            <a:normAutofit/>
          </a:bodyPr>
          <a:lstStyle/>
          <a:p>
            <a:pPr marL="0" indent="0" algn="just">
              <a:buNone/>
            </a:pPr>
            <a:r>
              <a:rPr lang="cs-CZ" sz="2200" dirty="0">
                <a:latin typeface="Jokerman" panose="04090605060D06020702" pitchFamily="82" charset="0"/>
              </a:rPr>
              <a:t>2. Poloha Vašeho rodiště.</a:t>
            </a:r>
          </a:p>
          <a:p>
            <a:pPr marL="0" indent="0" algn="just">
              <a:buNone/>
            </a:pPr>
            <a:r>
              <a:rPr lang="cs-CZ" sz="2200" dirty="0">
                <a:latin typeface="Jokerman" panose="04090605060D06020702" pitchFamily="82" charset="0"/>
              </a:rPr>
              <a:t>Na tomto snímku ukažte, kde leží Vaše rodiště, v jaké části Česka, v jakém kraji. Můžete také uvést, jaká to je geografická krajina. Nezapomeňte </a:t>
            </a:r>
            <a:r>
              <a:rPr dirty="0"/>
              <a:t/>
            </a:r>
            <a:br>
              <a:rPr dirty="0"/>
            </a:br>
            <a:r>
              <a:rPr lang="cs-CZ" sz="2200" dirty="0">
                <a:latin typeface="Jokerman" panose="04090605060D06020702" pitchFamily="82" charset="0"/>
              </a:rPr>
              <a:t>na zajímavou ilustraci. Můžete zde použít mapu Česka, Evropy nebo světa.</a:t>
            </a:r>
          </a:p>
        </p:txBody>
      </p:sp>
    </p:spTree>
    <p:extLst>
      <p:ext uri="{BB962C8B-B14F-4D97-AF65-F5344CB8AC3E}">
        <p14:creationId xmlns:p14="http://schemas.microsoft.com/office/powerpoint/2010/main" val="3022424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2246" y="0"/>
            <a:ext cx="755975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2995" y="484632"/>
            <a:ext cx="6709145"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Stary, Drzwi, Starożytny, Historia">
            <a:extLst>
              <a:ext uri="{FF2B5EF4-FFF2-40B4-BE49-F238E27FC236}">
                <a16:creationId xmlns:a16="http://schemas.microsoft.com/office/drawing/2014/main" xmlns="" id="{72A799F8-5F98-42DD-ABDB-175F5FCC67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13" r="43713" b="-1"/>
          <a:stretch/>
        </p:blipFill>
        <p:spPr bwMode="auto">
          <a:xfrm>
            <a:off x="9173937" y="827678"/>
            <a:ext cx="2315724" cy="508675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Jurgów, Polska, Architektura, Zabytek">
            <a:extLst>
              <a:ext uri="{FF2B5EF4-FFF2-40B4-BE49-F238E27FC236}">
                <a16:creationId xmlns:a16="http://schemas.microsoft.com/office/drawing/2014/main" xmlns="" id="{5A8AF61C-BE55-4F76-A959-1A6A851F4D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0" r="6322" b="-3"/>
          <a:stretch/>
        </p:blipFill>
        <p:spPr bwMode="auto">
          <a:xfrm>
            <a:off x="5414729" y="2989903"/>
            <a:ext cx="3603723" cy="292209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Kraków, Polska, Kopiec Krakusa, Historia">
            <a:extLst>
              <a:ext uri="{FF2B5EF4-FFF2-40B4-BE49-F238E27FC236}">
                <a16:creationId xmlns:a16="http://schemas.microsoft.com/office/drawing/2014/main" xmlns="" id="{A6FBCDE3-746C-47F2-A0AB-E959D357A4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415" r="-3" b="-3"/>
          <a:stretch/>
        </p:blipFill>
        <p:spPr bwMode="auto">
          <a:xfrm>
            <a:off x="5414728" y="827678"/>
            <a:ext cx="3603723" cy="199678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B8658596-CB5C-47B1-B4ED-40B211DC2B27}"/>
              </a:ext>
            </a:extLst>
          </p:cNvPr>
          <p:cNvSpPr>
            <a:spLocks noGrp="1"/>
          </p:cNvSpPr>
          <p:nvPr>
            <p:ph type="title"/>
          </p:nvPr>
        </p:nvSpPr>
        <p:spPr>
          <a:xfrm>
            <a:off x="555511" y="629266"/>
            <a:ext cx="3697511" cy="1676603"/>
          </a:xfrm>
        </p:spPr>
        <p:txBody>
          <a:bodyPr>
            <a:normAutofit/>
          </a:bodyPr>
          <a:lstStyle/>
          <a:p>
            <a:pPr algn="ctr"/>
            <a:r>
              <a:rPr lang="cs-CZ" sz="4000" dirty="0">
                <a:latin typeface="Jokerman" panose="04090605060D06020702" pitchFamily="82" charset="0"/>
              </a:rPr>
              <a:t>PROCES - 1. týden</a:t>
            </a:r>
          </a:p>
        </p:txBody>
      </p:sp>
      <p:sp>
        <p:nvSpPr>
          <p:cNvPr id="3" name="Symbol zastępczy zawartości 2">
            <a:extLst>
              <a:ext uri="{FF2B5EF4-FFF2-40B4-BE49-F238E27FC236}">
                <a16:creationId xmlns:a16="http://schemas.microsoft.com/office/drawing/2014/main" xmlns="" id="{EBE2FEDF-89F1-4099-A2BC-9ADD00E2C8E0}"/>
              </a:ext>
            </a:extLst>
          </p:cNvPr>
          <p:cNvSpPr>
            <a:spLocks noGrp="1"/>
          </p:cNvSpPr>
          <p:nvPr>
            <p:ph idx="1"/>
          </p:nvPr>
        </p:nvSpPr>
        <p:spPr>
          <a:xfrm>
            <a:off x="95250" y="2438400"/>
            <a:ext cx="4381510" cy="3785419"/>
          </a:xfrm>
        </p:spPr>
        <p:txBody>
          <a:bodyPr>
            <a:normAutofit/>
          </a:bodyPr>
          <a:lstStyle/>
          <a:p>
            <a:pPr marL="0" indent="0" algn="just">
              <a:buNone/>
            </a:pPr>
            <a:r>
              <a:rPr lang="cs-CZ" sz="1800" dirty="0">
                <a:latin typeface="Jokerman" panose="04090605060D06020702" pitchFamily="82" charset="0"/>
              </a:rPr>
              <a:t>3. Krátká historie</a:t>
            </a:r>
          </a:p>
          <a:p>
            <a:pPr marL="0" indent="0" algn="just">
              <a:buNone/>
            </a:pPr>
            <a:r>
              <a:rPr lang="cs-CZ" sz="1800" dirty="0">
                <a:latin typeface="Jokerman" panose="04090605060D06020702" pitchFamily="82" charset="0"/>
              </a:rPr>
              <a:t>Na tento snímek napište několik vět </a:t>
            </a:r>
            <a:r>
              <a:rPr dirty="0"/>
              <a:t/>
            </a:r>
            <a:br>
              <a:rPr dirty="0"/>
            </a:br>
            <a:r>
              <a:rPr lang="cs-CZ" sz="1800" dirty="0">
                <a:latin typeface="Jokerman" panose="04090605060D06020702" pitchFamily="82" charset="0"/>
              </a:rPr>
              <a:t>o historii svého rodiště, např. kdy vzniklo, data důležitých událostí a jiné skutečnosti, v závislosti na tom, jaké informace se Vám podaří získat. Nezapomeňte na zajímavé ilustrace, fotografie, jiné grafické prvky.</a:t>
            </a:r>
          </a:p>
          <a:p>
            <a:pPr marL="0" indent="0">
              <a:buNone/>
            </a:pPr>
            <a:endParaRPr lang="cs-CZ" sz="1800" dirty="0">
              <a:latin typeface="Jokerman" panose="04090605060D06020702" pitchFamily="82" charset="0"/>
            </a:endParaRPr>
          </a:p>
        </p:txBody>
      </p:sp>
    </p:spTree>
    <p:extLst>
      <p:ext uri="{BB962C8B-B14F-4D97-AF65-F5344CB8AC3E}">
        <p14:creationId xmlns:p14="http://schemas.microsoft.com/office/powerpoint/2010/main" val="2466366893"/>
      </p:ext>
    </p:extLst>
  </p:cSld>
  <p:clrMapOvr>
    <a:masterClrMapping/>
  </p:clrMapOvr>
</p:sld>
</file>

<file path=ppt/theme/theme1.xml><?xml version="1.0" encoding="utf-8"?>
<a:theme xmlns:a="http://schemas.openxmlformats.org/drawingml/2006/main" name="Office Theme">
  <a:themeElements>
    <a:clrScheme name="Motyw pakietu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Motyw pakietu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706</TotalTime>
  <Words>1221</Words>
  <Application>Microsoft Office PowerPoint</Application>
  <PresentationFormat>Panoramiczny</PresentationFormat>
  <Paragraphs>131</Paragraphs>
  <Slides>22</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22</vt:i4>
      </vt:variant>
    </vt:vector>
  </HeadingPairs>
  <TitlesOfParts>
    <vt:vector size="31" baseType="lpstr">
      <vt:lpstr>Arial</vt:lpstr>
      <vt:lpstr>Calibri</vt:lpstr>
      <vt:lpstr>Calibri Light</vt:lpstr>
      <vt:lpstr>Jokerman</vt:lpstr>
      <vt:lpstr>Lucida Sans Unicode</vt:lpstr>
      <vt:lpstr>Mangal</vt:lpstr>
      <vt:lpstr>Trebuchet MS</vt:lpstr>
      <vt:lpstr>Wingdings</vt:lpstr>
      <vt:lpstr>Office Theme</vt:lpstr>
      <vt:lpstr>MOJE RODIŠTĚ</vt:lpstr>
      <vt:lpstr>ÚVOD</vt:lpstr>
      <vt:lpstr>ÚVOD</vt:lpstr>
      <vt:lpstr>ÚVOD</vt:lpstr>
      <vt:lpstr>ZADÁNÍ</vt:lpstr>
      <vt:lpstr>ZADÁNÍ</vt:lpstr>
      <vt:lpstr>PROCES - 1. týden</vt:lpstr>
      <vt:lpstr>PROCES - 1. týden</vt:lpstr>
      <vt:lpstr>PROCES - 1. týden</vt:lpstr>
      <vt:lpstr>PROCES - 2. týden</vt:lpstr>
      <vt:lpstr>PROCES - 2. týden</vt:lpstr>
      <vt:lpstr>PROCES - 3. týden</vt:lpstr>
      <vt:lpstr>PROCES - 3. týden</vt:lpstr>
      <vt:lpstr>PROCES - 3. týden</vt:lpstr>
      <vt:lpstr>PROCES - 4. týden</vt:lpstr>
      <vt:lpstr>ZDROJE</vt:lpstr>
      <vt:lpstr>HODNOCENÍ</vt:lpstr>
      <vt:lpstr>HODNOCENÍ</vt:lpstr>
      <vt:lpstr>HODNOCENÍ - BODOVÁNÍ</vt:lpstr>
      <vt:lpstr>VÝSLEDKY</vt:lpstr>
      <vt:lpstr>PŘÍRUČKA PRO UČITELE</vt:lpstr>
      <vt:lpstr>PŘÍRUČKA PRO UČITELE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MOJA RODZINNA MIEJSCOWOŚĆ</dc:title>
  <dc:creator>Sabina Folwarska</dc:creator>
  <cp:lastModifiedBy>Anna Basta</cp:lastModifiedBy>
  <cp:revision>49</cp:revision>
  <dcterms:created xsi:type="dcterms:W3CDTF">2017-06-27T12:54:34Z</dcterms:created>
  <dcterms:modified xsi:type="dcterms:W3CDTF">2020-01-14T12:27:29Z</dcterms:modified>
</cp:coreProperties>
</file>