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6" r:id="rId9"/>
    <p:sldId id="263" r:id="rId10"/>
    <p:sldId id="264" r:id="rId11"/>
    <p:sldId id="265" r:id="rId12"/>
    <p:sldId id="266" r:id="rId13"/>
    <p:sldId id="267" r:id="rId14"/>
    <p:sldId id="268" r:id="rId15"/>
    <p:sldId id="269" r:id="rId16"/>
    <p:sldId id="271" r:id="rId17"/>
    <p:sldId id="277" r:id="rId18"/>
    <p:sldId id="278" r:id="rId19"/>
    <p:sldId id="279" r:id="rId20"/>
    <p:sldId id="280" r:id="rId21"/>
    <p:sldId id="281" r:id="rId22"/>
    <p:sldId id="272" r:id="rId23"/>
    <p:sldId id="273" r:id="rId24"/>
    <p:sldId id="274" r:id="rId25"/>
    <p:sldId id="275"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C79B6-0223-41A9-A102-5FA703CE625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9A639FD9-A2C1-4586-8466-C80AC22CD906}">
      <dgm:prSet phldrT="[Tekst]"/>
      <dgm:spPr/>
      <dgm:t>
        <a:bodyPr/>
        <a:lstStyle/>
        <a:p>
          <a:r>
            <a:rPr lang="pl-PL" b="1" dirty="0">
              <a:solidFill>
                <a:srgbClr val="C00000"/>
              </a:solidFill>
            </a:rPr>
            <a:t>wyszukanie</a:t>
          </a:r>
          <a:r>
            <a:rPr lang="pl-PL" dirty="0"/>
            <a:t> z różnych źródeł informacji na temat zanieczyszczenia</a:t>
          </a:r>
        </a:p>
      </dgm:t>
    </dgm:pt>
    <dgm:pt modelId="{E6309990-8AC4-4C98-AACA-3FBD967987E1}" type="parTrans" cxnId="{8395A6F7-54AF-465E-BC0D-A62555D4B80E}">
      <dgm:prSet/>
      <dgm:spPr/>
      <dgm:t>
        <a:bodyPr/>
        <a:lstStyle/>
        <a:p>
          <a:endParaRPr lang="pl-PL"/>
        </a:p>
      </dgm:t>
    </dgm:pt>
    <dgm:pt modelId="{D50D5EB4-1923-414D-8F86-FDD8702D88CE}" type="sibTrans" cxnId="{8395A6F7-54AF-465E-BC0D-A62555D4B80E}">
      <dgm:prSet/>
      <dgm:spPr/>
      <dgm:t>
        <a:bodyPr/>
        <a:lstStyle/>
        <a:p>
          <a:endParaRPr lang="pl-PL"/>
        </a:p>
      </dgm:t>
    </dgm:pt>
    <dgm:pt modelId="{7CDD5192-D72A-4E8C-8D91-0A216C5F4676}">
      <dgm:prSet phldrT="[Tekst]"/>
      <dgm:spPr>
        <a:blipFill rotWithShape="0">
          <a:blip xmlns:r="http://schemas.openxmlformats.org/officeDocument/2006/relationships" r:embed="rId1"/>
          <a:tile tx="0" ty="0" sx="100000" sy="100000" flip="none" algn="tl"/>
        </a:blipFill>
      </dgm:spPr>
      <dgm:t>
        <a:bodyPr/>
        <a:lstStyle/>
        <a:p>
          <a:r>
            <a:rPr lang="pl-PL" dirty="0"/>
            <a:t>POWIETRZA</a:t>
          </a:r>
        </a:p>
      </dgm:t>
    </dgm:pt>
    <dgm:pt modelId="{3CA953B8-CD06-491E-AF25-988F6C03FD68}" type="parTrans" cxnId="{5018D0E1-1ACC-458F-B75E-8096EB2F8CC1}">
      <dgm:prSet/>
      <dgm:spPr/>
      <dgm:t>
        <a:bodyPr/>
        <a:lstStyle/>
        <a:p>
          <a:endParaRPr lang="pl-PL"/>
        </a:p>
      </dgm:t>
    </dgm:pt>
    <dgm:pt modelId="{340CCC69-F936-431E-9B46-CAFBC4E6B7CB}" type="sibTrans" cxnId="{5018D0E1-1ACC-458F-B75E-8096EB2F8CC1}">
      <dgm:prSet/>
      <dgm:spPr/>
      <dgm:t>
        <a:bodyPr/>
        <a:lstStyle/>
        <a:p>
          <a:endParaRPr lang="pl-PL"/>
        </a:p>
      </dgm:t>
    </dgm:pt>
    <dgm:pt modelId="{92879AF1-42A5-4A36-9DF7-47A9DF3B45DD}">
      <dgm:prSet phldrT="[Tekst]"/>
      <dgm:spPr/>
      <dgm:t>
        <a:bodyPr/>
        <a:lstStyle/>
        <a:p>
          <a:r>
            <a:rPr lang="pl-PL" b="1" dirty="0">
              <a:solidFill>
                <a:srgbClr val="C00000"/>
              </a:solidFill>
            </a:rPr>
            <a:t>zwrócenie uwagi </a:t>
          </a:r>
          <a:r>
            <a:rPr lang="pl-PL" dirty="0"/>
            <a:t>na – rodzaje zanieczyszczeń, efekty zanieczyszczeń i zapobieganie zanieczyszczaniu powietrza i wody</a:t>
          </a:r>
        </a:p>
      </dgm:t>
    </dgm:pt>
    <dgm:pt modelId="{D20BC36E-81D1-4CFC-AC45-A47474A33DCB}" type="parTrans" cxnId="{8C054A6F-5DE0-42B4-93CD-A4A0B65CACC5}">
      <dgm:prSet/>
      <dgm:spPr/>
      <dgm:t>
        <a:bodyPr/>
        <a:lstStyle/>
        <a:p>
          <a:endParaRPr lang="pl-PL"/>
        </a:p>
      </dgm:t>
    </dgm:pt>
    <dgm:pt modelId="{349EFF60-E549-4DD8-B740-0B72AF853B66}" type="sibTrans" cxnId="{8C054A6F-5DE0-42B4-93CD-A4A0B65CACC5}">
      <dgm:prSet/>
      <dgm:spPr/>
      <dgm:t>
        <a:bodyPr/>
        <a:lstStyle/>
        <a:p>
          <a:endParaRPr lang="pl-PL"/>
        </a:p>
      </dgm:t>
    </dgm:pt>
    <dgm:pt modelId="{7E400A43-AC53-4330-A364-59CE834E95D9}">
      <dgm:prSet phldrT="[Tekst]"/>
      <dgm:spPr>
        <a:blipFill rotWithShape="0">
          <a:blip xmlns:r="http://schemas.openxmlformats.org/officeDocument/2006/relationships" r:embed="rId2"/>
          <a:tile tx="0" ty="0" sx="100000" sy="100000" flip="none" algn="tl"/>
        </a:blipFill>
      </dgm:spPr>
      <dgm:t>
        <a:bodyPr/>
        <a:lstStyle/>
        <a:p>
          <a:r>
            <a:rPr lang="pl-PL" dirty="0"/>
            <a:t>WODY</a:t>
          </a:r>
        </a:p>
      </dgm:t>
    </dgm:pt>
    <dgm:pt modelId="{0C2A9459-E256-43FF-9231-F200E53FCB75}" type="parTrans" cxnId="{07B07A0E-3497-4761-B1B8-4DD0A975EB2A}">
      <dgm:prSet/>
      <dgm:spPr/>
      <dgm:t>
        <a:bodyPr/>
        <a:lstStyle/>
        <a:p>
          <a:endParaRPr lang="pl-PL"/>
        </a:p>
      </dgm:t>
    </dgm:pt>
    <dgm:pt modelId="{379D3B47-2AEB-443F-AB06-0B738EB096AD}" type="sibTrans" cxnId="{07B07A0E-3497-4761-B1B8-4DD0A975EB2A}">
      <dgm:prSet/>
      <dgm:spPr/>
      <dgm:t>
        <a:bodyPr/>
        <a:lstStyle/>
        <a:p>
          <a:endParaRPr lang="pl-PL"/>
        </a:p>
      </dgm:t>
    </dgm:pt>
    <dgm:pt modelId="{60A7A64B-5836-4AE8-B7FC-53909513D85D}">
      <dgm:prSet phldrT="[Tekst]"/>
      <dgm:spPr/>
      <dgm:t>
        <a:bodyPr/>
        <a:lstStyle/>
        <a:p>
          <a:r>
            <a:rPr lang="pl-PL" b="1" dirty="0">
              <a:solidFill>
                <a:srgbClr val="C00000"/>
              </a:solidFill>
            </a:rPr>
            <a:t>wykonanie plakatu</a:t>
          </a:r>
          <a:r>
            <a:rPr lang="pl-PL" dirty="0"/>
            <a:t> promującego dbanie o czystość powietrza i wody</a:t>
          </a:r>
        </a:p>
      </dgm:t>
    </dgm:pt>
    <dgm:pt modelId="{8015F4F7-3A4F-4293-8A0E-D719BF41D056}" type="parTrans" cxnId="{46535DEC-2FC9-4CEA-B317-A46F37312429}">
      <dgm:prSet/>
      <dgm:spPr/>
      <dgm:t>
        <a:bodyPr/>
        <a:lstStyle/>
        <a:p>
          <a:endParaRPr lang="pl-PL"/>
        </a:p>
      </dgm:t>
    </dgm:pt>
    <dgm:pt modelId="{B966E4EE-322B-4920-96F3-E055BD3BE140}" type="sibTrans" cxnId="{46535DEC-2FC9-4CEA-B317-A46F37312429}">
      <dgm:prSet/>
      <dgm:spPr/>
      <dgm:t>
        <a:bodyPr/>
        <a:lstStyle/>
        <a:p>
          <a:endParaRPr lang="pl-PL"/>
        </a:p>
      </dgm:t>
    </dgm:pt>
    <dgm:pt modelId="{AA286C0A-C654-417C-8EBA-8D7666C9D982}">
      <dgm:prSet/>
      <dgm:spPr/>
      <dgm:t>
        <a:bodyPr/>
        <a:lstStyle/>
        <a:p>
          <a:r>
            <a:rPr lang="pl-PL" b="1" dirty="0">
              <a:solidFill>
                <a:srgbClr val="C00000"/>
              </a:solidFill>
            </a:rPr>
            <a:t>wykonanie albumu </a:t>
          </a:r>
          <a:r>
            <a:rPr lang="pl-PL" dirty="0"/>
            <a:t>związanego z ochroną środowiska</a:t>
          </a:r>
        </a:p>
      </dgm:t>
    </dgm:pt>
    <dgm:pt modelId="{E5BA17CC-802F-428B-9C42-69F1F46A85D5}" type="parTrans" cxnId="{30104DEB-6E9E-47E3-96E5-D1A7966361C7}">
      <dgm:prSet/>
      <dgm:spPr/>
      <dgm:t>
        <a:bodyPr/>
        <a:lstStyle/>
        <a:p>
          <a:endParaRPr lang="pl-PL"/>
        </a:p>
      </dgm:t>
    </dgm:pt>
    <dgm:pt modelId="{A3965A27-D1EA-4644-A336-E166CAAC8A0A}" type="sibTrans" cxnId="{30104DEB-6E9E-47E3-96E5-D1A7966361C7}">
      <dgm:prSet/>
      <dgm:spPr/>
      <dgm:t>
        <a:bodyPr/>
        <a:lstStyle/>
        <a:p>
          <a:endParaRPr lang="pl-PL"/>
        </a:p>
      </dgm:t>
    </dgm:pt>
    <dgm:pt modelId="{39CA2185-D998-4423-B70D-FCBC58EDB30A}" type="pres">
      <dgm:prSet presAssocID="{7A3C79B6-0223-41A9-A102-5FA703CE625A}" presName="hierChild1" presStyleCnt="0">
        <dgm:presLayoutVars>
          <dgm:chPref val="1"/>
          <dgm:dir/>
          <dgm:animOne val="branch"/>
          <dgm:animLvl val="lvl"/>
          <dgm:resizeHandles/>
        </dgm:presLayoutVars>
      </dgm:prSet>
      <dgm:spPr/>
      <dgm:t>
        <a:bodyPr/>
        <a:lstStyle/>
        <a:p>
          <a:endParaRPr lang="pl-PL"/>
        </a:p>
      </dgm:t>
    </dgm:pt>
    <dgm:pt modelId="{618A3999-3B58-498A-8939-D9790EBF5089}" type="pres">
      <dgm:prSet presAssocID="{9A639FD9-A2C1-4586-8466-C80AC22CD906}" presName="hierRoot1" presStyleCnt="0"/>
      <dgm:spPr/>
    </dgm:pt>
    <dgm:pt modelId="{398514D8-A16A-4F3F-BFAB-53C8177C9FE9}" type="pres">
      <dgm:prSet presAssocID="{9A639FD9-A2C1-4586-8466-C80AC22CD906}" presName="composite" presStyleCnt="0"/>
      <dgm:spPr/>
    </dgm:pt>
    <dgm:pt modelId="{BE3565B0-0831-4ED4-8A75-4D11A6DD100C}" type="pres">
      <dgm:prSet presAssocID="{9A639FD9-A2C1-4586-8466-C80AC22CD906}" presName="background" presStyleLbl="node0" presStyleIdx="0" presStyleCnt="1"/>
      <dgm:spPr/>
    </dgm:pt>
    <dgm:pt modelId="{C0A65F44-ABB2-424C-ADAE-3DADA62268DD}" type="pres">
      <dgm:prSet presAssocID="{9A639FD9-A2C1-4586-8466-C80AC22CD906}" presName="text" presStyleLbl="fgAcc0" presStyleIdx="0" presStyleCnt="1" custLinFactNeighborX="-38174" custLinFactNeighborY="-15906">
        <dgm:presLayoutVars>
          <dgm:chPref val="3"/>
        </dgm:presLayoutVars>
      </dgm:prSet>
      <dgm:spPr/>
      <dgm:t>
        <a:bodyPr/>
        <a:lstStyle/>
        <a:p>
          <a:endParaRPr lang="pl-PL"/>
        </a:p>
      </dgm:t>
    </dgm:pt>
    <dgm:pt modelId="{C0584AAE-1B88-4C39-B92C-7457153D48DF}" type="pres">
      <dgm:prSet presAssocID="{9A639FD9-A2C1-4586-8466-C80AC22CD906}" presName="hierChild2" presStyleCnt="0"/>
      <dgm:spPr/>
    </dgm:pt>
    <dgm:pt modelId="{EA0A8E92-7897-4B9C-82EA-6D04CA07EAB6}" type="pres">
      <dgm:prSet presAssocID="{3CA953B8-CD06-491E-AF25-988F6C03FD68}" presName="Name10" presStyleLbl="parChTrans1D2" presStyleIdx="0" presStyleCnt="2"/>
      <dgm:spPr/>
      <dgm:t>
        <a:bodyPr/>
        <a:lstStyle/>
        <a:p>
          <a:endParaRPr lang="pl-PL"/>
        </a:p>
      </dgm:t>
    </dgm:pt>
    <dgm:pt modelId="{749BF1E7-F484-48A1-B0E3-1F224CC00CE0}" type="pres">
      <dgm:prSet presAssocID="{7CDD5192-D72A-4E8C-8D91-0A216C5F4676}" presName="hierRoot2" presStyleCnt="0"/>
      <dgm:spPr/>
    </dgm:pt>
    <dgm:pt modelId="{40C6790F-F264-4ED0-B0F3-912450E90DD3}" type="pres">
      <dgm:prSet presAssocID="{7CDD5192-D72A-4E8C-8D91-0A216C5F4676}" presName="composite2" presStyleCnt="0"/>
      <dgm:spPr/>
    </dgm:pt>
    <dgm:pt modelId="{880FB652-6EE9-4F17-8851-4108D5C88209}" type="pres">
      <dgm:prSet presAssocID="{7CDD5192-D72A-4E8C-8D91-0A216C5F4676}" presName="background2" presStyleLbl="node2" presStyleIdx="0" presStyleCnt="2"/>
      <dgm:spPr/>
    </dgm:pt>
    <dgm:pt modelId="{DB9D9175-DE9E-4BA2-8DD7-DA6B7624F72A}" type="pres">
      <dgm:prSet presAssocID="{7CDD5192-D72A-4E8C-8D91-0A216C5F4676}" presName="text2" presStyleLbl="fgAcc2" presStyleIdx="0" presStyleCnt="2" custScaleX="121018" custScaleY="63392" custLinFactNeighborX="-59505" custLinFactNeighborY="-59392">
        <dgm:presLayoutVars>
          <dgm:chPref val="3"/>
        </dgm:presLayoutVars>
      </dgm:prSet>
      <dgm:spPr/>
      <dgm:t>
        <a:bodyPr/>
        <a:lstStyle/>
        <a:p>
          <a:endParaRPr lang="pl-PL"/>
        </a:p>
      </dgm:t>
    </dgm:pt>
    <dgm:pt modelId="{E52EF8EE-61C4-4D13-B807-98AAF5366E74}" type="pres">
      <dgm:prSet presAssocID="{7CDD5192-D72A-4E8C-8D91-0A216C5F4676}" presName="hierChild3" presStyleCnt="0"/>
      <dgm:spPr/>
    </dgm:pt>
    <dgm:pt modelId="{35571C0B-3043-469A-BC5E-2C1A043103C1}" type="pres">
      <dgm:prSet presAssocID="{D20BC36E-81D1-4CFC-AC45-A47474A33DCB}" presName="Name17" presStyleLbl="parChTrans1D3" presStyleIdx="0" presStyleCnt="3"/>
      <dgm:spPr/>
      <dgm:t>
        <a:bodyPr/>
        <a:lstStyle/>
        <a:p>
          <a:endParaRPr lang="pl-PL"/>
        </a:p>
      </dgm:t>
    </dgm:pt>
    <dgm:pt modelId="{64EFB489-5981-4F5A-B12B-DAF556EA63B8}" type="pres">
      <dgm:prSet presAssocID="{92879AF1-42A5-4A36-9DF7-47A9DF3B45DD}" presName="hierRoot3" presStyleCnt="0"/>
      <dgm:spPr/>
    </dgm:pt>
    <dgm:pt modelId="{EF2783E0-7825-4350-AD2F-169544FEE0DD}" type="pres">
      <dgm:prSet presAssocID="{92879AF1-42A5-4A36-9DF7-47A9DF3B45DD}" presName="composite3" presStyleCnt="0"/>
      <dgm:spPr/>
    </dgm:pt>
    <dgm:pt modelId="{811E3F80-3B3F-4FA1-AC66-4E2E3E08CF36}" type="pres">
      <dgm:prSet presAssocID="{92879AF1-42A5-4A36-9DF7-47A9DF3B45DD}" presName="background3" presStyleLbl="node3" presStyleIdx="0" presStyleCnt="3"/>
      <dgm:spPr/>
    </dgm:pt>
    <dgm:pt modelId="{6591E5BF-F036-4262-BA28-4FAF10F8DB92}" type="pres">
      <dgm:prSet presAssocID="{92879AF1-42A5-4A36-9DF7-47A9DF3B45DD}" presName="text3" presStyleLbl="fgAcc3" presStyleIdx="0" presStyleCnt="3" custScaleX="135862" custScaleY="134391">
        <dgm:presLayoutVars>
          <dgm:chPref val="3"/>
        </dgm:presLayoutVars>
      </dgm:prSet>
      <dgm:spPr/>
      <dgm:t>
        <a:bodyPr/>
        <a:lstStyle/>
        <a:p>
          <a:endParaRPr lang="pl-PL"/>
        </a:p>
      </dgm:t>
    </dgm:pt>
    <dgm:pt modelId="{4D4B73E5-DD3C-4346-89AA-3EAD964D2236}" type="pres">
      <dgm:prSet presAssocID="{92879AF1-42A5-4A36-9DF7-47A9DF3B45DD}" presName="hierChild4" presStyleCnt="0"/>
      <dgm:spPr/>
    </dgm:pt>
    <dgm:pt modelId="{1B8B60A5-0E41-4B54-B166-A8D07D44EAFA}" type="pres">
      <dgm:prSet presAssocID="{E5BA17CC-802F-428B-9C42-69F1F46A85D5}" presName="Name17" presStyleLbl="parChTrans1D3" presStyleIdx="1" presStyleCnt="3"/>
      <dgm:spPr/>
      <dgm:t>
        <a:bodyPr/>
        <a:lstStyle/>
        <a:p>
          <a:endParaRPr lang="pl-PL"/>
        </a:p>
      </dgm:t>
    </dgm:pt>
    <dgm:pt modelId="{73C16273-739F-47AE-9F7C-68A74235E1A1}" type="pres">
      <dgm:prSet presAssocID="{AA286C0A-C654-417C-8EBA-8D7666C9D982}" presName="hierRoot3" presStyleCnt="0"/>
      <dgm:spPr/>
    </dgm:pt>
    <dgm:pt modelId="{4ABA391A-FFB3-4C41-8AD1-F5891CF7CCCC}" type="pres">
      <dgm:prSet presAssocID="{AA286C0A-C654-417C-8EBA-8D7666C9D982}" presName="composite3" presStyleCnt="0"/>
      <dgm:spPr/>
    </dgm:pt>
    <dgm:pt modelId="{1984249E-2FD3-4635-8CDB-9CECC6E5C186}" type="pres">
      <dgm:prSet presAssocID="{AA286C0A-C654-417C-8EBA-8D7666C9D982}" presName="background3" presStyleLbl="node3" presStyleIdx="1" presStyleCnt="3"/>
      <dgm:spPr/>
    </dgm:pt>
    <dgm:pt modelId="{9FAFB03F-B3A5-448F-A9AB-901964274AA7}" type="pres">
      <dgm:prSet presAssocID="{AA286C0A-C654-417C-8EBA-8D7666C9D982}" presName="text3" presStyleLbl="fgAcc3" presStyleIdx="1" presStyleCnt="3" custScaleX="123730" custScaleY="150696">
        <dgm:presLayoutVars>
          <dgm:chPref val="3"/>
        </dgm:presLayoutVars>
      </dgm:prSet>
      <dgm:spPr/>
      <dgm:t>
        <a:bodyPr/>
        <a:lstStyle/>
        <a:p>
          <a:endParaRPr lang="pl-PL"/>
        </a:p>
      </dgm:t>
    </dgm:pt>
    <dgm:pt modelId="{95F03130-E7DB-436A-BB5C-8ED91433FBB5}" type="pres">
      <dgm:prSet presAssocID="{AA286C0A-C654-417C-8EBA-8D7666C9D982}" presName="hierChild4" presStyleCnt="0"/>
      <dgm:spPr/>
    </dgm:pt>
    <dgm:pt modelId="{A41DCFF0-28E4-4918-902D-42AA8ED07812}" type="pres">
      <dgm:prSet presAssocID="{0C2A9459-E256-43FF-9231-F200E53FCB75}" presName="Name10" presStyleLbl="parChTrans1D2" presStyleIdx="1" presStyleCnt="2"/>
      <dgm:spPr/>
      <dgm:t>
        <a:bodyPr/>
        <a:lstStyle/>
        <a:p>
          <a:endParaRPr lang="pl-PL"/>
        </a:p>
      </dgm:t>
    </dgm:pt>
    <dgm:pt modelId="{D62889FA-91A4-4A15-B80A-0C87EC26A42D}" type="pres">
      <dgm:prSet presAssocID="{7E400A43-AC53-4330-A364-59CE834E95D9}" presName="hierRoot2" presStyleCnt="0"/>
      <dgm:spPr/>
    </dgm:pt>
    <dgm:pt modelId="{FF603D60-79B0-4447-A20A-834D4C92AAD2}" type="pres">
      <dgm:prSet presAssocID="{7E400A43-AC53-4330-A364-59CE834E95D9}" presName="composite2" presStyleCnt="0"/>
      <dgm:spPr/>
    </dgm:pt>
    <dgm:pt modelId="{D1563B31-3452-4A70-80D9-B3B3C2150438}" type="pres">
      <dgm:prSet presAssocID="{7E400A43-AC53-4330-A364-59CE834E95D9}" presName="background2" presStyleLbl="node2" presStyleIdx="1" presStyleCnt="2"/>
      <dgm:spPr/>
    </dgm:pt>
    <dgm:pt modelId="{4F66DCAB-2B95-4DD4-B898-9CAB90B9F07E}" type="pres">
      <dgm:prSet presAssocID="{7E400A43-AC53-4330-A364-59CE834E95D9}" presName="text2" presStyleLbl="fgAcc2" presStyleIdx="1" presStyleCnt="2" custScaleX="127767" custScaleY="75398" custLinFactNeighborX="7209" custLinFactNeighborY="-64256">
        <dgm:presLayoutVars>
          <dgm:chPref val="3"/>
        </dgm:presLayoutVars>
      </dgm:prSet>
      <dgm:spPr/>
      <dgm:t>
        <a:bodyPr/>
        <a:lstStyle/>
        <a:p>
          <a:endParaRPr lang="pl-PL"/>
        </a:p>
      </dgm:t>
    </dgm:pt>
    <dgm:pt modelId="{919C64C7-3262-4EF5-BEE0-3B5B4C995750}" type="pres">
      <dgm:prSet presAssocID="{7E400A43-AC53-4330-A364-59CE834E95D9}" presName="hierChild3" presStyleCnt="0"/>
      <dgm:spPr/>
    </dgm:pt>
    <dgm:pt modelId="{5DA1A6C6-14BE-4C69-A04F-8486265F4FA7}" type="pres">
      <dgm:prSet presAssocID="{8015F4F7-3A4F-4293-8A0E-D719BF41D056}" presName="Name17" presStyleLbl="parChTrans1D3" presStyleIdx="2" presStyleCnt="3"/>
      <dgm:spPr/>
      <dgm:t>
        <a:bodyPr/>
        <a:lstStyle/>
        <a:p>
          <a:endParaRPr lang="pl-PL"/>
        </a:p>
      </dgm:t>
    </dgm:pt>
    <dgm:pt modelId="{ABDCC9E1-AE01-4730-8F88-AF70A08160E4}" type="pres">
      <dgm:prSet presAssocID="{60A7A64B-5836-4AE8-B7FC-53909513D85D}" presName="hierRoot3" presStyleCnt="0"/>
      <dgm:spPr/>
    </dgm:pt>
    <dgm:pt modelId="{CBDBD267-3025-446E-9B9E-75EDABEE390E}" type="pres">
      <dgm:prSet presAssocID="{60A7A64B-5836-4AE8-B7FC-53909513D85D}" presName="composite3" presStyleCnt="0"/>
      <dgm:spPr/>
    </dgm:pt>
    <dgm:pt modelId="{46F42902-2106-4211-A093-4141E0AD4999}" type="pres">
      <dgm:prSet presAssocID="{60A7A64B-5836-4AE8-B7FC-53909513D85D}" presName="background3" presStyleLbl="node3" presStyleIdx="2" presStyleCnt="3"/>
      <dgm:spPr/>
    </dgm:pt>
    <dgm:pt modelId="{54082FD1-96E5-430E-A083-88C4981111FB}" type="pres">
      <dgm:prSet presAssocID="{60A7A64B-5836-4AE8-B7FC-53909513D85D}" presName="text3" presStyleLbl="fgAcc3" presStyleIdx="2" presStyleCnt="3" custScaleX="169972" custScaleY="121230">
        <dgm:presLayoutVars>
          <dgm:chPref val="3"/>
        </dgm:presLayoutVars>
      </dgm:prSet>
      <dgm:spPr/>
      <dgm:t>
        <a:bodyPr/>
        <a:lstStyle/>
        <a:p>
          <a:endParaRPr lang="pl-PL"/>
        </a:p>
      </dgm:t>
    </dgm:pt>
    <dgm:pt modelId="{30AB981E-49F9-4481-8DE9-AF9AFEE4D757}" type="pres">
      <dgm:prSet presAssocID="{60A7A64B-5836-4AE8-B7FC-53909513D85D}" presName="hierChild4" presStyleCnt="0"/>
      <dgm:spPr/>
    </dgm:pt>
  </dgm:ptLst>
  <dgm:cxnLst>
    <dgm:cxn modelId="{57DC147C-2B3E-4081-B0F4-3DD37C693202}" type="presOf" srcId="{7CDD5192-D72A-4E8C-8D91-0A216C5F4676}" destId="{DB9D9175-DE9E-4BA2-8DD7-DA6B7624F72A}" srcOrd="0" destOrd="0" presId="urn:microsoft.com/office/officeart/2005/8/layout/hierarchy1"/>
    <dgm:cxn modelId="{07B07A0E-3497-4761-B1B8-4DD0A975EB2A}" srcId="{9A639FD9-A2C1-4586-8466-C80AC22CD906}" destId="{7E400A43-AC53-4330-A364-59CE834E95D9}" srcOrd="1" destOrd="0" parTransId="{0C2A9459-E256-43FF-9231-F200E53FCB75}" sibTransId="{379D3B47-2AEB-443F-AB06-0B738EB096AD}"/>
    <dgm:cxn modelId="{06F19A87-C19B-486D-A511-207F4BB93FD8}" type="presOf" srcId="{AA286C0A-C654-417C-8EBA-8D7666C9D982}" destId="{9FAFB03F-B3A5-448F-A9AB-901964274AA7}" srcOrd="0" destOrd="0" presId="urn:microsoft.com/office/officeart/2005/8/layout/hierarchy1"/>
    <dgm:cxn modelId="{8395A6F7-54AF-465E-BC0D-A62555D4B80E}" srcId="{7A3C79B6-0223-41A9-A102-5FA703CE625A}" destId="{9A639FD9-A2C1-4586-8466-C80AC22CD906}" srcOrd="0" destOrd="0" parTransId="{E6309990-8AC4-4C98-AACA-3FBD967987E1}" sibTransId="{D50D5EB4-1923-414D-8F86-FDD8702D88CE}"/>
    <dgm:cxn modelId="{46535DEC-2FC9-4CEA-B317-A46F37312429}" srcId="{7E400A43-AC53-4330-A364-59CE834E95D9}" destId="{60A7A64B-5836-4AE8-B7FC-53909513D85D}" srcOrd="0" destOrd="0" parTransId="{8015F4F7-3A4F-4293-8A0E-D719BF41D056}" sibTransId="{B966E4EE-322B-4920-96F3-E055BD3BE140}"/>
    <dgm:cxn modelId="{698BB04F-9333-4BAF-BEC7-9DFE2E5D9736}" type="presOf" srcId="{60A7A64B-5836-4AE8-B7FC-53909513D85D}" destId="{54082FD1-96E5-430E-A083-88C4981111FB}" srcOrd="0" destOrd="0" presId="urn:microsoft.com/office/officeart/2005/8/layout/hierarchy1"/>
    <dgm:cxn modelId="{634B8DD4-9858-4E29-9D0E-D48C42FCFB60}" type="presOf" srcId="{D20BC36E-81D1-4CFC-AC45-A47474A33DCB}" destId="{35571C0B-3043-469A-BC5E-2C1A043103C1}" srcOrd="0" destOrd="0" presId="urn:microsoft.com/office/officeart/2005/8/layout/hierarchy1"/>
    <dgm:cxn modelId="{5C1E3E6C-DFF7-4D10-8786-7196F9C5C7B9}" type="presOf" srcId="{92879AF1-42A5-4A36-9DF7-47A9DF3B45DD}" destId="{6591E5BF-F036-4262-BA28-4FAF10F8DB92}" srcOrd="0" destOrd="0" presId="urn:microsoft.com/office/officeart/2005/8/layout/hierarchy1"/>
    <dgm:cxn modelId="{5018D0E1-1ACC-458F-B75E-8096EB2F8CC1}" srcId="{9A639FD9-A2C1-4586-8466-C80AC22CD906}" destId="{7CDD5192-D72A-4E8C-8D91-0A216C5F4676}" srcOrd="0" destOrd="0" parTransId="{3CA953B8-CD06-491E-AF25-988F6C03FD68}" sibTransId="{340CCC69-F936-431E-9B46-CAFBC4E6B7CB}"/>
    <dgm:cxn modelId="{D8FFB723-85DD-411E-9AB2-2A8EF280766D}" type="presOf" srcId="{7E400A43-AC53-4330-A364-59CE834E95D9}" destId="{4F66DCAB-2B95-4DD4-B898-9CAB90B9F07E}" srcOrd="0" destOrd="0" presId="urn:microsoft.com/office/officeart/2005/8/layout/hierarchy1"/>
    <dgm:cxn modelId="{A9F1A2A6-50C3-4679-BB06-EE5C80E31314}" type="presOf" srcId="{8015F4F7-3A4F-4293-8A0E-D719BF41D056}" destId="{5DA1A6C6-14BE-4C69-A04F-8486265F4FA7}" srcOrd="0" destOrd="0" presId="urn:microsoft.com/office/officeart/2005/8/layout/hierarchy1"/>
    <dgm:cxn modelId="{56B75B72-D748-4C63-ABBD-90047225F342}" type="presOf" srcId="{E5BA17CC-802F-428B-9C42-69F1F46A85D5}" destId="{1B8B60A5-0E41-4B54-B166-A8D07D44EAFA}" srcOrd="0" destOrd="0" presId="urn:microsoft.com/office/officeart/2005/8/layout/hierarchy1"/>
    <dgm:cxn modelId="{97C49E66-F98B-4117-8AA5-95812D2E6C60}" type="presOf" srcId="{3CA953B8-CD06-491E-AF25-988F6C03FD68}" destId="{EA0A8E92-7897-4B9C-82EA-6D04CA07EAB6}" srcOrd="0" destOrd="0" presId="urn:microsoft.com/office/officeart/2005/8/layout/hierarchy1"/>
    <dgm:cxn modelId="{30104DEB-6E9E-47E3-96E5-D1A7966361C7}" srcId="{7CDD5192-D72A-4E8C-8D91-0A216C5F4676}" destId="{AA286C0A-C654-417C-8EBA-8D7666C9D982}" srcOrd="1" destOrd="0" parTransId="{E5BA17CC-802F-428B-9C42-69F1F46A85D5}" sibTransId="{A3965A27-D1EA-4644-A336-E166CAAC8A0A}"/>
    <dgm:cxn modelId="{D18F2B94-324D-4471-9309-1BCC04DCAEBD}" type="presOf" srcId="{9A639FD9-A2C1-4586-8466-C80AC22CD906}" destId="{C0A65F44-ABB2-424C-ADAE-3DADA62268DD}" srcOrd="0" destOrd="0" presId="urn:microsoft.com/office/officeart/2005/8/layout/hierarchy1"/>
    <dgm:cxn modelId="{F8E1E4C4-DE3B-4D99-AAD4-B9EFF25A5505}" type="presOf" srcId="{0C2A9459-E256-43FF-9231-F200E53FCB75}" destId="{A41DCFF0-28E4-4918-902D-42AA8ED07812}" srcOrd="0" destOrd="0" presId="urn:microsoft.com/office/officeart/2005/8/layout/hierarchy1"/>
    <dgm:cxn modelId="{D794E180-6D5E-4D6A-AF12-AD26F210A4FB}" type="presOf" srcId="{7A3C79B6-0223-41A9-A102-5FA703CE625A}" destId="{39CA2185-D998-4423-B70D-FCBC58EDB30A}" srcOrd="0" destOrd="0" presId="urn:microsoft.com/office/officeart/2005/8/layout/hierarchy1"/>
    <dgm:cxn modelId="{8C054A6F-5DE0-42B4-93CD-A4A0B65CACC5}" srcId="{7CDD5192-D72A-4E8C-8D91-0A216C5F4676}" destId="{92879AF1-42A5-4A36-9DF7-47A9DF3B45DD}" srcOrd="0" destOrd="0" parTransId="{D20BC36E-81D1-4CFC-AC45-A47474A33DCB}" sibTransId="{349EFF60-E549-4DD8-B740-0B72AF853B66}"/>
    <dgm:cxn modelId="{FB81C058-8285-43C3-8282-C139B43CB058}" type="presParOf" srcId="{39CA2185-D998-4423-B70D-FCBC58EDB30A}" destId="{618A3999-3B58-498A-8939-D9790EBF5089}" srcOrd="0" destOrd="0" presId="urn:microsoft.com/office/officeart/2005/8/layout/hierarchy1"/>
    <dgm:cxn modelId="{A04E991B-F88E-4098-9D79-CEA862EECB41}" type="presParOf" srcId="{618A3999-3B58-498A-8939-D9790EBF5089}" destId="{398514D8-A16A-4F3F-BFAB-53C8177C9FE9}" srcOrd="0" destOrd="0" presId="urn:microsoft.com/office/officeart/2005/8/layout/hierarchy1"/>
    <dgm:cxn modelId="{A8F7B2E6-232E-4F42-ACA3-C6B69ECE621D}" type="presParOf" srcId="{398514D8-A16A-4F3F-BFAB-53C8177C9FE9}" destId="{BE3565B0-0831-4ED4-8A75-4D11A6DD100C}" srcOrd="0" destOrd="0" presId="urn:microsoft.com/office/officeart/2005/8/layout/hierarchy1"/>
    <dgm:cxn modelId="{23FBA839-E5F1-4AC4-BBE4-C0326FBD57E5}" type="presParOf" srcId="{398514D8-A16A-4F3F-BFAB-53C8177C9FE9}" destId="{C0A65F44-ABB2-424C-ADAE-3DADA62268DD}" srcOrd="1" destOrd="0" presId="urn:microsoft.com/office/officeart/2005/8/layout/hierarchy1"/>
    <dgm:cxn modelId="{21B3DD30-9340-4825-9DC7-C1A3DCD40D3F}" type="presParOf" srcId="{618A3999-3B58-498A-8939-D9790EBF5089}" destId="{C0584AAE-1B88-4C39-B92C-7457153D48DF}" srcOrd="1" destOrd="0" presId="urn:microsoft.com/office/officeart/2005/8/layout/hierarchy1"/>
    <dgm:cxn modelId="{F416F87C-6972-46B1-A61F-9B2388B15C48}" type="presParOf" srcId="{C0584AAE-1B88-4C39-B92C-7457153D48DF}" destId="{EA0A8E92-7897-4B9C-82EA-6D04CA07EAB6}" srcOrd="0" destOrd="0" presId="urn:microsoft.com/office/officeart/2005/8/layout/hierarchy1"/>
    <dgm:cxn modelId="{BF2E443D-BD00-4AAB-980B-029A16C98F56}" type="presParOf" srcId="{C0584AAE-1B88-4C39-B92C-7457153D48DF}" destId="{749BF1E7-F484-48A1-B0E3-1F224CC00CE0}" srcOrd="1" destOrd="0" presId="urn:microsoft.com/office/officeart/2005/8/layout/hierarchy1"/>
    <dgm:cxn modelId="{734AF42C-3582-4D26-B967-E9C0B2ADAF2D}" type="presParOf" srcId="{749BF1E7-F484-48A1-B0E3-1F224CC00CE0}" destId="{40C6790F-F264-4ED0-B0F3-912450E90DD3}" srcOrd="0" destOrd="0" presId="urn:microsoft.com/office/officeart/2005/8/layout/hierarchy1"/>
    <dgm:cxn modelId="{96EA0671-E479-4115-A524-8C60547F2B17}" type="presParOf" srcId="{40C6790F-F264-4ED0-B0F3-912450E90DD3}" destId="{880FB652-6EE9-4F17-8851-4108D5C88209}" srcOrd="0" destOrd="0" presId="urn:microsoft.com/office/officeart/2005/8/layout/hierarchy1"/>
    <dgm:cxn modelId="{E2FF2E43-5FE7-4090-BFD7-F1B6E7F9DDF0}" type="presParOf" srcId="{40C6790F-F264-4ED0-B0F3-912450E90DD3}" destId="{DB9D9175-DE9E-4BA2-8DD7-DA6B7624F72A}" srcOrd="1" destOrd="0" presId="urn:microsoft.com/office/officeart/2005/8/layout/hierarchy1"/>
    <dgm:cxn modelId="{11124A87-B934-4DF8-9985-05AD9427CB03}" type="presParOf" srcId="{749BF1E7-F484-48A1-B0E3-1F224CC00CE0}" destId="{E52EF8EE-61C4-4D13-B807-98AAF5366E74}" srcOrd="1" destOrd="0" presId="urn:microsoft.com/office/officeart/2005/8/layout/hierarchy1"/>
    <dgm:cxn modelId="{8B12B335-63C4-412B-A1A3-81A76E81996A}" type="presParOf" srcId="{E52EF8EE-61C4-4D13-B807-98AAF5366E74}" destId="{35571C0B-3043-469A-BC5E-2C1A043103C1}" srcOrd="0" destOrd="0" presId="urn:microsoft.com/office/officeart/2005/8/layout/hierarchy1"/>
    <dgm:cxn modelId="{938F7AB0-5BF3-4923-8FC3-D23ACD54A3E9}" type="presParOf" srcId="{E52EF8EE-61C4-4D13-B807-98AAF5366E74}" destId="{64EFB489-5981-4F5A-B12B-DAF556EA63B8}" srcOrd="1" destOrd="0" presId="urn:microsoft.com/office/officeart/2005/8/layout/hierarchy1"/>
    <dgm:cxn modelId="{660BD21C-3613-4AA8-B5EC-22B78D11AA8E}" type="presParOf" srcId="{64EFB489-5981-4F5A-B12B-DAF556EA63B8}" destId="{EF2783E0-7825-4350-AD2F-169544FEE0DD}" srcOrd="0" destOrd="0" presId="urn:microsoft.com/office/officeart/2005/8/layout/hierarchy1"/>
    <dgm:cxn modelId="{0B358562-E8EE-4553-A91A-7E6ACB3CA1C3}" type="presParOf" srcId="{EF2783E0-7825-4350-AD2F-169544FEE0DD}" destId="{811E3F80-3B3F-4FA1-AC66-4E2E3E08CF36}" srcOrd="0" destOrd="0" presId="urn:microsoft.com/office/officeart/2005/8/layout/hierarchy1"/>
    <dgm:cxn modelId="{4D2D475A-C1AA-4514-B558-F4AF0F5A2BC8}" type="presParOf" srcId="{EF2783E0-7825-4350-AD2F-169544FEE0DD}" destId="{6591E5BF-F036-4262-BA28-4FAF10F8DB92}" srcOrd="1" destOrd="0" presId="urn:microsoft.com/office/officeart/2005/8/layout/hierarchy1"/>
    <dgm:cxn modelId="{65CEFDD3-C5BB-45F9-BE30-C9B20E541AD3}" type="presParOf" srcId="{64EFB489-5981-4F5A-B12B-DAF556EA63B8}" destId="{4D4B73E5-DD3C-4346-89AA-3EAD964D2236}" srcOrd="1" destOrd="0" presId="urn:microsoft.com/office/officeart/2005/8/layout/hierarchy1"/>
    <dgm:cxn modelId="{8355405F-4DAC-4551-B098-732373BF40ED}" type="presParOf" srcId="{E52EF8EE-61C4-4D13-B807-98AAF5366E74}" destId="{1B8B60A5-0E41-4B54-B166-A8D07D44EAFA}" srcOrd="2" destOrd="0" presId="urn:microsoft.com/office/officeart/2005/8/layout/hierarchy1"/>
    <dgm:cxn modelId="{477BD22D-3EB2-49AC-89D8-8977BC0F3E0C}" type="presParOf" srcId="{E52EF8EE-61C4-4D13-B807-98AAF5366E74}" destId="{73C16273-739F-47AE-9F7C-68A74235E1A1}" srcOrd="3" destOrd="0" presId="urn:microsoft.com/office/officeart/2005/8/layout/hierarchy1"/>
    <dgm:cxn modelId="{A4A1C0C5-41BF-486F-9FA8-9FBA42B0526E}" type="presParOf" srcId="{73C16273-739F-47AE-9F7C-68A74235E1A1}" destId="{4ABA391A-FFB3-4C41-8AD1-F5891CF7CCCC}" srcOrd="0" destOrd="0" presId="urn:microsoft.com/office/officeart/2005/8/layout/hierarchy1"/>
    <dgm:cxn modelId="{5989D58C-6D29-46AC-B0FF-58F611CFA8D2}" type="presParOf" srcId="{4ABA391A-FFB3-4C41-8AD1-F5891CF7CCCC}" destId="{1984249E-2FD3-4635-8CDB-9CECC6E5C186}" srcOrd="0" destOrd="0" presId="urn:microsoft.com/office/officeart/2005/8/layout/hierarchy1"/>
    <dgm:cxn modelId="{3FFCC3EE-F7DA-4042-91A2-8AF133BEBED2}" type="presParOf" srcId="{4ABA391A-FFB3-4C41-8AD1-F5891CF7CCCC}" destId="{9FAFB03F-B3A5-448F-A9AB-901964274AA7}" srcOrd="1" destOrd="0" presId="urn:microsoft.com/office/officeart/2005/8/layout/hierarchy1"/>
    <dgm:cxn modelId="{179EDE0B-AAC2-4A26-9508-EC39A34E272E}" type="presParOf" srcId="{73C16273-739F-47AE-9F7C-68A74235E1A1}" destId="{95F03130-E7DB-436A-BB5C-8ED91433FBB5}" srcOrd="1" destOrd="0" presId="urn:microsoft.com/office/officeart/2005/8/layout/hierarchy1"/>
    <dgm:cxn modelId="{89252647-CE69-4FDA-9FC1-8A376129F6B0}" type="presParOf" srcId="{C0584AAE-1B88-4C39-B92C-7457153D48DF}" destId="{A41DCFF0-28E4-4918-902D-42AA8ED07812}" srcOrd="2" destOrd="0" presId="urn:microsoft.com/office/officeart/2005/8/layout/hierarchy1"/>
    <dgm:cxn modelId="{023103F6-D322-4F74-84E1-A5BE1AC5EB0C}" type="presParOf" srcId="{C0584AAE-1B88-4C39-B92C-7457153D48DF}" destId="{D62889FA-91A4-4A15-B80A-0C87EC26A42D}" srcOrd="3" destOrd="0" presId="urn:microsoft.com/office/officeart/2005/8/layout/hierarchy1"/>
    <dgm:cxn modelId="{1BD68943-83F1-4A04-B430-C7E764FA43FA}" type="presParOf" srcId="{D62889FA-91A4-4A15-B80A-0C87EC26A42D}" destId="{FF603D60-79B0-4447-A20A-834D4C92AAD2}" srcOrd="0" destOrd="0" presId="urn:microsoft.com/office/officeart/2005/8/layout/hierarchy1"/>
    <dgm:cxn modelId="{0AD154EA-153C-434A-92AA-9E523D338C40}" type="presParOf" srcId="{FF603D60-79B0-4447-A20A-834D4C92AAD2}" destId="{D1563B31-3452-4A70-80D9-B3B3C2150438}" srcOrd="0" destOrd="0" presId="urn:microsoft.com/office/officeart/2005/8/layout/hierarchy1"/>
    <dgm:cxn modelId="{F3635AF3-0BCF-40DF-8350-0A6983B466A7}" type="presParOf" srcId="{FF603D60-79B0-4447-A20A-834D4C92AAD2}" destId="{4F66DCAB-2B95-4DD4-B898-9CAB90B9F07E}" srcOrd="1" destOrd="0" presId="urn:microsoft.com/office/officeart/2005/8/layout/hierarchy1"/>
    <dgm:cxn modelId="{4C0BB78A-6E78-4E21-A86A-623D742C3AA4}" type="presParOf" srcId="{D62889FA-91A4-4A15-B80A-0C87EC26A42D}" destId="{919C64C7-3262-4EF5-BEE0-3B5B4C995750}" srcOrd="1" destOrd="0" presId="urn:microsoft.com/office/officeart/2005/8/layout/hierarchy1"/>
    <dgm:cxn modelId="{40106F42-BC63-4043-AA4C-AEDC182F7023}" type="presParOf" srcId="{919C64C7-3262-4EF5-BEE0-3B5B4C995750}" destId="{5DA1A6C6-14BE-4C69-A04F-8486265F4FA7}" srcOrd="0" destOrd="0" presId="urn:microsoft.com/office/officeart/2005/8/layout/hierarchy1"/>
    <dgm:cxn modelId="{D97225E6-275F-46B6-80C9-C448545E0962}" type="presParOf" srcId="{919C64C7-3262-4EF5-BEE0-3B5B4C995750}" destId="{ABDCC9E1-AE01-4730-8F88-AF70A08160E4}" srcOrd="1" destOrd="0" presId="urn:microsoft.com/office/officeart/2005/8/layout/hierarchy1"/>
    <dgm:cxn modelId="{5002F56A-208C-4133-B18B-1FCEAA45A14C}" type="presParOf" srcId="{ABDCC9E1-AE01-4730-8F88-AF70A08160E4}" destId="{CBDBD267-3025-446E-9B9E-75EDABEE390E}" srcOrd="0" destOrd="0" presId="urn:microsoft.com/office/officeart/2005/8/layout/hierarchy1"/>
    <dgm:cxn modelId="{BAEFF501-122C-4867-A253-F2CAFE2A02BF}" type="presParOf" srcId="{CBDBD267-3025-446E-9B9E-75EDABEE390E}" destId="{46F42902-2106-4211-A093-4141E0AD4999}" srcOrd="0" destOrd="0" presId="urn:microsoft.com/office/officeart/2005/8/layout/hierarchy1"/>
    <dgm:cxn modelId="{24F756B3-7FDC-490E-9FC3-654D2EE3E7B7}" type="presParOf" srcId="{CBDBD267-3025-446E-9B9E-75EDABEE390E}" destId="{54082FD1-96E5-430E-A083-88C4981111FB}" srcOrd="1" destOrd="0" presId="urn:microsoft.com/office/officeart/2005/8/layout/hierarchy1"/>
    <dgm:cxn modelId="{93C9B0AF-7137-4A8E-9618-8578899FC4D9}" type="presParOf" srcId="{ABDCC9E1-AE01-4730-8F88-AF70A08160E4}" destId="{30AB981E-49F9-4481-8DE9-AF9AFEE4D75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9673B-7FDB-4C38-B873-899C52194A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pl-PL"/>
        </a:p>
      </dgm:t>
    </dgm:pt>
    <dgm:pt modelId="{1FFFD4C8-CA72-4566-9DD6-36D65AF1D2DA}">
      <dgm:prSet phldrT="[Tekst]" custT="1"/>
      <dgm:spPr/>
      <dgm:t>
        <a:bodyPr/>
        <a:lstStyle/>
        <a:p>
          <a:r>
            <a:rPr lang="pl-PL" sz="2200" baseline="0" dirty="0">
              <a:solidFill>
                <a:srgbClr val="00B0F0"/>
              </a:solidFill>
            </a:rPr>
            <a:t>GRUPA NIEBIESKA</a:t>
          </a:r>
        </a:p>
      </dgm:t>
    </dgm:pt>
    <dgm:pt modelId="{51C2CBF9-66DC-4D48-9C98-6617AA708B70}" type="parTrans" cxnId="{982D5964-ADBB-41E5-9E8D-761C8B0FB6B0}">
      <dgm:prSet/>
      <dgm:spPr/>
      <dgm:t>
        <a:bodyPr/>
        <a:lstStyle/>
        <a:p>
          <a:endParaRPr lang="pl-PL"/>
        </a:p>
      </dgm:t>
    </dgm:pt>
    <dgm:pt modelId="{59BF50BB-6DEC-4C06-B8E1-361BD86F4EF2}" type="sibTrans" cxnId="{982D5964-ADBB-41E5-9E8D-761C8B0FB6B0}">
      <dgm:prSet/>
      <dgm:spPr/>
      <dgm:t>
        <a:bodyPr/>
        <a:lstStyle/>
        <a:p>
          <a:r>
            <a:rPr lang="pl-PL" baseline="0" dirty="0">
              <a:solidFill>
                <a:schemeClr val="bg1">
                  <a:lumMod val="50000"/>
                </a:schemeClr>
              </a:solidFill>
            </a:rPr>
            <a:t>GRUPA SZARA</a:t>
          </a:r>
        </a:p>
      </dgm:t>
    </dgm:pt>
    <dgm:pt modelId="{D9FAC44F-C7EA-4F1B-ABF1-CD377946A035}">
      <dgm:prSet phldrT="[Tekst]"/>
      <dgm:spPr/>
      <dgm:t>
        <a:bodyPr/>
        <a:lstStyle/>
        <a:p>
          <a:endParaRPr lang="pl-PL" dirty="0"/>
        </a:p>
        <a:p>
          <a:endParaRPr lang="pl-PL" dirty="0"/>
        </a:p>
        <a:p>
          <a:endParaRPr lang="pl-PL" dirty="0"/>
        </a:p>
        <a:p>
          <a:endParaRPr lang="pl-PL" dirty="0"/>
        </a:p>
      </dgm:t>
    </dgm:pt>
    <dgm:pt modelId="{8AF55F46-91F5-4EEF-8F06-6295CE951444}" type="parTrans" cxnId="{0D01F7DC-55FF-4B79-BD31-BCD19461D354}">
      <dgm:prSet/>
      <dgm:spPr/>
      <dgm:t>
        <a:bodyPr/>
        <a:lstStyle/>
        <a:p>
          <a:endParaRPr lang="pl-PL"/>
        </a:p>
      </dgm:t>
    </dgm:pt>
    <dgm:pt modelId="{51137175-3EBB-4411-92A5-68CD3ED78B0A}" type="sibTrans" cxnId="{0D01F7DC-55FF-4B79-BD31-BCD19461D354}">
      <dgm:prSet/>
      <dgm:spPr/>
      <dgm:t>
        <a:bodyPr/>
        <a:lstStyle/>
        <a:p>
          <a:endParaRPr lang="pl-PL"/>
        </a:p>
      </dgm:t>
    </dgm:pt>
    <dgm:pt modelId="{76489CF8-AA9E-4E36-BA72-80732C6C9E7E}" type="pres">
      <dgm:prSet presAssocID="{17C9673B-7FDB-4C38-B873-899C52194A38}" presName="Name0" presStyleCnt="0">
        <dgm:presLayoutVars>
          <dgm:chMax/>
          <dgm:chPref/>
          <dgm:dir/>
          <dgm:animLvl val="lvl"/>
        </dgm:presLayoutVars>
      </dgm:prSet>
      <dgm:spPr/>
      <dgm:t>
        <a:bodyPr/>
        <a:lstStyle/>
        <a:p>
          <a:endParaRPr lang="pl-PL"/>
        </a:p>
      </dgm:t>
    </dgm:pt>
    <dgm:pt modelId="{6F583CD1-BC84-4543-8A13-3DC57DFDF503}" type="pres">
      <dgm:prSet presAssocID="{1FFFD4C8-CA72-4566-9DD6-36D65AF1D2DA}" presName="composite" presStyleCnt="0"/>
      <dgm:spPr/>
    </dgm:pt>
    <dgm:pt modelId="{82C0E4CA-0A8F-434C-8DFA-88FBAE4D12C3}" type="pres">
      <dgm:prSet presAssocID="{1FFFD4C8-CA72-4566-9DD6-36D65AF1D2DA}" presName="Parent1" presStyleLbl="node1" presStyleIdx="0" presStyleCnt="2" custAng="0" custScaleX="190244" custScaleY="104317" custLinFactNeighborX="-1653" custLinFactNeighborY="-45555">
        <dgm:presLayoutVars>
          <dgm:chMax val="1"/>
          <dgm:chPref val="1"/>
          <dgm:bulletEnabled val="1"/>
        </dgm:presLayoutVars>
      </dgm:prSet>
      <dgm:spPr/>
      <dgm:t>
        <a:bodyPr/>
        <a:lstStyle/>
        <a:p>
          <a:endParaRPr lang="pl-PL"/>
        </a:p>
      </dgm:t>
    </dgm:pt>
    <dgm:pt modelId="{3D3BF759-77F8-4665-8219-6C7BA6A2E70C}" type="pres">
      <dgm:prSet presAssocID="{1FFFD4C8-CA72-4566-9DD6-36D65AF1D2DA}" presName="Childtext1" presStyleLbl="revTx" presStyleIdx="0" presStyleCnt="1">
        <dgm:presLayoutVars>
          <dgm:chMax val="0"/>
          <dgm:chPref val="0"/>
          <dgm:bulletEnabled val="1"/>
        </dgm:presLayoutVars>
      </dgm:prSet>
      <dgm:spPr/>
      <dgm:t>
        <a:bodyPr/>
        <a:lstStyle/>
        <a:p>
          <a:endParaRPr lang="pl-PL"/>
        </a:p>
      </dgm:t>
    </dgm:pt>
    <dgm:pt modelId="{DE987A46-09BC-4D1D-B717-C17EB3E9F26F}" type="pres">
      <dgm:prSet presAssocID="{1FFFD4C8-CA72-4566-9DD6-36D65AF1D2DA}" presName="BalanceSpacing" presStyleCnt="0"/>
      <dgm:spPr/>
    </dgm:pt>
    <dgm:pt modelId="{6626494F-D00B-4B6F-A886-B22D99B99A31}" type="pres">
      <dgm:prSet presAssocID="{1FFFD4C8-CA72-4566-9DD6-36D65AF1D2DA}" presName="BalanceSpacing1" presStyleCnt="0"/>
      <dgm:spPr/>
    </dgm:pt>
    <dgm:pt modelId="{F8213893-F56D-463C-840A-52087ED3570E}" type="pres">
      <dgm:prSet presAssocID="{59BF50BB-6DEC-4C06-B8E1-361BD86F4EF2}" presName="Accent1Text" presStyleLbl="node1" presStyleIdx="1" presStyleCnt="2" custScaleX="151517" custScaleY="117320" custLinFactNeighborX="-53212" custLinFactNeighborY="46659"/>
      <dgm:spPr/>
      <dgm:t>
        <a:bodyPr/>
        <a:lstStyle/>
        <a:p>
          <a:endParaRPr lang="pl-PL"/>
        </a:p>
      </dgm:t>
    </dgm:pt>
  </dgm:ptLst>
  <dgm:cxnLst>
    <dgm:cxn modelId="{B6334A0E-DDFD-4AC8-AF18-0637B1478B4E}" type="presOf" srcId="{17C9673B-7FDB-4C38-B873-899C52194A38}" destId="{76489CF8-AA9E-4E36-BA72-80732C6C9E7E}" srcOrd="0" destOrd="0" presId="urn:microsoft.com/office/officeart/2008/layout/AlternatingHexagons"/>
    <dgm:cxn modelId="{FC2BEFA6-5C35-4734-BD27-A3C8A6014BBD}" type="presOf" srcId="{D9FAC44F-C7EA-4F1B-ABF1-CD377946A035}" destId="{3D3BF759-77F8-4665-8219-6C7BA6A2E70C}" srcOrd="0" destOrd="0" presId="urn:microsoft.com/office/officeart/2008/layout/AlternatingHexagons"/>
    <dgm:cxn modelId="{FDA18CD2-57C4-4390-997E-C7C3BEF9E951}" type="presOf" srcId="{59BF50BB-6DEC-4C06-B8E1-361BD86F4EF2}" destId="{F8213893-F56D-463C-840A-52087ED3570E}" srcOrd="0" destOrd="0" presId="urn:microsoft.com/office/officeart/2008/layout/AlternatingHexagons"/>
    <dgm:cxn modelId="{982D5964-ADBB-41E5-9E8D-761C8B0FB6B0}" srcId="{17C9673B-7FDB-4C38-B873-899C52194A38}" destId="{1FFFD4C8-CA72-4566-9DD6-36D65AF1D2DA}" srcOrd="0" destOrd="0" parTransId="{51C2CBF9-66DC-4D48-9C98-6617AA708B70}" sibTransId="{59BF50BB-6DEC-4C06-B8E1-361BD86F4EF2}"/>
    <dgm:cxn modelId="{1CBDE761-A709-4466-B78D-14F7454FCF1A}" type="presOf" srcId="{1FFFD4C8-CA72-4566-9DD6-36D65AF1D2DA}" destId="{82C0E4CA-0A8F-434C-8DFA-88FBAE4D12C3}" srcOrd="0" destOrd="0" presId="urn:microsoft.com/office/officeart/2008/layout/AlternatingHexagons"/>
    <dgm:cxn modelId="{0D01F7DC-55FF-4B79-BD31-BCD19461D354}" srcId="{1FFFD4C8-CA72-4566-9DD6-36D65AF1D2DA}" destId="{D9FAC44F-C7EA-4F1B-ABF1-CD377946A035}" srcOrd="0" destOrd="0" parTransId="{8AF55F46-91F5-4EEF-8F06-6295CE951444}" sibTransId="{51137175-3EBB-4411-92A5-68CD3ED78B0A}"/>
    <dgm:cxn modelId="{F699A75C-AC5A-47EB-9987-35932AD7B259}" type="presParOf" srcId="{76489CF8-AA9E-4E36-BA72-80732C6C9E7E}" destId="{6F583CD1-BC84-4543-8A13-3DC57DFDF503}" srcOrd="0" destOrd="0" presId="urn:microsoft.com/office/officeart/2008/layout/AlternatingHexagons"/>
    <dgm:cxn modelId="{547E9D60-4518-4898-96BD-EAB1C93021D1}" type="presParOf" srcId="{6F583CD1-BC84-4543-8A13-3DC57DFDF503}" destId="{82C0E4CA-0A8F-434C-8DFA-88FBAE4D12C3}" srcOrd="0" destOrd="0" presId="urn:microsoft.com/office/officeart/2008/layout/AlternatingHexagons"/>
    <dgm:cxn modelId="{26329DCF-2617-4DEE-B205-51F142CE581B}" type="presParOf" srcId="{6F583CD1-BC84-4543-8A13-3DC57DFDF503}" destId="{3D3BF759-77F8-4665-8219-6C7BA6A2E70C}" srcOrd="1" destOrd="0" presId="urn:microsoft.com/office/officeart/2008/layout/AlternatingHexagons"/>
    <dgm:cxn modelId="{BF2E1671-E439-4D7A-8D3A-F10837516B09}" type="presParOf" srcId="{6F583CD1-BC84-4543-8A13-3DC57DFDF503}" destId="{DE987A46-09BC-4D1D-B717-C17EB3E9F26F}" srcOrd="2" destOrd="0" presId="urn:microsoft.com/office/officeart/2008/layout/AlternatingHexagons"/>
    <dgm:cxn modelId="{61BB1785-E492-4AB6-A695-E26A446129DE}" type="presParOf" srcId="{6F583CD1-BC84-4543-8A13-3DC57DFDF503}" destId="{6626494F-D00B-4B6F-A886-B22D99B99A31}" srcOrd="3" destOrd="0" presId="urn:microsoft.com/office/officeart/2008/layout/AlternatingHexagons"/>
    <dgm:cxn modelId="{37C5132B-6663-4E1C-85BC-F197298D7A45}" type="presParOf" srcId="{6F583CD1-BC84-4543-8A13-3DC57DFDF503}" destId="{F8213893-F56D-463C-840A-52087ED3570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pl-PL"/>
              <a:t>Kliknij, aby edytować styl</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pl-PL"/>
              <a:t>Kliknij, aby edytować styl</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D17FA3B-C404-4317-B0BC-953931111309}" type="datetimeFigureOut">
              <a:rPr lang="pl-PL" smtClean="0"/>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pl-PL"/>
              <a:t>Kliknij, aby edytować styl</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D17FA3B-C404-4317-B0BC-953931111309}" type="datetimeFigureOut">
              <a:rPr lang="pl-PL" smtClean="0"/>
              <a:t>14.01.2020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FD17FA3B-C404-4317-B0BC-953931111309}" type="datetimeFigureOut">
              <a:rPr lang="pl-PL" smtClean="0"/>
              <a:t>14.01.2020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FD17FA3B-C404-4317-B0BC-953931111309}" type="datetimeFigureOut">
              <a:rPr lang="pl-PL" smtClean="0"/>
              <a:t>14.01.2020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7FA3B-C404-4317-B0BC-953931111309}" type="datetimeFigureOut">
              <a:rPr lang="pl-PL" smtClean="0"/>
              <a:t>14.01.2020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pl-PL"/>
              <a:t>Kliknij, aby edytować styl</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t>14.01.2020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pl-PL"/>
              <a:t>Kliknij, aby edytować styl</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t>14.01.2020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t>‹#›</a:t>
            </a:fld>
            <a:endParaRPr lang="pl-PL"/>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pl-PL"/>
              <a:t>Kliknij ikonę, aby dodać obraz</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FD17FA3B-C404-4317-B0BC-953931111309}" type="datetimeFigureOut">
              <a:rPr lang="pl-PL" smtClean="0"/>
              <a:t>14.01.2020</a:t>
            </a:fld>
            <a:endParaRPr lang="pl-PL"/>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pl-PL"/>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kologia.pl/wiedza/zanieczyszczenia/zanieczyszczenia-wod-skad-sie-biora-scieki,11031.html" TargetMode="External"/><Relationship Id="rId2" Type="http://schemas.openxmlformats.org/officeDocument/2006/relationships/hyperlink" Target="http://www.pfozw.org.pl/zrodlo-wiedzy/w-budowie-5/"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eszkola.pl/biologia/zanieczyszczenia-wod-6564.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ios.gov.pl/stansrodowiska/gios/pokaz_artykul/pl/front/stanwpolsce/srodowisko_i_zdrowie/zanieczyszczenia_powietrza"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przyroda.opracowania.pl/ochrona_powietrza_w%C3%B3d_i_gleb/"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7000"/>
          </a:schemeClr>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708620" y="1620807"/>
            <a:ext cx="7772400" cy="1470025"/>
          </a:xfrm>
        </p:spPr>
        <p:txBody>
          <a:bodyPr/>
          <a:lstStyle/>
          <a:p>
            <a:r>
              <a:rPr lang="pl-PL" dirty="0"/>
              <a:t>OCHRONA ŚRODOWISKA</a:t>
            </a:r>
          </a:p>
        </p:txBody>
      </p:sp>
      <p:sp>
        <p:nvSpPr>
          <p:cNvPr id="3" name="Podtytuł 2"/>
          <p:cNvSpPr>
            <a:spLocks noGrp="1"/>
          </p:cNvSpPr>
          <p:nvPr>
            <p:ph type="subTitle" idx="1"/>
          </p:nvPr>
        </p:nvSpPr>
        <p:spPr>
          <a:xfrm>
            <a:off x="1187624" y="3212976"/>
            <a:ext cx="4248472" cy="3312368"/>
          </a:xfrm>
        </p:spPr>
        <p:txBody>
          <a:bodyPr>
            <a:normAutofit fontScale="55000" lnSpcReduction="20000"/>
          </a:bodyPr>
          <a:lstStyle/>
          <a:p>
            <a:pPr algn="ctr"/>
            <a:r>
              <a:rPr lang="pl-PL" sz="3600" b="1" dirty="0">
                <a:solidFill>
                  <a:srgbClr val="000000"/>
                </a:solidFill>
                <a:effectLst>
                  <a:outerShdw dist="17961" dir="2700000">
                    <a:scrgbClr r="0" g="0" b="0"/>
                  </a:outerShdw>
                </a:effectLst>
              </a:rPr>
              <a:t/>
            </a:r>
            <a:br>
              <a:rPr lang="pl-PL" sz="3600" b="1" dirty="0">
                <a:solidFill>
                  <a:srgbClr val="000000"/>
                </a:solidFill>
                <a:effectLst>
                  <a:outerShdw dist="17961" dir="2700000">
                    <a:scrgbClr r="0" g="0" b="0"/>
                  </a:outerShdw>
                </a:effectLst>
              </a:rPr>
            </a:br>
            <a:r>
              <a:rPr lang="pl-PL" sz="1800" b="1" dirty="0">
                <a:solidFill>
                  <a:srgbClr val="000000"/>
                </a:solidFill>
              </a:rPr>
              <a:t/>
            </a:r>
            <a:br>
              <a:rPr lang="pl-PL" sz="1800" b="1" dirty="0">
                <a:solidFill>
                  <a:srgbClr val="000000"/>
                </a:solidFill>
              </a:rPr>
            </a:br>
            <a:r>
              <a:rPr lang="pl-PL" sz="2000" b="1" dirty="0">
                <a:solidFill>
                  <a:srgbClr val="000000"/>
                </a:solidFill>
              </a:rPr>
              <a:t/>
            </a:r>
            <a:br>
              <a:rPr lang="pl-PL" sz="2000" b="1" dirty="0">
                <a:solidFill>
                  <a:srgbClr val="000000"/>
                </a:solidFill>
              </a:rPr>
            </a:br>
            <a:r>
              <a:rPr lang="pl-PL" b="1" dirty="0">
                <a:solidFill>
                  <a:srgbClr val="000000"/>
                </a:solidFill>
              </a:rPr>
              <a:t> </a:t>
            </a:r>
            <a:r>
              <a:rPr lang="pl-PL" sz="2800" b="1" dirty="0">
                <a:solidFill>
                  <a:srgbClr val="000000"/>
                </a:solidFill>
              </a:rPr>
              <a:t>Web Quest jest przeznaczony dla III klasy gimnazjum.</a:t>
            </a:r>
          </a:p>
          <a:p>
            <a:pPr algn="ctr"/>
            <a:r>
              <a:rPr lang="pl-PL" sz="2800" b="1" dirty="0">
                <a:solidFill>
                  <a:srgbClr val="000000"/>
                </a:solidFill>
              </a:rPr>
              <a:t>Cel: utrwalenie wiadomości z zakresu ochrony środowiska,</a:t>
            </a:r>
          </a:p>
          <a:p>
            <a:pPr algn="ctr"/>
            <a:r>
              <a:rPr lang="pl-PL" sz="2800" b="1" dirty="0">
                <a:solidFill>
                  <a:srgbClr val="000000"/>
                </a:solidFill>
              </a:rPr>
              <a:t> pogłębienie świadomości  uczniów </a:t>
            </a:r>
          </a:p>
          <a:p>
            <a:pPr algn="ctr"/>
            <a:r>
              <a:rPr lang="pl-PL" sz="2800" b="1" dirty="0">
                <a:solidFill>
                  <a:srgbClr val="000000"/>
                </a:solidFill>
              </a:rPr>
              <a:t>o ochronie środowiska.</a:t>
            </a:r>
          </a:p>
          <a:p>
            <a:pPr algn="ctr"/>
            <a:r>
              <a:rPr lang="pl-PL" sz="2800" b="1" dirty="0">
                <a:solidFill>
                  <a:srgbClr val="000000"/>
                </a:solidFill>
              </a:rPr>
              <a:t/>
            </a:r>
            <a:br>
              <a:rPr lang="pl-PL" sz="2800" b="1" dirty="0">
                <a:solidFill>
                  <a:srgbClr val="000000"/>
                </a:solidFill>
              </a:rPr>
            </a:br>
            <a:r>
              <a:rPr lang="pl-PL" sz="2800" b="1" dirty="0">
                <a:solidFill>
                  <a:srgbClr val="000000"/>
                </a:solidFill>
              </a:rPr>
              <a:t>Autorem projektu jest: Joanna Lemirowska - Wronka</a:t>
            </a:r>
            <a:r>
              <a:rPr lang="pl-PL" sz="2800" b="1" dirty="0">
                <a:solidFill>
                  <a:srgbClr val="000000"/>
                </a:solidFill>
                <a:latin typeface="Comic Sans MS" pitchFamily="66"/>
              </a:rPr>
              <a:t/>
            </a:r>
            <a:br>
              <a:rPr lang="pl-PL" sz="2800" b="1" dirty="0">
                <a:solidFill>
                  <a:srgbClr val="000000"/>
                </a:solidFill>
                <a:latin typeface="Comic Sans MS" pitchFamily="66"/>
              </a:rPr>
            </a:br>
            <a:endParaRPr lang="pl-PL" sz="2800" dirty="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452" y="5085184"/>
            <a:ext cx="1154360" cy="92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645024"/>
            <a:ext cx="1773278" cy="195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Obraz 4">
            <a:extLst>
              <a:ext uri="{FF2B5EF4-FFF2-40B4-BE49-F238E27FC236}">
                <a16:creationId xmlns:a16="http://schemas.microsoft.com/office/drawing/2014/main" xmlns="" id="{3C42CC24-DA54-4C2B-B12B-7F6E3C4257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3282" y="6265356"/>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21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lstStyle/>
          <a:p>
            <a:pPr marL="0" indent="0">
              <a:buNone/>
            </a:pPr>
            <a:r>
              <a:rPr lang="pl-PL" dirty="0"/>
              <a:t>W albumie powinny znaleźć się: </a:t>
            </a:r>
          </a:p>
          <a:p>
            <a:r>
              <a:rPr lang="pl-PL" dirty="0"/>
              <a:t>Informacje tekstowe   </a:t>
            </a:r>
          </a:p>
          <a:p>
            <a:r>
              <a:rPr lang="pl-PL" dirty="0"/>
              <a:t>Rysunki </a:t>
            </a:r>
          </a:p>
          <a:p>
            <a:r>
              <a:rPr lang="pl-PL" dirty="0"/>
              <a:t>Grafiki</a:t>
            </a:r>
          </a:p>
          <a:p>
            <a:r>
              <a:rPr lang="pl-PL" dirty="0"/>
              <a:t>Zdjęcia</a:t>
            </a:r>
          </a:p>
          <a:p>
            <a:pPr marL="0" indent="0">
              <a:buNone/>
            </a:pPr>
            <a:endParaRPr lang="pl-PL" dirty="0"/>
          </a:p>
          <a:p>
            <a:pPr marL="0" indent="0">
              <a:buNone/>
            </a:pPr>
            <a:endParaRPr lang="pl-PL"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789040"/>
            <a:ext cx="27336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41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a:xfrm>
            <a:off x="827584" y="377066"/>
            <a:ext cx="7125112" cy="4051437"/>
          </a:xfrm>
        </p:spPr>
        <p:txBody>
          <a:bodyPr/>
          <a:lstStyle/>
          <a:p>
            <a:pPr algn="ctr"/>
            <a:r>
              <a:rPr lang="pl-PL" dirty="0"/>
              <a:t>Na wykonanie projektu macie </a:t>
            </a:r>
            <a:r>
              <a:rPr lang="pl-PL" sz="2800" dirty="0">
                <a:solidFill>
                  <a:srgbClr val="FF0000"/>
                </a:solidFill>
              </a:rPr>
              <a:t>cztery</a:t>
            </a:r>
            <a:r>
              <a:rPr lang="pl-PL" dirty="0"/>
              <a:t> tygodnie</a:t>
            </a:r>
          </a:p>
        </p:txBody>
      </p:sp>
      <p:sp>
        <p:nvSpPr>
          <p:cNvPr id="7" name="Prostokąt 6"/>
          <p:cNvSpPr/>
          <p:nvPr/>
        </p:nvSpPr>
        <p:spPr>
          <a:xfrm rot="16870582">
            <a:off x="5763586" y="2843166"/>
            <a:ext cx="752500"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rot="16916787">
            <a:off x="6086729" y="3127233"/>
            <a:ext cx="461665" cy="1998686"/>
          </a:xfrm>
          <a:prstGeom prst="rect">
            <a:avLst/>
          </a:prstGeom>
          <a:noFill/>
        </p:spPr>
        <p:txBody>
          <a:bodyPr vert="vert" wrap="square" rtlCol="0">
            <a:spAutoFit/>
          </a:bodyPr>
          <a:lstStyle/>
          <a:p>
            <a:r>
              <a:rPr lang="pl-PL" dirty="0">
                <a:solidFill>
                  <a:srgbClr val="FF0000"/>
                </a:solidFill>
              </a:rPr>
              <a:t>Cztery tygodnie</a:t>
            </a:r>
          </a:p>
        </p:txBody>
      </p:sp>
      <p:sp>
        <p:nvSpPr>
          <p:cNvPr id="9" name="Prostokąt 8"/>
          <p:cNvSpPr/>
          <p:nvPr/>
        </p:nvSpPr>
        <p:spPr>
          <a:xfrm>
            <a:off x="1673249" y="3505173"/>
            <a:ext cx="676788" cy="923330"/>
          </a:xfrm>
          <a:prstGeom prst="rect">
            <a:avLst/>
          </a:prstGeom>
          <a:noFill/>
        </p:spPr>
        <p:txBody>
          <a:bodyPr wrap="none" lIns="91440" tIns="45720" rIns="91440" bIns="45720">
            <a:spAutoFit/>
          </a:bodyPr>
          <a:lstStyle/>
          <a:p>
            <a:pPr algn="ctr"/>
            <a:r>
              <a:rPr lang="pl-P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a:t>
            </a:r>
          </a:p>
        </p:txBody>
      </p:sp>
      <p:pic>
        <p:nvPicPr>
          <p:cNvPr id="1028" name="Picture 4" descr="Znalezione obrazy dla zapytania tydzie&amp;nac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131069"/>
            <a:ext cx="3096343" cy="181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4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lstStyle/>
          <a:p>
            <a:pPr marL="0" indent="0" algn="ctr">
              <a:buNone/>
            </a:pPr>
            <a:r>
              <a:rPr lang="pl-PL" dirty="0">
                <a:solidFill>
                  <a:srgbClr val="FF0000"/>
                </a:solidFill>
              </a:rPr>
              <a:t>PIERWSZY TYDZIEŃ</a:t>
            </a:r>
          </a:p>
          <a:p>
            <a:r>
              <a:rPr lang="pl-PL" dirty="0"/>
              <a:t>Zapoznanie się z zadaniem, wyznaczenie zadań w grupie, wstępne gromadzenie informacji:  </a:t>
            </a:r>
          </a:p>
          <a:p>
            <a:pPr>
              <a:buFontTx/>
              <a:buChar char="-"/>
            </a:pPr>
            <a:r>
              <a:rPr lang="pl-PL" dirty="0"/>
              <a:t>Szukanie w źródłach Internetowych, w słownikach, podręcznikach, książkach tematycznych</a:t>
            </a:r>
          </a:p>
          <a:p>
            <a:pPr>
              <a:buFontTx/>
              <a:buChar char="-"/>
            </a:pPr>
            <a:r>
              <a:rPr lang="pl-PL" dirty="0"/>
              <a:t>Wyjaśniania trudnych pojęć (słów)</a:t>
            </a:r>
          </a:p>
          <a:p>
            <a:pPr>
              <a:buFontTx/>
              <a:buChar char="-"/>
            </a:pPr>
            <a:r>
              <a:rPr lang="pl-PL" dirty="0"/>
              <a:t>Wybieranie ważnych informacji, które będą łatwe do zrozumienia przez uczniów z drugiej grupy</a:t>
            </a:r>
          </a:p>
        </p:txBody>
      </p:sp>
    </p:spTree>
    <p:extLst>
      <p:ext uri="{BB962C8B-B14F-4D97-AF65-F5344CB8AC3E}">
        <p14:creationId xmlns:p14="http://schemas.microsoft.com/office/powerpoint/2010/main" val="347731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lstStyle/>
          <a:p>
            <a:pPr marL="0" indent="0" algn="ctr">
              <a:buNone/>
            </a:pPr>
            <a:r>
              <a:rPr lang="pl-PL" dirty="0">
                <a:solidFill>
                  <a:srgbClr val="FF0000"/>
                </a:solidFill>
              </a:rPr>
              <a:t>DRUGI TYDZIEŃ</a:t>
            </a:r>
          </a:p>
          <a:p>
            <a:pPr marL="0" indent="0" algn="ctr">
              <a:buNone/>
            </a:pPr>
            <a:endParaRPr lang="pl-PL" dirty="0">
              <a:solidFill>
                <a:srgbClr val="FF0000"/>
              </a:solidFill>
            </a:endParaRPr>
          </a:p>
          <a:p>
            <a:pPr>
              <a:buFontTx/>
              <a:buChar char="-"/>
            </a:pPr>
            <a:r>
              <a:rPr lang="pl-PL" dirty="0"/>
              <a:t>Projektowanie albumu</a:t>
            </a:r>
          </a:p>
          <a:p>
            <a:pPr>
              <a:buFontTx/>
              <a:buChar char="-"/>
            </a:pPr>
            <a:r>
              <a:rPr lang="pl-PL" dirty="0"/>
              <a:t>Wspólne wybieranie najważniejszych informacji</a:t>
            </a:r>
          </a:p>
          <a:p>
            <a:pPr>
              <a:buFontTx/>
              <a:buChar char="-"/>
            </a:pPr>
            <a:r>
              <a:rPr lang="pl-PL" dirty="0"/>
              <a:t>Wspólne decydowanie o sposobie pisania tych informacji oraz wytypowanie miejsc na grafikę, rysunki lub zdjęcia</a:t>
            </a:r>
          </a:p>
        </p:txBody>
      </p:sp>
    </p:spTree>
    <p:extLst>
      <p:ext uri="{BB962C8B-B14F-4D97-AF65-F5344CB8AC3E}">
        <p14:creationId xmlns:p14="http://schemas.microsoft.com/office/powerpoint/2010/main" val="2508955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lstStyle/>
          <a:p>
            <a:pPr marL="0" indent="0" algn="ctr">
              <a:buNone/>
            </a:pPr>
            <a:r>
              <a:rPr lang="pl-PL" dirty="0">
                <a:solidFill>
                  <a:srgbClr val="FF0000"/>
                </a:solidFill>
              </a:rPr>
              <a:t>TRZECI TYDZIEŃ:</a:t>
            </a:r>
          </a:p>
          <a:p>
            <a:pPr marL="0" indent="0" algn="ctr">
              <a:buNone/>
            </a:pPr>
            <a:endParaRPr lang="pl-PL" dirty="0">
              <a:solidFill>
                <a:srgbClr val="FF0000"/>
              </a:solidFill>
            </a:endParaRPr>
          </a:p>
          <a:p>
            <a:pPr>
              <a:buFontTx/>
              <a:buChar char="-"/>
            </a:pPr>
            <a:r>
              <a:rPr lang="pl-PL" dirty="0"/>
              <a:t>Wypełnianie albumu</a:t>
            </a:r>
          </a:p>
          <a:p>
            <a:pPr>
              <a:buFontTx/>
              <a:buChar char="-"/>
            </a:pPr>
            <a:r>
              <a:rPr lang="pl-PL" dirty="0"/>
              <a:t>Opanowanie umiejętności prezentowania informacji zawartych w albumie, wyjaśnienie zagadnień</a:t>
            </a:r>
          </a:p>
        </p:txBody>
      </p:sp>
    </p:spTree>
    <p:extLst>
      <p:ext uri="{BB962C8B-B14F-4D97-AF65-F5344CB8AC3E}">
        <p14:creationId xmlns:p14="http://schemas.microsoft.com/office/powerpoint/2010/main" val="291970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lstStyle/>
          <a:p>
            <a:pPr marL="0" indent="0" algn="ctr">
              <a:buNone/>
            </a:pPr>
            <a:r>
              <a:rPr lang="pl-PL" dirty="0">
                <a:solidFill>
                  <a:srgbClr val="FF0000"/>
                </a:solidFill>
              </a:rPr>
              <a:t>CZWARTY TYDZIEŃ</a:t>
            </a:r>
          </a:p>
          <a:p>
            <a:pPr marL="0" indent="0" algn="ctr">
              <a:buNone/>
            </a:pPr>
            <a:endParaRPr lang="pl-PL" dirty="0">
              <a:solidFill>
                <a:srgbClr val="FF0000"/>
              </a:solidFill>
            </a:endParaRPr>
          </a:p>
          <a:p>
            <a:r>
              <a:rPr lang="pl-PL" dirty="0"/>
              <a:t>Zaprezentowanie na pierwszej lekcji biologii albumów, wyjaśnienie zagadnień przez każdą z grup</a:t>
            </a:r>
          </a:p>
          <a:p>
            <a:r>
              <a:rPr lang="pl-PL" dirty="0"/>
              <a:t>Wspólne wykonanie PLAKATU zachęcającego do ochrony środowiska: powietrza i wody</a:t>
            </a:r>
          </a:p>
          <a:p>
            <a:endParaRPr lang="pl-PL" dirty="0"/>
          </a:p>
        </p:txBody>
      </p:sp>
    </p:spTree>
    <p:extLst>
      <p:ext uri="{BB962C8B-B14F-4D97-AF65-F5344CB8AC3E}">
        <p14:creationId xmlns:p14="http://schemas.microsoft.com/office/powerpoint/2010/main" val="199349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normAutofit fontScale="85000" lnSpcReduction="20000"/>
          </a:bodyPr>
          <a:lstStyle/>
          <a:p>
            <a:pPr marL="0" indent="0" algn="just">
              <a:buNone/>
            </a:pPr>
            <a:r>
              <a:rPr lang="pl-PL" dirty="0"/>
              <a:t>Informacji potrzebnych do przygotowania zadania szukajcie w podanych stronach internetowych lub innych wam znanych.</a:t>
            </a:r>
          </a:p>
          <a:p>
            <a:pPr marL="0" indent="0" algn="just">
              <a:buNone/>
            </a:pPr>
            <a:endParaRPr lang="pl-PL" b="1" dirty="0"/>
          </a:p>
          <a:p>
            <a:pPr marL="0" indent="0" algn="just">
              <a:buNone/>
            </a:pPr>
            <a:r>
              <a:rPr lang="pl-PL" b="1" dirty="0"/>
              <a:t>Pamiętajcie, aby w Waszych pracach zamieścić:</a:t>
            </a:r>
          </a:p>
          <a:p>
            <a:pPr lvl="0" algn="just">
              <a:buNone/>
            </a:pPr>
            <a:r>
              <a:rPr lang="pl-PL" dirty="0"/>
              <a:t>1. Tytuł/ Temat.</a:t>
            </a:r>
          </a:p>
          <a:p>
            <a:pPr lvl="0" algn="just">
              <a:buNone/>
            </a:pPr>
            <a:r>
              <a:rPr lang="pl-PL" dirty="0"/>
              <a:t>2. Imiona  i nazwiska uczniów, którzy ją przygotowywali.</a:t>
            </a:r>
          </a:p>
          <a:p>
            <a:pPr lvl="0" algn="just">
              <a:buNone/>
            </a:pPr>
            <a:r>
              <a:rPr lang="pl-PL" dirty="0"/>
              <a:t>3. Informacje  w ciekawej, estetycznej, wyczerpującej, różnorodnej formie. Użyjcie Waszej wyobraźni i umiejętności.</a:t>
            </a:r>
          </a:p>
          <a:p>
            <a:pPr lvl="0" algn="just">
              <a:buNone/>
            </a:pPr>
            <a:r>
              <a:rPr lang="pl-PL" dirty="0"/>
              <a:t>4. Każda grupa samodzielnie prezentuje klasie swoją pracę.</a:t>
            </a:r>
          </a:p>
          <a:p>
            <a:pPr lvl="0" algn="just">
              <a:buNone/>
            </a:pPr>
            <a:endParaRPr lang="pl-PL" sz="2000" dirty="0"/>
          </a:p>
          <a:p>
            <a:pPr lvl="0" algn="ctr">
              <a:buNone/>
            </a:pPr>
            <a:r>
              <a:rPr lang="pl-PL" sz="2000" b="1" dirty="0"/>
              <a:t>Pamiętajcie, by pracować zgodnie z wytycznymi.</a:t>
            </a:r>
          </a:p>
          <a:p>
            <a:pPr lvl="0" algn="ctr">
              <a:buNone/>
            </a:pPr>
            <a:r>
              <a:rPr lang="pl-PL" sz="2000" b="1" dirty="0"/>
              <a:t>Każdy z Was powinien się starać i aktywnie brać udział w pracy. Powinniście ze sobą współpracować!</a:t>
            </a:r>
          </a:p>
          <a:p>
            <a:endParaRPr lang="pl-PL" dirty="0"/>
          </a:p>
          <a:p>
            <a:endParaRPr lang="pl-PL" dirty="0"/>
          </a:p>
        </p:txBody>
      </p:sp>
    </p:spTree>
    <p:extLst>
      <p:ext uri="{BB962C8B-B14F-4D97-AF65-F5344CB8AC3E}">
        <p14:creationId xmlns:p14="http://schemas.microsoft.com/office/powerpoint/2010/main" val="391826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normAutofit lnSpcReduction="10000"/>
          </a:bodyPr>
          <a:lstStyle/>
          <a:p>
            <a:r>
              <a:rPr lang="pl-PL" dirty="0">
                <a:solidFill>
                  <a:srgbClr val="0070C0"/>
                </a:solidFill>
              </a:rPr>
              <a:t>GRUPA I - NIEBIESKA</a:t>
            </a:r>
          </a:p>
          <a:p>
            <a:pPr marL="0" indent="0">
              <a:buNone/>
            </a:pPr>
            <a:r>
              <a:rPr lang="pl-PL" dirty="0"/>
              <a:t>ETAPY PRACY:</a:t>
            </a:r>
          </a:p>
          <a:p>
            <a:pPr marL="0" indent="0">
              <a:buNone/>
            </a:pPr>
            <a:r>
              <a:rPr lang="pl-PL" dirty="0"/>
              <a:t>1) Wyszukać informacji, które odpowiedzą na pytania:</a:t>
            </a:r>
          </a:p>
          <a:p>
            <a:pPr>
              <a:buFontTx/>
              <a:buChar char="-"/>
            </a:pPr>
            <a:r>
              <a:rPr lang="pl-PL" b="1" dirty="0"/>
              <a:t>Co to jest woda?</a:t>
            </a:r>
          </a:p>
          <a:p>
            <a:pPr>
              <a:buFontTx/>
              <a:buChar char="-"/>
            </a:pPr>
            <a:r>
              <a:rPr lang="pl-PL" b="1" dirty="0"/>
              <a:t>Gdzie występuje woda?</a:t>
            </a:r>
          </a:p>
          <a:p>
            <a:pPr>
              <a:buFontTx/>
              <a:buChar char="-"/>
            </a:pPr>
            <a:r>
              <a:rPr lang="pl-PL" b="1" dirty="0"/>
              <a:t>Jak wygląda obieg wody w przyrodzie?</a:t>
            </a:r>
          </a:p>
          <a:p>
            <a:pPr>
              <a:buFontTx/>
              <a:buChar char="-"/>
            </a:pPr>
            <a:r>
              <a:rPr lang="pl-PL" b="1" dirty="0"/>
              <a:t>Jakie są źródła zanieczyszczenia wody?</a:t>
            </a:r>
          </a:p>
          <a:p>
            <a:pPr>
              <a:buFontTx/>
              <a:buChar char="-"/>
            </a:pPr>
            <a:r>
              <a:rPr lang="pl-PL" b="1" dirty="0"/>
              <a:t>Jak zanieczyszczenie wody wpływa na środowisko i życie roślin, zwierząt, ptaków, ludzi?</a:t>
            </a:r>
          </a:p>
          <a:p>
            <a:pPr>
              <a:buFontTx/>
              <a:buChar char="-"/>
            </a:pPr>
            <a:r>
              <a:rPr lang="pl-PL" b="1" dirty="0"/>
              <a:t>W jaki sposób można chronić wodę przed zanieczyszczeniami?</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625145"/>
            <a:ext cx="2610991" cy="195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5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lstStyle/>
          <a:p>
            <a:r>
              <a:rPr lang="pl-PL" dirty="0">
                <a:solidFill>
                  <a:srgbClr val="0070C0"/>
                </a:solidFill>
              </a:rPr>
              <a:t>GRUPA I - NIEBIESKA</a:t>
            </a:r>
          </a:p>
          <a:p>
            <a:pPr marL="0" indent="0">
              <a:buNone/>
            </a:pPr>
            <a:r>
              <a:rPr lang="pl-PL" dirty="0"/>
              <a:t>ETAPY PRACY:</a:t>
            </a:r>
          </a:p>
          <a:p>
            <a:pPr marL="0" indent="0">
              <a:buNone/>
            </a:pPr>
            <a:r>
              <a:rPr lang="pl-PL" dirty="0"/>
              <a:t>2) Posegregować, podzielić informacje, wybrać najważniejsze i najbardziej zrozumiałe dla Was, żebyście wiedzieli, o czym jest naprawdę wasza praca</a:t>
            </a:r>
          </a:p>
          <a:p>
            <a:pPr marL="0" indent="0">
              <a:buNone/>
            </a:pPr>
            <a:r>
              <a:rPr lang="pl-PL" dirty="0"/>
              <a:t>3) Wyszukać grafiki, rysunki, zdjęcia, które można wykorzystać w albumie</a:t>
            </a:r>
          </a:p>
          <a:p>
            <a:pPr marL="0" indent="0">
              <a:buNone/>
            </a:pPr>
            <a:r>
              <a:rPr lang="pl-PL" dirty="0"/>
              <a:t>4) Zaprojektować (=zaplanować) album – tak, żeby nie było bałaganu,  informacje i rysunki były czytelne.</a:t>
            </a:r>
          </a:p>
          <a:p>
            <a:pPr marL="0" indent="0">
              <a:buNone/>
            </a:pPr>
            <a:r>
              <a:rPr lang="pl-PL" dirty="0"/>
              <a:t>5) Wykonać album.</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561969"/>
            <a:ext cx="2097087"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39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884" y="2132856"/>
            <a:ext cx="312034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p:txBody>
          <a:bodyPr>
            <a:normAutofit lnSpcReduction="10000"/>
          </a:bodyPr>
          <a:lstStyle/>
          <a:p>
            <a:r>
              <a:rPr lang="pl-PL" b="1" dirty="0">
                <a:solidFill>
                  <a:schemeClr val="bg1">
                    <a:lumMod val="65000"/>
                  </a:schemeClr>
                </a:solidFill>
              </a:rPr>
              <a:t>GRUPA II - SZARA</a:t>
            </a:r>
          </a:p>
          <a:p>
            <a:pPr marL="0" indent="0">
              <a:buNone/>
            </a:pPr>
            <a:r>
              <a:rPr lang="pl-PL" dirty="0"/>
              <a:t>ETAPY PRACY:</a:t>
            </a:r>
          </a:p>
          <a:p>
            <a:pPr marL="0" indent="0">
              <a:buNone/>
            </a:pPr>
            <a:r>
              <a:rPr lang="pl-PL" dirty="0"/>
              <a:t>1) Wyszukać informacji, które odpowiedzą na pytania:</a:t>
            </a:r>
          </a:p>
          <a:p>
            <a:pPr>
              <a:buFontTx/>
              <a:buChar char="-"/>
            </a:pPr>
            <a:r>
              <a:rPr lang="pl-PL" b="1" dirty="0"/>
              <a:t>Co to jest powietrze</a:t>
            </a:r>
            <a:r>
              <a:rPr lang="pl-PL" dirty="0"/>
              <a:t>?</a:t>
            </a:r>
          </a:p>
          <a:p>
            <a:pPr>
              <a:buFontTx/>
              <a:buChar char="-"/>
            </a:pPr>
            <a:r>
              <a:rPr lang="pl-PL" b="1" dirty="0"/>
              <a:t>Z czego składa się powietrze?</a:t>
            </a:r>
          </a:p>
          <a:p>
            <a:pPr>
              <a:buFontTx/>
              <a:buChar char="-"/>
            </a:pPr>
            <a:r>
              <a:rPr lang="pl-PL" b="1" dirty="0"/>
              <a:t>Jakie są właściwości powietrza?</a:t>
            </a:r>
          </a:p>
          <a:p>
            <a:pPr>
              <a:buFontTx/>
              <a:buChar char="-"/>
            </a:pPr>
            <a:r>
              <a:rPr lang="pl-PL" b="1" dirty="0"/>
              <a:t>Jakie są źródła zanieczyszczenia powietrza?</a:t>
            </a:r>
          </a:p>
          <a:p>
            <a:pPr>
              <a:buFontTx/>
              <a:buChar char="-"/>
            </a:pPr>
            <a:r>
              <a:rPr lang="pl-PL" b="1" dirty="0"/>
              <a:t>Jak zanieczyszczenie powietrza wpływa na środowisko i życie roślin, zwierząt, ptaków, ludzi?</a:t>
            </a:r>
          </a:p>
          <a:p>
            <a:pPr>
              <a:buFontTx/>
              <a:buChar char="-"/>
            </a:pPr>
            <a:r>
              <a:rPr lang="pl-PL" b="1" dirty="0"/>
              <a:t>W jaki sposób można chronić powietrze przed zanieczyszczeniami?</a:t>
            </a:r>
          </a:p>
          <a:p>
            <a:endParaRPr lang="pl-PL" dirty="0"/>
          </a:p>
        </p:txBody>
      </p:sp>
    </p:spTree>
    <p:extLst>
      <p:ext uri="{BB962C8B-B14F-4D97-AF65-F5344CB8AC3E}">
        <p14:creationId xmlns:p14="http://schemas.microsoft.com/office/powerpoint/2010/main" val="307564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SPIS TREŚCI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2029660"/>
            <a:ext cx="6370974" cy="353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1763688" y="2029660"/>
            <a:ext cx="4806280" cy="3539430"/>
          </a:xfrm>
          <a:prstGeom prst="rect">
            <a:avLst/>
          </a:prstGeom>
        </p:spPr>
        <p:txBody>
          <a:bodyPr wrap="square">
            <a:spAutoFit/>
          </a:bodyPr>
          <a:lstStyle/>
          <a:p>
            <a:r>
              <a:rPr lang="pl-PL" sz="2800" dirty="0"/>
              <a:t>Wprowadzenie</a:t>
            </a:r>
          </a:p>
          <a:p>
            <a:r>
              <a:rPr lang="pl-PL" sz="2800" dirty="0"/>
              <a:t>2. Zadania</a:t>
            </a:r>
          </a:p>
          <a:p>
            <a:r>
              <a:rPr lang="pl-PL" sz="2800" dirty="0"/>
              <a:t>3. Proces</a:t>
            </a:r>
          </a:p>
          <a:p>
            <a:r>
              <a:rPr lang="pl-PL" sz="2800" dirty="0"/>
              <a:t>4. Źródła</a:t>
            </a:r>
          </a:p>
          <a:p>
            <a:r>
              <a:rPr lang="pl-PL" sz="2800" dirty="0"/>
              <a:t>5. Ewaluacja</a:t>
            </a:r>
          </a:p>
          <a:p>
            <a:r>
              <a:rPr lang="pl-PL" sz="2800" dirty="0"/>
              <a:t>6. Konkluzja</a:t>
            </a:r>
          </a:p>
          <a:p>
            <a:r>
              <a:rPr lang="pl-PL" sz="2800" dirty="0"/>
              <a:t>7. Poradnik dla nauczyciela</a:t>
            </a:r>
          </a:p>
        </p:txBody>
      </p:sp>
    </p:spTree>
    <p:extLst>
      <p:ext uri="{BB962C8B-B14F-4D97-AF65-F5344CB8AC3E}">
        <p14:creationId xmlns:p14="http://schemas.microsoft.com/office/powerpoint/2010/main" val="2645034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lstStyle/>
          <a:p>
            <a:r>
              <a:rPr lang="pl-PL" b="1" dirty="0">
                <a:solidFill>
                  <a:schemeClr val="bg1">
                    <a:lumMod val="65000"/>
                  </a:schemeClr>
                </a:solidFill>
              </a:rPr>
              <a:t>GRUPA II - SZARA</a:t>
            </a:r>
          </a:p>
          <a:p>
            <a:pPr marL="0" indent="0">
              <a:buNone/>
            </a:pPr>
            <a:r>
              <a:rPr lang="pl-PL" dirty="0"/>
              <a:t>ETAPY PRACY:</a:t>
            </a:r>
          </a:p>
          <a:p>
            <a:pPr marL="0" indent="0">
              <a:buNone/>
            </a:pPr>
            <a:r>
              <a:rPr lang="pl-PL" dirty="0"/>
              <a:t>2) Posegregować, podzielić informacje, wybrać najważniejsze i najbardziej zrozumiałe dla Was, żebyście wiedzieli, o czym jest </a:t>
            </a:r>
            <a:r>
              <a:rPr lang="pl-PL"/>
              <a:t>naprawdę Wasza </a:t>
            </a:r>
            <a:r>
              <a:rPr lang="pl-PL" dirty="0"/>
              <a:t>praca</a:t>
            </a:r>
          </a:p>
          <a:p>
            <a:pPr marL="0" indent="0">
              <a:buNone/>
            </a:pPr>
            <a:r>
              <a:rPr lang="pl-PL" dirty="0"/>
              <a:t>3) Wyszukać grafiki, rysunki, zdjęcia, które można wykorzystać w albumie</a:t>
            </a:r>
          </a:p>
          <a:p>
            <a:pPr marL="0" indent="0">
              <a:buNone/>
            </a:pPr>
            <a:r>
              <a:rPr lang="pl-PL" dirty="0"/>
              <a:t>4) Zaprojektować (=zaplanować) album – tak, żeby nie było bałaganu,  informacje i rysunki były czytelne.</a:t>
            </a:r>
          </a:p>
          <a:p>
            <a:pPr marL="0" indent="0">
              <a:buNone/>
            </a:pPr>
            <a:r>
              <a:rPr lang="pl-PL" dirty="0"/>
              <a:t>5) Wykonać album.</a:t>
            </a:r>
          </a:p>
          <a:p>
            <a:endParaRPr lang="pl-P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32657"/>
            <a:ext cx="209550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287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444208" y="2636912"/>
            <a:ext cx="233975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a:xfrm>
            <a:off x="1009443" y="1807361"/>
            <a:ext cx="7018941" cy="4861999"/>
          </a:xfrm>
        </p:spPr>
        <p:txBody>
          <a:bodyPr>
            <a:normAutofit fontScale="77500" lnSpcReduction="20000"/>
          </a:bodyPr>
          <a:lstStyle/>
          <a:p>
            <a:r>
              <a:rPr lang="pl-PL" b="1" dirty="0">
                <a:solidFill>
                  <a:srgbClr val="0070C0"/>
                </a:solidFill>
              </a:rPr>
              <a:t>GRUPA </a:t>
            </a:r>
            <a:r>
              <a:rPr lang="pl-PL" b="1">
                <a:solidFill>
                  <a:srgbClr val="0070C0"/>
                </a:solidFill>
              </a:rPr>
              <a:t>I  </a:t>
            </a:r>
            <a:r>
              <a:rPr lang="pl-PL" b="1">
                <a:solidFill>
                  <a:schemeClr val="tx1"/>
                </a:solidFill>
              </a:rPr>
              <a:t> </a:t>
            </a:r>
            <a:r>
              <a:rPr lang="pl-PL" b="1" dirty="0">
                <a:solidFill>
                  <a:schemeClr val="bg1">
                    <a:lumMod val="50000"/>
                  </a:schemeClr>
                </a:solidFill>
              </a:rPr>
              <a:t>GRUPA II </a:t>
            </a:r>
          </a:p>
          <a:p>
            <a:pPr marL="0" indent="0">
              <a:buNone/>
            </a:pPr>
            <a:r>
              <a:rPr lang="pl-PL" dirty="0">
                <a:solidFill>
                  <a:schemeClr val="tx1"/>
                </a:solidFill>
              </a:rPr>
              <a:t>Przedstawia kolejno swój album, wyjaśnia problematykę na podstawie pytań nauczyciela (zgodnych z treścią opracowanych albumów)</a:t>
            </a:r>
          </a:p>
          <a:p>
            <a:pPr marL="0" indent="0">
              <a:buNone/>
            </a:pPr>
            <a:endParaRPr lang="pl-PL" dirty="0">
              <a:solidFill>
                <a:schemeClr val="tx1"/>
              </a:solidFill>
            </a:endParaRPr>
          </a:p>
          <a:p>
            <a:pPr>
              <a:buFontTx/>
              <a:buChar char="-"/>
            </a:pPr>
            <a:r>
              <a:rPr lang="pl-PL" b="1" dirty="0">
                <a:solidFill>
                  <a:srgbClr val="C00000"/>
                </a:solidFill>
              </a:rPr>
              <a:t>WSZYSCY RAZEM:</a:t>
            </a:r>
          </a:p>
          <a:p>
            <a:pPr marL="0" indent="0">
              <a:buNone/>
            </a:pPr>
            <a:r>
              <a:rPr lang="pl-PL" dirty="0">
                <a:solidFill>
                  <a:schemeClr val="tx1"/>
                </a:solidFill>
              </a:rPr>
              <a:t>Wykonujecie wspólnie plakat promujący (=zachęcający) ochronę wody i powietrza przed zanieczyszczeniem</a:t>
            </a:r>
          </a:p>
          <a:p>
            <a:pPr marL="0" indent="0">
              <a:buNone/>
            </a:pPr>
            <a:r>
              <a:rPr lang="pl-PL" dirty="0">
                <a:solidFill>
                  <a:schemeClr val="tx1"/>
                </a:solidFill>
              </a:rPr>
              <a:t>Do wykonania plakatu możecie użyć farb, kredek,</a:t>
            </a:r>
          </a:p>
          <a:p>
            <a:pPr marL="0" indent="0">
              <a:buNone/>
            </a:pPr>
            <a:r>
              <a:rPr lang="pl-PL" dirty="0">
                <a:solidFill>
                  <a:schemeClr val="tx1"/>
                </a:solidFill>
              </a:rPr>
              <a:t> papieru kolorowego, wycinków z gazet, wydruków </a:t>
            </a:r>
          </a:p>
          <a:p>
            <a:pPr marL="0" indent="0">
              <a:buNone/>
            </a:pPr>
            <a:r>
              <a:rPr lang="pl-PL" dirty="0">
                <a:solidFill>
                  <a:schemeClr val="tx1"/>
                </a:solidFill>
              </a:rPr>
              <a:t>i innych, dowolnych materiałów </a:t>
            </a:r>
          </a:p>
          <a:p>
            <a:pPr marL="0" indent="0">
              <a:buNone/>
            </a:pPr>
            <a:endParaRPr lang="pl-PL" dirty="0">
              <a:solidFill>
                <a:schemeClr val="tx1"/>
              </a:solidFill>
            </a:endParaRPr>
          </a:p>
          <a:p>
            <a:pPr marL="0" indent="0">
              <a:buNone/>
            </a:pPr>
            <a:r>
              <a:rPr lang="pl-PL" dirty="0">
                <a:solidFill>
                  <a:schemeClr val="tx1"/>
                </a:solidFill>
              </a:rPr>
              <a:t>PAMIĘTAJCIE, że wasza praca będzie oceniana </a:t>
            </a:r>
          </a:p>
          <a:p>
            <a:pPr marL="0" indent="0">
              <a:buNone/>
            </a:pPr>
            <a:r>
              <a:rPr lang="pl-PL" dirty="0">
                <a:solidFill>
                  <a:schemeClr val="tx1"/>
                </a:solidFill>
              </a:rPr>
              <a:t>przez nauczyciela, dlatego pamiętajcie:</a:t>
            </a:r>
          </a:p>
          <a:p>
            <a:pPr>
              <a:buFont typeface="Wingdings" panose="05000000000000000000" pitchFamily="2" charset="2"/>
              <a:buChar char="v"/>
            </a:pPr>
            <a:r>
              <a:rPr lang="pl-PL" dirty="0">
                <a:solidFill>
                  <a:schemeClr val="tx1"/>
                </a:solidFill>
              </a:rPr>
              <a:t>Przygotujcie się dokładnie</a:t>
            </a:r>
          </a:p>
          <a:p>
            <a:pPr>
              <a:buFont typeface="Wingdings" panose="05000000000000000000" pitchFamily="2" charset="2"/>
              <a:buChar char="v"/>
            </a:pPr>
            <a:r>
              <a:rPr lang="pl-PL" dirty="0">
                <a:solidFill>
                  <a:schemeClr val="tx1"/>
                </a:solidFill>
              </a:rPr>
              <a:t>Pilnujcie, by odpowiedzi na pytania były </a:t>
            </a:r>
          </a:p>
          <a:p>
            <a:pPr>
              <a:buFont typeface="Wingdings" panose="05000000000000000000" pitchFamily="2" charset="2"/>
              <a:buChar char="v"/>
            </a:pPr>
            <a:r>
              <a:rPr lang="pl-PL" dirty="0">
                <a:solidFill>
                  <a:schemeClr val="tx1"/>
                </a:solidFill>
              </a:rPr>
              <a:t>poprawne i pełne</a:t>
            </a:r>
          </a:p>
          <a:p>
            <a:pPr>
              <a:buFont typeface="Wingdings" panose="05000000000000000000" pitchFamily="2" charset="2"/>
              <a:buChar char="v"/>
            </a:pPr>
            <a:r>
              <a:rPr lang="pl-PL" dirty="0">
                <a:solidFill>
                  <a:schemeClr val="tx1"/>
                </a:solidFill>
              </a:rPr>
              <a:t>Pamiętajcie, że zgodna współpraca daje wspaniałe efekty! (wyniki)</a:t>
            </a:r>
          </a:p>
          <a:p>
            <a:pPr>
              <a:buFont typeface="Wingdings" panose="05000000000000000000" pitchFamily="2" charset="2"/>
              <a:buChar char="v"/>
            </a:pPr>
            <a:endParaRPr lang="pl-PL" b="1" dirty="0">
              <a:solidFill>
                <a:srgbClr val="C00000"/>
              </a:solidFill>
            </a:endParaRPr>
          </a:p>
          <a:p>
            <a:pPr marL="0" indent="0">
              <a:buNone/>
            </a:pPr>
            <a:endParaRPr lang="pl-PL" b="1" dirty="0">
              <a:solidFill>
                <a:srgbClr val="C00000"/>
              </a:solidFill>
            </a:endParaRPr>
          </a:p>
        </p:txBody>
      </p:sp>
    </p:spTree>
    <p:extLst>
      <p:ext uri="{BB962C8B-B14F-4D97-AF65-F5344CB8AC3E}">
        <p14:creationId xmlns:p14="http://schemas.microsoft.com/office/powerpoint/2010/main" val="146310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ŹRÓDŁA</a:t>
            </a:r>
          </a:p>
        </p:txBody>
      </p:sp>
      <p:sp>
        <p:nvSpPr>
          <p:cNvPr id="3" name="Symbol zastępczy zawartości 2"/>
          <p:cNvSpPr>
            <a:spLocks noGrp="1"/>
          </p:cNvSpPr>
          <p:nvPr>
            <p:ph idx="1"/>
          </p:nvPr>
        </p:nvSpPr>
        <p:spPr>
          <a:xfrm>
            <a:off x="971600" y="2688851"/>
            <a:ext cx="7125112" cy="4051437"/>
          </a:xfrm>
        </p:spPr>
        <p:txBody>
          <a:bodyPr/>
          <a:lstStyle/>
          <a:p>
            <a:r>
              <a:rPr lang="pl-PL" b="1" dirty="0"/>
              <a:t>źródła książkowe</a:t>
            </a:r>
            <a:r>
              <a:rPr lang="pl-PL" dirty="0"/>
              <a:t> - podręcznik do biologii-OPERON, autorzy</a:t>
            </a:r>
            <a:r>
              <a:rPr lang="pl-PL"/>
              <a:t>: Jolanta </a:t>
            </a:r>
            <a:r>
              <a:rPr lang="pl-PL" dirty="0" err="1"/>
              <a:t>Loritz</a:t>
            </a:r>
            <a:r>
              <a:rPr lang="pl-PL" dirty="0"/>
              <a:t>-Dobrowolska, Zyta Sendecka,  Elżbieta </a:t>
            </a:r>
            <a:r>
              <a:rPr lang="pl-PL" dirty="0" err="1"/>
              <a:t>Szedzianis</a:t>
            </a:r>
            <a:r>
              <a:rPr lang="pl-PL" dirty="0"/>
              <a:t>,  Ewa </a:t>
            </a:r>
            <a:r>
              <a:rPr lang="pl-PL" dirty="0" err="1"/>
              <a:t>Wierbiłowicz</a:t>
            </a:r>
            <a:r>
              <a:rPr lang="pl-PL" dirty="0"/>
              <a:t>; książki dotyczące zanieczyszczenia środowiska</a:t>
            </a:r>
          </a:p>
          <a:p>
            <a:pPr marL="0" indent="0">
              <a:buNone/>
            </a:pPr>
            <a:endParaRPr lang="pl-P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795776"/>
            <a:ext cx="2844785" cy="189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452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ŹRÓDŁA</a:t>
            </a:r>
          </a:p>
        </p:txBody>
      </p:sp>
      <p:sp>
        <p:nvSpPr>
          <p:cNvPr id="3" name="Symbol zastępczy zawartości 2"/>
          <p:cNvSpPr>
            <a:spLocks noGrp="1"/>
          </p:cNvSpPr>
          <p:nvPr>
            <p:ph idx="1"/>
          </p:nvPr>
        </p:nvSpPr>
        <p:spPr/>
        <p:txBody>
          <a:bodyPr>
            <a:normAutofit/>
          </a:bodyPr>
          <a:lstStyle/>
          <a:p>
            <a:r>
              <a:rPr lang="pl-PL" b="1" dirty="0"/>
              <a:t>źródła sieciowe</a:t>
            </a:r>
            <a:r>
              <a:rPr lang="pl-PL" dirty="0"/>
              <a:t> - wyszukanie w Internecie stron związanych z zanieczyszczeniem środowiska, z zanieczyszczeniem wody i gleby, związane z ochroną środowiska, np.</a:t>
            </a:r>
          </a:p>
          <a:p>
            <a:pPr>
              <a:buFontTx/>
              <a:buChar char="-"/>
            </a:pPr>
            <a:r>
              <a:rPr lang="pl-PL" dirty="0"/>
              <a:t>WIKIPEDIA</a:t>
            </a:r>
          </a:p>
          <a:p>
            <a:pPr>
              <a:buFontTx/>
              <a:buChar char="-"/>
            </a:pPr>
            <a:r>
              <a:rPr lang="pl-PL" dirty="0">
                <a:hlinkClick r:id="rId2"/>
              </a:rPr>
              <a:t>http://www.pfozw.org.pl/zrodlo-wiedzy/w-budowie-5/</a:t>
            </a:r>
            <a:endParaRPr lang="pl-PL" dirty="0"/>
          </a:p>
          <a:p>
            <a:pPr>
              <a:buFontTx/>
              <a:buChar char="-"/>
            </a:pPr>
            <a:r>
              <a:rPr lang="pl-PL" dirty="0">
                <a:hlinkClick r:id="rId3"/>
              </a:rPr>
              <a:t>http://www.ekologia.pl/wiedza/zanieczyszczenia/zanieczyszczenia-wod-skad-sie-biora-scieki,11031.html</a:t>
            </a:r>
            <a:endParaRPr lang="pl-PL" dirty="0"/>
          </a:p>
          <a:p>
            <a:pPr>
              <a:buFontTx/>
              <a:buChar char="-"/>
            </a:pPr>
            <a:r>
              <a:rPr lang="pl-PL" dirty="0">
                <a:hlinkClick r:id="rId4"/>
              </a:rPr>
              <a:t>http://eszkola.pl/biologia/zanieczyszczenia-wod-6564.html</a:t>
            </a:r>
            <a:endParaRPr lang="pl-PL"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26064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037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476672"/>
            <a:ext cx="7125113" cy="924475"/>
          </a:xfrm>
        </p:spPr>
        <p:txBody>
          <a:bodyPr/>
          <a:lstStyle/>
          <a:p>
            <a:pPr algn="ctr"/>
            <a:r>
              <a:rPr lang="pl-PL" dirty="0"/>
              <a:t>ŹRÓDŁA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94116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755576" y="1268760"/>
            <a:ext cx="7200800" cy="4968551"/>
          </a:xfrm>
        </p:spPr>
        <p:txBody>
          <a:bodyPr>
            <a:normAutofit fontScale="85000" lnSpcReduction="10000"/>
          </a:bodyPr>
          <a:lstStyle/>
          <a:p>
            <a:pPr>
              <a:buFontTx/>
              <a:buChar char="-"/>
            </a:pPr>
            <a:endParaRPr lang="pl-PL" dirty="0"/>
          </a:p>
          <a:p>
            <a:pPr>
              <a:buFontTx/>
              <a:buChar char="-"/>
            </a:pPr>
            <a:r>
              <a:rPr lang="pl-PL" dirty="0"/>
              <a:t>-http://www.ekologia.pl/wiedza/zanieczyszczenia/zanieczyszczenia-powietrza-oddychac-zatrutym-powietrzem,11030.html</a:t>
            </a:r>
          </a:p>
          <a:p>
            <a:pPr>
              <a:buFontTx/>
              <a:buChar char="-"/>
            </a:pPr>
            <a:r>
              <a:rPr lang="pl-PL" dirty="0">
                <a:hlinkClick r:id="rId3"/>
              </a:rPr>
              <a:t>http://www.gios.gov.pl/stansrodowiska/gios/pokaz_artykul/pl/front/stanwpolsce/srodowisko_i_zdrowie/zanieczyszczenia_powietrza</a:t>
            </a:r>
            <a:endParaRPr lang="pl-PL" dirty="0"/>
          </a:p>
          <a:p>
            <a:pPr>
              <a:buFontTx/>
              <a:buChar char="-"/>
            </a:pPr>
            <a:r>
              <a:rPr lang="pl-PL" dirty="0"/>
              <a:t>-http://www.ekoproblemy.2ap.pl/zanpow.htm</a:t>
            </a:r>
          </a:p>
          <a:p>
            <a:pPr>
              <a:buFontTx/>
              <a:buChar char="-"/>
            </a:pPr>
            <a:r>
              <a:rPr lang="pl-PL" dirty="0">
                <a:hlinkClick r:id="rId4"/>
              </a:rPr>
              <a:t>http://przyroda.opracowania.pl/ochrona_powietrza_w%C3%B3d_i_gleb/</a:t>
            </a:r>
            <a:endParaRPr lang="pl-PL" dirty="0"/>
          </a:p>
          <a:p>
            <a:pPr marL="0" indent="0">
              <a:buNone/>
            </a:pPr>
            <a:endParaRPr lang="pl-PL" dirty="0"/>
          </a:p>
          <a:p>
            <a:r>
              <a:rPr lang="pl-PL" dirty="0"/>
              <a:t>PREZENTACJE MULTIMEDIALNE dotyczące zanieczyszczenia i ochrony wód i powietrza</a:t>
            </a:r>
          </a:p>
          <a:p>
            <a:r>
              <a:rPr lang="pl-PL" dirty="0"/>
              <a:t>Filmy dotyczące zanieczyszczeń i ochrony środowiska (wody i powietrza)</a:t>
            </a:r>
          </a:p>
          <a:p>
            <a:endParaRPr lang="pl-PL" dirty="0"/>
          </a:p>
          <a:p>
            <a:r>
              <a:rPr lang="pl-PL" dirty="0"/>
              <a:t>Poszukując samodzielnie informacji w Internecie  kieruj się hasłami: zanieczyszczenie wody/powietrza, ochrona wody/powietrza, przyczyny zanieczyszczeń powietrza/wody, rodzaje zanieczyszczeń powietrza/wody, ochrona powietrza/wody, ochrona środowiska</a:t>
            </a:r>
          </a:p>
          <a:p>
            <a:endParaRPr lang="pl-PL" dirty="0"/>
          </a:p>
          <a:p>
            <a:endParaRPr lang="pl-PL" dirty="0"/>
          </a:p>
          <a:p>
            <a:endParaRPr lang="pl-PL" dirty="0"/>
          </a:p>
        </p:txBody>
      </p:sp>
    </p:spTree>
    <p:extLst>
      <p:ext uri="{BB962C8B-B14F-4D97-AF65-F5344CB8AC3E}">
        <p14:creationId xmlns:p14="http://schemas.microsoft.com/office/powerpoint/2010/main" val="3356215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a:t>EWALUACJA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057482896"/>
              </p:ext>
            </p:extLst>
          </p:nvPr>
        </p:nvGraphicFramePr>
        <p:xfrm>
          <a:off x="467544" y="1497385"/>
          <a:ext cx="8291264" cy="4758050"/>
        </p:xfrm>
        <a:graphic>
          <a:graphicData uri="http://schemas.openxmlformats.org/drawingml/2006/table">
            <a:tbl>
              <a:tblPr firstRow="1" bandRow="1">
                <a:tableStyleId>{5C22544A-7EE6-4342-B048-85BDC9FD1C3A}</a:tableStyleId>
              </a:tblPr>
              <a:tblGrid>
                <a:gridCol w="2119064">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785682">
                <a:tc>
                  <a:txBody>
                    <a:bodyPr/>
                    <a:lstStyle/>
                    <a:p>
                      <a:pPr algn="ctr"/>
                      <a:endParaRPr lang="pl-PL" sz="1600" b="0" dirty="0">
                        <a:solidFill>
                          <a:srgbClr val="FF0000"/>
                        </a:solidFill>
                      </a:endParaRPr>
                    </a:p>
                    <a:p>
                      <a:pPr algn="ctr"/>
                      <a:r>
                        <a:rPr lang="pl-PL" sz="1600" b="0" dirty="0">
                          <a:solidFill>
                            <a:srgbClr val="FF0000"/>
                          </a:solidFill>
                        </a:rPr>
                        <a:t>LICZBA PUNKTÓW</a:t>
                      </a:r>
                    </a:p>
                  </a:txBody>
                  <a:tcPr/>
                </a:tc>
                <a:tc>
                  <a:txBody>
                    <a:bodyPr/>
                    <a:lstStyle/>
                    <a:p>
                      <a:pPr algn="ctr"/>
                      <a:endParaRPr lang="pl-PL" sz="1600" b="0" dirty="0">
                        <a:solidFill>
                          <a:srgbClr val="FF0000"/>
                        </a:solidFill>
                      </a:endParaRPr>
                    </a:p>
                    <a:p>
                      <a:pPr algn="ctr"/>
                      <a:r>
                        <a:rPr lang="pl-PL" sz="1600" b="0" dirty="0">
                          <a:solidFill>
                            <a:srgbClr val="FF0000"/>
                          </a:solidFill>
                        </a:rPr>
                        <a:t>1</a:t>
                      </a:r>
                    </a:p>
                  </a:txBody>
                  <a:tcPr/>
                </a:tc>
                <a:tc>
                  <a:txBody>
                    <a:bodyPr/>
                    <a:lstStyle/>
                    <a:p>
                      <a:pPr algn="ctr"/>
                      <a:endParaRPr lang="pl-PL" sz="1600" b="0" dirty="0">
                        <a:solidFill>
                          <a:srgbClr val="FF0000"/>
                        </a:solidFill>
                      </a:endParaRPr>
                    </a:p>
                    <a:p>
                      <a:pPr algn="ctr"/>
                      <a:r>
                        <a:rPr lang="pl-PL" sz="1600" b="0" dirty="0">
                          <a:solidFill>
                            <a:srgbClr val="FF0000"/>
                          </a:solidFill>
                        </a:rPr>
                        <a:t>2</a:t>
                      </a:r>
                    </a:p>
                  </a:txBody>
                  <a:tcPr/>
                </a:tc>
                <a:tc>
                  <a:txBody>
                    <a:bodyPr/>
                    <a:lstStyle/>
                    <a:p>
                      <a:pPr algn="ctr"/>
                      <a:endParaRPr lang="pl-PL" sz="1600" b="0" dirty="0">
                        <a:solidFill>
                          <a:srgbClr val="FF0000"/>
                        </a:solidFill>
                      </a:endParaRPr>
                    </a:p>
                    <a:p>
                      <a:pPr algn="ctr"/>
                      <a:r>
                        <a:rPr lang="pl-PL" sz="1600" b="0" dirty="0">
                          <a:solidFill>
                            <a:srgbClr val="FF0000"/>
                          </a:solidFill>
                        </a:rPr>
                        <a:t>3</a:t>
                      </a:r>
                    </a:p>
                  </a:txBody>
                  <a:tcPr/>
                </a:tc>
                <a:extLst>
                  <a:ext uri="{0D108BD9-81ED-4DB2-BD59-A6C34878D82A}">
                    <a16:rowId xmlns:a16="http://schemas.microsoft.com/office/drawing/2014/main" xmlns="" val="10000"/>
                  </a:ext>
                </a:extLst>
              </a:tr>
              <a:tr h="2235008">
                <a:tc>
                  <a:txBody>
                    <a:bodyPr/>
                    <a:lstStyle/>
                    <a:p>
                      <a:endParaRPr lang="pl-PL" sz="1200" dirty="0"/>
                    </a:p>
                    <a:p>
                      <a:endParaRPr lang="pl-PL" sz="1200" dirty="0"/>
                    </a:p>
                    <a:p>
                      <a:endParaRPr lang="pl-PL" sz="1200" dirty="0"/>
                    </a:p>
                    <a:p>
                      <a:endParaRPr lang="pl-PL" sz="1200" dirty="0"/>
                    </a:p>
                    <a:p>
                      <a:pPr algn="ctr"/>
                      <a:r>
                        <a:rPr lang="pl-PL" sz="1200" dirty="0"/>
                        <a:t>ZAWARTOŚĆ MERYTORYCZNA</a:t>
                      </a:r>
                    </a:p>
                    <a:p>
                      <a:pPr algn="ctr"/>
                      <a:r>
                        <a:rPr lang="pl-PL" sz="1200" dirty="0"/>
                        <a:t>ALBUMU</a:t>
                      </a:r>
                    </a:p>
                  </a:txBody>
                  <a:tcPr>
                    <a:solidFill>
                      <a:schemeClr val="bg2">
                        <a:lumMod val="75000"/>
                      </a:schemeClr>
                    </a:solidFill>
                  </a:tcPr>
                </a:tc>
                <a:tc>
                  <a:txBody>
                    <a:bodyPr/>
                    <a:lstStyle/>
                    <a:p>
                      <a:endParaRPr lang="pl-PL" sz="1200" dirty="0"/>
                    </a:p>
                    <a:p>
                      <a:endParaRPr lang="pl-PL" sz="1200" dirty="0"/>
                    </a:p>
                    <a:p>
                      <a:endParaRPr lang="pl-PL" sz="1200" dirty="0"/>
                    </a:p>
                    <a:p>
                      <a:r>
                        <a:rPr lang="pl-PL" sz="1200" dirty="0"/>
                        <a:t>Zebrane</a:t>
                      </a:r>
                      <a:r>
                        <a:rPr lang="pl-PL" sz="1200" baseline="0" dirty="0"/>
                        <a:t> informacje są  niepełne, jest sporo luk, pojawiają się informacje nie na temat. Słabe wykorzystanie źródeł</a:t>
                      </a:r>
                      <a:endParaRPr lang="pl-PL" sz="1200" dirty="0"/>
                    </a:p>
                  </a:txBody>
                  <a:tcPr>
                    <a:solidFill>
                      <a:schemeClr val="bg2">
                        <a:lumMod val="75000"/>
                      </a:schemeClr>
                    </a:solidFill>
                  </a:tcPr>
                </a:tc>
                <a:tc>
                  <a:txBody>
                    <a:bodyPr/>
                    <a:lstStyle/>
                    <a:p>
                      <a:endParaRPr lang="pl-PL" sz="1200" dirty="0"/>
                    </a:p>
                    <a:p>
                      <a:endParaRPr lang="pl-PL" sz="1200" dirty="0"/>
                    </a:p>
                    <a:p>
                      <a:endParaRPr lang="pl-PL" sz="1200" dirty="0"/>
                    </a:p>
                    <a:p>
                      <a:r>
                        <a:rPr lang="pl-PL" sz="1200" dirty="0"/>
                        <a:t>Właściwe, poprawne informacje. Ewentualnie</a:t>
                      </a:r>
                      <a:r>
                        <a:rPr lang="pl-PL" sz="1200" baseline="0" dirty="0"/>
                        <a:t> niewielkie błędy.</a:t>
                      </a:r>
                    </a:p>
                    <a:p>
                      <a:r>
                        <a:rPr lang="pl-PL" sz="1200" baseline="0" dirty="0"/>
                        <a:t>Dobre wykorzystanie źródeł</a:t>
                      </a:r>
                      <a:endParaRPr lang="pl-PL" sz="1200" dirty="0"/>
                    </a:p>
                  </a:txBody>
                  <a:tcPr>
                    <a:solidFill>
                      <a:schemeClr val="bg2">
                        <a:lumMod val="75000"/>
                      </a:schemeClr>
                    </a:solidFill>
                  </a:tcPr>
                </a:tc>
                <a:tc>
                  <a:txBody>
                    <a:bodyPr/>
                    <a:lstStyle/>
                    <a:p>
                      <a:endParaRPr lang="pl-PL" sz="1200" dirty="0"/>
                    </a:p>
                    <a:p>
                      <a:r>
                        <a:rPr lang="pl-PL" sz="1200" dirty="0"/>
                        <a:t>Poprawnie</a:t>
                      </a:r>
                      <a:r>
                        <a:rPr lang="pl-PL" sz="1200" baseline="0" dirty="0"/>
                        <a:t> zrealizowany temat, właściwe, wyczerpujące informacje, Bardzo dobre wykorzystanie podanych źródeł, ewentualnie inne źródła i dodatkowe wiadomości wykraczające poza program nauczania.</a:t>
                      </a:r>
                      <a:endParaRPr lang="pl-PL" sz="1200" dirty="0"/>
                    </a:p>
                  </a:txBody>
                  <a:tcPr>
                    <a:solidFill>
                      <a:schemeClr val="bg2">
                        <a:lumMod val="75000"/>
                      </a:schemeClr>
                    </a:solidFill>
                  </a:tcPr>
                </a:tc>
                <a:extLst>
                  <a:ext uri="{0D108BD9-81ED-4DB2-BD59-A6C34878D82A}">
                    <a16:rowId xmlns:a16="http://schemas.microsoft.com/office/drawing/2014/main" xmlns="" val="10001"/>
                  </a:ext>
                </a:extLst>
              </a:tr>
              <a:tr h="1719237">
                <a:tc>
                  <a:txBody>
                    <a:bodyPr/>
                    <a:lstStyle/>
                    <a:p>
                      <a:endParaRPr lang="pl-PL" sz="1200" dirty="0"/>
                    </a:p>
                    <a:p>
                      <a:endParaRPr lang="pl-PL" sz="1200" dirty="0"/>
                    </a:p>
                    <a:p>
                      <a:endParaRPr lang="pl-PL" sz="1200" dirty="0"/>
                    </a:p>
                    <a:p>
                      <a:pPr algn="ctr"/>
                      <a:r>
                        <a:rPr lang="pl-PL" sz="1200" dirty="0"/>
                        <a:t>ESTETYKA WYKONANIA</a:t>
                      </a:r>
                    </a:p>
                    <a:p>
                      <a:pPr algn="ctr"/>
                      <a:r>
                        <a:rPr lang="pl-PL" sz="1200" dirty="0"/>
                        <a:t>ALBUMU</a:t>
                      </a:r>
                    </a:p>
                  </a:txBody>
                  <a:tcPr>
                    <a:solidFill>
                      <a:schemeClr val="bg2">
                        <a:lumMod val="75000"/>
                      </a:schemeClr>
                    </a:solidFill>
                  </a:tcPr>
                </a:tc>
                <a:tc>
                  <a:txBody>
                    <a:bodyPr/>
                    <a:lstStyle/>
                    <a:p>
                      <a:endParaRPr lang="pl-PL" sz="1200" dirty="0"/>
                    </a:p>
                    <a:p>
                      <a:r>
                        <a:rPr lang="pl-PL" sz="1200" dirty="0"/>
                        <a:t>Praca</a:t>
                      </a:r>
                      <a:r>
                        <a:rPr lang="pl-PL" sz="1200" baseline="0" dirty="0"/>
                        <a:t> wykonana niedbale, mało czytelna, nie posiada grafiki, ilustracji, brak podpisów. Złe rozplanowanie informacji na stronie.</a:t>
                      </a:r>
                      <a:endParaRPr lang="pl-PL" sz="1200" dirty="0"/>
                    </a:p>
                  </a:txBody>
                  <a:tcPr>
                    <a:solidFill>
                      <a:schemeClr val="bg2">
                        <a:lumMod val="75000"/>
                      </a:schemeClr>
                    </a:solidFill>
                  </a:tcPr>
                </a:tc>
                <a:tc>
                  <a:txBody>
                    <a:bodyPr/>
                    <a:lstStyle/>
                    <a:p>
                      <a:endParaRPr lang="pl-PL" sz="1200" dirty="0"/>
                    </a:p>
                    <a:p>
                      <a:r>
                        <a:rPr lang="pl-PL" sz="1200" dirty="0"/>
                        <a:t>Praca wykonana starannie, czytelnie. Dobre rozplanowanie informacji na stronie. Posiada właściwą</a:t>
                      </a:r>
                      <a:r>
                        <a:rPr lang="pl-PL" sz="1200" baseline="0" dirty="0"/>
                        <a:t> grafikę.</a:t>
                      </a:r>
                      <a:endParaRPr lang="pl-PL" sz="1200" dirty="0"/>
                    </a:p>
                  </a:txBody>
                  <a:tcPr>
                    <a:solidFill>
                      <a:schemeClr val="bg2">
                        <a:lumMod val="75000"/>
                      </a:schemeClr>
                    </a:solidFill>
                  </a:tcPr>
                </a:tc>
                <a:tc>
                  <a:txBody>
                    <a:bodyPr/>
                    <a:lstStyle/>
                    <a:p>
                      <a:endParaRPr lang="pl-PL" sz="1200" dirty="0"/>
                    </a:p>
                    <a:p>
                      <a:r>
                        <a:rPr lang="pl-PL" sz="1200" dirty="0"/>
                        <a:t>Praca bardzo estetyczna i kreatywna, przejrzysta, zachęcająca</a:t>
                      </a:r>
                      <a:r>
                        <a:rPr lang="pl-PL" sz="1200" baseline="0" dirty="0"/>
                        <a:t> do zapoznania się z nią. Właściwe rozplanowanie grafiki i tekstu. Praca ciekawa, kolorowa.</a:t>
                      </a:r>
                      <a:endParaRPr lang="pl-PL" sz="1200" dirty="0"/>
                    </a:p>
                  </a:txBody>
                  <a:tcPr>
                    <a:solidFill>
                      <a:schemeClr val="bg2">
                        <a:lumMod val="75000"/>
                      </a:schemeClr>
                    </a:solidFill>
                  </a:tcPr>
                </a:tc>
                <a:extLst>
                  <a:ext uri="{0D108BD9-81ED-4DB2-BD59-A6C34878D82A}">
                    <a16:rowId xmlns:a16="http://schemas.microsoft.com/office/drawing/2014/main" xmlns="" val="10002"/>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1564"/>
            <a:ext cx="1516614" cy="1363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926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1024" y="333844"/>
            <a:ext cx="7125113" cy="924475"/>
          </a:xfrm>
        </p:spPr>
        <p:txBody>
          <a:bodyPr/>
          <a:lstStyle/>
          <a:p>
            <a:pPr algn="ctr"/>
            <a:r>
              <a:rPr lang="pl-PL" dirty="0"/>
              <a:t>EWALUACJA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471427093"/>
              </p:ext>
            </p:extLst>
          </p:nvPr>
        </p:nvGraphicFramePr>
        <p:xfrm>
          <a:off x="611560" y="1556792"/>
          <a:ext cx="8291264" cy="4528491"/>
        </p:xfrm>
        <a:graphic>
          <a:graphicData uri="http://schemas.openxmlformats.org/drawingml/2006/table">
            <a:tbl>
              <a:tblPr firstRow="1" bandRow="1">
                <a:tableStyleId>{5C22544A-7EE6-4342-B048-85BDC9FD1C3A}</a:tableStyleId>
              </a:tblPr>
              <a:tblGrid>
                <a:gridCol w="2119064">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814414">
                <a:tc>
                  <a:txBody>
                    <a:bodyPr/>
                    <a:lstStyle/>
                    <a:p>
                      <a:pPr algn="ctr"/>
                      <a:endParaRPr lang="pl-PL" sz="1600" b="0" dirty="0">
                        <a:solidFill>
                          <a:srgbClr val="FF0000"/>
                        </a:solidFill>
                      </a:endParaRPr>
                    </a:p>
                    <a:p>
                      <a:pPr algn="ctr"/>
                      <a:r>
                        <a:rPr lang="pl-PL" sz="1600" b="0" dirty="0">
                          <a:solidFill>
                            <a:srgbClr val="FF0000"/>
                          </a:solidFill>
                        </a:rPr>
                        <a:t>LICZBA PUNKTÓW</a:t>
                      </a:r>
                    </a:p>
                    <a:p>
                      <a:pPr algn="ctr"/>
                      <a:endParaRPr lang="pl-PL" sz="1600" b="0" dirty="0">
                        <a:solidFill>
                          <a:srgbClr val="FF0000"/>
                        </a:solidFill>
                      </a:endParaRPr>
                    </a:p>
                  </a:txBody>
                  <a:tcPr>
                    <a:solidFill>
                      <a:schemeClr val="bg2"/>
                    </a:solidFill>
                  </a:tcPr>
                </a:tc>
                <a:tc>
                  <a:txBody>
                    <a:bodyPr/>
                    <a:lstStyle/>
                    <a:p>
                      <a:pPr algn="ctr"/>
                      <a:endParaRPr lang="pl-PL" sz="1600" b="0" dirty="0">
                        <a:solidFill>
                          <a:srgbClr val="FF0000"/>
                        </a:solidFill>
                      </a:endParaRPr>
                    </a:p>
                    <a:p>
                      <a:pPr algn="ctr"/>
                      <a:r>
                        <a:rPr lang="pl-PL" sz="1600" b="0" dirty="0">
                          <a:solidFill>
                            <a:srgbClr val="FF0000"/>
                          </a:solidFill>
                        </a:rPr>
                        <a:t>1</a:t>
                      </a:r>
                    </a:p>
                  </a:txBody>
                  <a:tcPr>
                    <a:solidFill>
                      <a:schemeClr val="bg2"/>
                    </a:solidFill>
                  </a:tcPr>
                </a:tc>
                <a:tc>
                  <a:txBody>
                    <a:bodyPr/>
                    <a:lstStyle/>
                    <a:p>
                      <a:pPr algn="ctr"/>
                      <a:endParaRPr lang="pl-PL" sz="1600" b="0" dirty="0">
                        <a:solidFill>
                          <a:srgbClr val="FF0000"/>
                        </a:solidFill>
                      </a:endParaRPr>
                    </a:p>
                    <a:p>
                      <a:pPr algn="ctr"/>
                      <a:r>
                        <a:rPr lang="pl-PL" sz="1600" b="0" dirty="0">
                          <a:solidFill>
                            <a:srgbClr val="FF0000"/>
                          </a:solidFill>
                        </a:rPr>
                        <a:t>2</a:t>
                      </a:r>
                    </a:p>
                  </a:txBody>
                  <a:tcPr>
                    <a:solidFill>
                      <a:schemeClr val="bg2"/>
                    </a:solidFill>
                  </a:tcPr>
                </a:tc>
                <a:tc>
                  <a:txBody>
                    <a:bodyPr/>
                    <a:lstStyle/>
                    <a:p>
                      <a:pPr algn="ctr"/>
                      <a:endParaRPr lang="pl-PL" sz="1600" b="0" dirty="0">
                        <a:solidFill>
                          <a:srgbClr val="FF0000"/>
                        </a:solidFill>
                      </a:endParaRPr>
                    </a:p>
                    <a:p>
                      <a:pPr algn="ctr"/>
                      <a:r>
                        <a:rPr lang="pl-PL" sz="1600" b="0" dirty="0">
                          <a:solidFill>
                            <a:srgbClr val="FF0000"/>
                          </a:solidFill>
                        </a:rPr>
                        <a:t>3</a:t>
                      </a:r>
                    </a:p>
                  </a:txBody>
                  <a:tcPr>
                    <a:solidFill>
                      <a:schemeClr val="bg2"/>
                    </a:solidFill>
                  </a:tcPr>
                </a:tc>
                <a:extLst>
                  <a:ext uri="{0D108BD9-81ED-4DB2-BD59-A6C34878D82A}">
                    <a16:rowId xmlns:a16="http://schemas.microsoft.com/office/drawing/2014/main" xmlns="" val="10000"/>
                  </a:ext>
                </a:extLst>
              </a:tr>
              <a:tr h="1749834">
                <a:tc>
                  <a:txBody>
                    <a:bodyPr/>
                    <a:lstStyle/>
                    <a:p>
                      <a:pPr algn="ctr"/>
                      <a:endParaRPr lang="pl-PL" sz="1200" b="0" dirty="0">
                        <a:solidFill>
                          <a:schemeClr val="tx1"/>
                        </a:solidFill>
                      </a:endParaRPr>
                    </a:p>
                    <a:p>
                      <a:pPr algn="ctr"/>
                      <a:endParaRPr lang="pl-PL" sz="1200" b="0" dirty="0">
                        <a:solidFill>
                          <a:schemeClr val="tx1"/>
                        </a:solidFill>
                      </a:endParaRPr>
                    </a:p>
                    <a:p>
                      <a:pPr algn="ctr"/>
                      <a:r>
                        <a:rPr lang="pl-PL" sz="1200" b="0" dirty="0">
                          <a:solidFill>
                            <a:schemeClr val="tx1"/>
                          </a:solidFill>
                        </a:rPr>
                        <a:t>ZAANGAŻOWANIE GRUPY W PRACĘ</a:t>
                      </a:r>
                    </a:p>
                    <a:p>
                      <a:pPr algn="ctr"/>
                      <a:r>
                        <a:rPr lang="pl-PL" sz="1200" b="0" dirty="0">
                          <a:solidFill>
                            <a:schemeClr val="tx1"/>
                          </a:solidFill>
                        </a:rPr>
                        <a:t>I</a:t>
                      </a:r>
                      <a:r>
                        <a:rPr lang="pl-PL" sz="1200" b="0" baseline="0" dirty="0">
                          <a:solidFill>
                            <a:schemeClr val="tx1"/>
                          </a:solidFill>
                        </a:rPr>
                        <a:t> UMIEJĘTNOŚĆ WSPÓŁPRACY</a:t>
                      </a:r>
                      <a:endParaRPr lang="pl-PL" sz="1200" b="0" dirty="0">
                        <a:solidFill>
                          <a:schemeClr val="tx1"/>
                        </a:solidFill>
                      </a:endParaRPr>
                    </a:p>
                  </a:txBody>
                  <a:tcPr>
                    <a:solidFill>
                      <a:schemeClr val="bg2">
                        <a:lumMod val="75000"/>
                      </a:schemeClr>
                    </a:solidFill>
                  </a:tcPr>
                </a:tc>
                <a:tc>
                  <a:txBody>
                    <a:bodyPr/>
                    <a:lstStyle/>
                    <a:p>
                      <a:endParaRPr lang="pl-PL" sz="1200" b="0" dirty="0">
                        <a:solidFill>
                          <a:schemeClr val="tx1"/>
                        </a:solidFill>
                      </a:endParaRPr>
                    </a:p>
                    <a:p>
                      <a:endParaRPr lang="pl-PL" sz="1200" b="0" dirty="0">
                        <a:solidFill>
                          <a:schemeClr val="tx1"/>
                        </a:solidFill>
                      </a:endParaRPr>
                    </a:p>
                    <a:p>
                      <a:r>
                        <a:rPr lang="pl-PL" sz="1200" b="0" dirty="0">
                          <a:solidFill>
                            <a:schemeClr val="tx1"/>
                          </a:solidFill>
                        </a:rPr>
                        <a:t>Brak zaangażowania wszystkich członków grupy w kreatywną współpracę.  </a:t>
                      </a:r>
                    </a:p>
                  </a:txBody>
                  <a:tcPr>
                    <a:solidFill>
                      <a:schemeClr val="bg2">
                        <a:lumMod val="75000"/>
                      </a:schemeClr>
                    </a:solidFill>
                  </a:tcPr>
                </a:tc>
                <a:tc>
                  <a:txBody>
                    <a:bodyPr/>
                    <a:lstStyle/>
                    <a:p>
                      <a:endParaRPr lang="pl-PL" sz="1200" b="0" dirty="0">
                        <a:solidFill>
                          <a:schemeClr val="tx1"/>
                        </a:solidFill>
                      </a:endParaRPr>
                    </a:p>
                    <a:p>
                      <a:endParaRPr lang="pl-PL" sz="1200" b="0" dirty="0">
                        <a:solidFill>
                          <a:schemeClr val="tx1"/>
                        </a:solidFill>
                      </a:endParaRPr>
                    </a:p>
                    <a:p>
                      <a:r>
                        <a:rPr lang="pl-PL" sz="1200" b="0" dirty="0">
                          <a:solidFill>
                            <a:schemeClr val="tx1"/>
                          </a:solidFill>
                        </a:rPr>
                        <a:t>Dobra współpraca w grupie wszystkich</a:t>
                      </a:r>
                      <a:r>
                        <a:rPr lang="pl-PL" sz="1200" b="0" baseline="0" dirty="0">
                          <a:solidFill>
                            <a:schemeClr val="tx1"/>
                          </a:solidFill>
                        </a:rPr>
                        <a:t> osób. Umiejętność współpracy na zadawalającym poziomie. </a:t>
                      </a:r>
                      <a:endParaRPr lang="pl-PL" sz="1200" b="0" dirty="0">
                        <a:solidFill>
                          <a:schemeClr val="tx1"/>
                        </a:solidFill>
                      </a:endParaRPr>
                    </a:p>
                  </a:txBody>
                  <a:tcPr>
                    <a:solidFill>
                      <a:schemeClr val="bg2">
                        <a:lumMod val="75000"/>
                      </a:schemeClr>
                    </a:solidFill>
                  </a:tcPr>
                </a:tc>
                <a:tc>
                  <a:txBody>
                    <a:bodyPr/>
                    <a:lstStyle/>
                    <a:p>
                      <a:r>
                        <a:rPr lang="pl-PL" sz="1200" b="0" dirty="0">
                          <a:solidFill>
                            <a:schemeClr val="tx1"/>
                          </a:solidFill>
                        </a:rPr>
                        <a:t>Pełne zaangażowanie</a:t>
                      </a:r>
                      <a:r>
                        <a:rPr lang="pl-PL" sz="1200" b="0" baseline="0" dirty="0">
                          <a:solidFill>
                            <a:schemeClr val="tx1"/>
                          </a:solidFill>
                        </a:rPr>
                        <a:t> w pracę wszystkich członków grupy, wzajemne motywowanie się i pomoc w pracy. Wysoki poziom współpracy w grupie.</a:t>
                      </a:r>
                      <a:endParaRPr lang="pl-PL" sz="1200" b="0" dirty="0">
                        <a:solidFill>
                          <a:schemeClr val="tx1"/>
                        </a:solidFill>
                      </a:endParaRPr>
                    </a:p>
                  </a:txBody>
                  <a:tcPr>
                    <a:solidFill>
                      <a:schemeClr val="bg2">
                        <a:lumMod val="75000"/>
                      </a:schemeClr>
                    </a:solidFill>
                  </a:tcPr>
                </a:tc>
                <a:extLst>
                  <a:ext uri="{0D108BD9-81ED-4DB2-BD59-A6C34878D82A}">
                    <a16:rowId xmlns:a16="http://schemas.microsoft.com/office/drawing/2014/main" xmlns="" val="10001"/>
                  </a:ext>
                </a:extLst>
              </a:tr>
              <a:tr h="1955697">
                <a:tc>
                  <a:txBody>
                    <a:bodyPr/>
                    <a:lstStyle/>
                    <a:p>
                      <a:pPr algn="ctr"/>
                      <a:endParaRPr lang="pl-PL" sz="1200" dirty="0">
                        <a:solidFill>
                          <a:schemeClr val="tx1"/>
                        </a:solidFill>
                      </a:endParaRPr>
                    </a:p>
                    <a:p>
                      <a:pPr algn="ctr"/>
                      <a:endParaRPr lang="pl-PL" sz="1200" dirty="0">
                        <a:solidFill>
                          <a:schemeClr val="tx1"/>
                        </a:solidFill>
                      </a:endParaRPr>
                    </a:p>
                    <a:p>
                      <a:pPr algn="ctr"/>
                      <a:endParaRPr lang="pl-PL" sz="1200" dirty="0">
                        <a:solidFill>
                          <a:schemeClr val="tx1"/>
                        </a:solidFill>
                      </a:endParaRPr>
                    </a:p>
                    <a:p>
                      <a:pPr algn="ctr"/>
                      <a:endParaRPr lang="pl-PL" sz="1200" dirty="0">
                        <a:solidFill>
                          <a:schemeClr val="tx1"/>
                        </a:solidFill>
                      </a:endParaRPr>
                    </a:p>
                    <a:p>
                      <a:pPr algn="ctr"/>
                      <a:r>
                        <a:rPr lang="pl-PL" sz="1200" dirty="0">
                          <a:solidFill>
                            <a:schemeClr val="tx1"/>
                          </a:solidFill>
                        </a:rPr>
                        <a:t>PREZENTACJA</a:t>
                      </a:r>
                    </a:p>
                  </a:txBody>
                  <a:tcPr>
                    <a:solidFill>
                      <a:schemeClr val="bg2">
                        <a:lumMod val="75000"/>
                      </a:schemeClr>
                    </a:solidFill>
                  </a:tcPr>
                </a:tc>
                <a:tc>
                  <a:txBody>
                    <a:bodyPr/>
                    <a:lstStyle/>
                    <a:p>
                      <a:endParaRPr lang="pl-PL" sz="1200" dirty="0">
                        <a:solidFill>
                          <a:schemeClr val="tx1"/>
                        </a:solidFill>
                      </a:endParaRPr>
                    </a:p>
                    <a:p>
                      <a:r>
                        <a:rPr lang="pl-PL" sz="1200" dirty="0">
                          <a:solidFill>
                            <a:schemeClr val="tx1"/>
                          </a:solidFill>
                        </a:rPr>
                        <a:t>Praca przeczytana, nie zreferowana. Brak odpowiedzi na </a:t>
                      </a:r>
                      <a:r>
                        <a:rPr lang="pl-PL" sz="1200" u="sng" dirty="0">
                          <a:solidFill>
                            <a:schemeClr val="tx1"/>
                          </a:solidFill>
                        </a:rPr>
                        <a:t>pytania sprawdzające zadane przez nauczyciela</a:t>
                      </a:r>
                      <a:r>
                        <a:rPr lang="pl-PL" sz="1200" u="sng" baseline="0" dirty="0">
                          <a:solidFill>
                            <a:schemeClr val="tx1"/>
                          </a:solidFill>
                        </a:rPr>
                        <a:t> *</a:t>
                      </a:r>
                      <a:r>
                        <a:rPr lang="pl-PL" sz="1200" baseline="0" dirty="0">
                          <a:solidFill>
                            <a:schemeClr val="tx1"/>
                          </a:solidFill>
                        </a:rPr>
                        <a:t>(lub niezgodne z pytaniami postawionymi w zadaniu)</a:t>
                      </a:r>
                      <a:endParaRPr lang="pl-PL" sz="1200" dirty="0">
                        <a:solidFill>
                          <a:schemeClr val="tx1"/>
                        </a:solidFill>
                      </a:endParaRPr>
                    </a:p>
                  </a:txBody>
                  <a:tcPr>
                    <a:solidFill>
                      <a:schemeClr val="bg2">
                        <a:lumMod val="75000"/>
                      </a:schemeClr>
                    </a:solidFill>
                  </a:tcPr>
                </a:tc>
                <a:tc>
                  <a:txBody>
                    <a:bodyPr/>
                    <a:lstStyle/>
                    <a:p>
                      <a:endParaRPr lang="pl-PL" sz="1200" dirty="0">
                        <a:solidFill>
                          <a:schemeClr val="tx1"/>
                        </a:solidFill>
                      </a:endParaRPr>
                    </a:p>
                    <a:p>
                      <a:r>
                        <a:rPr lang="pl-PL" sz="1200" dirty="0">
                          <a:solidFill>
                            <a:schemeClr val="tx1"/>
                          </a:solidFill>
                        </a:rPr>
                        <a:t>Prezentacja częściowo zreferowana,</a:t>
                      </a:r>
                      <a:r>
                        <a:rPr lang="pl-PL" sz="1200" baseline="0" dirty="0">
                          <a:solidFill>
                            <a:schemeClr val="tx1"/>
                          </a:solidFill>
                        </a:rPr>
                        <a:t> a </a:t>
                      </a:r>
                      <a:r>
                        <a:rPr lang="pl-PL" sz="1200" dirty="0">
                          <a:solidFill>
                            <a:schemeClr val="tx1"/>
                          </a:solidFill>
                        </a:rPr>
                        <a:t>częściowo przeczytana. Trudności</a:t>
                      </a:r>
                      <a:r>
                        <a:rPr lang="pl-PL" sz="1200" baseline="0" dirty="0">
                          <a:solidFill>
                            <a:schemeClr val="tx1"/>
                          </a:solidFill>
                        </a:rPr>
                        <a:t> w udzielaniu odpowiedzi na pytania sprawdzające zadawane przez nauczyciela.</a:t>
                      </a:r>
                      <a:endParaRPr lang="pl-PL" sz="1200" dirty="0">
                        <a:solidFill>
                          <a:schemeClr val="tx1"/>
                        </a:solidFill>
                      </a:endParaRPr>
                    </a:p>
                  </a:txBody>
                  <a:tcPr>
                    <a:solidFill>
                      <a:schemeClr val="bg2">
                        <a:lumMod val="75000"/>
                      </a:schemeClr>
                    </a:solidFill>
                  </a:tcPr>
                </a:tc>
                <a:tc>
                  <a:txBody>
                    <a:bodyPr/>
                    <a:lstStyle/>
                    <a:p>
                      <a:r>
                        <a:rPr lang="pl-PL" sz="1200" dirty="0">
                          <a:solidFill>
                            <a:schemeClr val="tx1"/>
                          </a:solidFill>
                        </a:rPr>
                        <a:t>Praca zreferowana w sposób ciekawy, uporządkowany, poprawny. Wykazanie rozumienia</a:t>
                      </a:r>
                      <a:r>
                        <a:rPr lang="pl-PL" sz="1200" baseline="0" dirty="0">
                          <a:solidFill>
                            <a:schemeClr val="tx1"/>
                          </a:solidFill>
                        </a:rPr>
                        <a:t> </a:t>
                      </a:r>
                      <a:r>
                        <a:rPr lang="pl-PL" sz="1200" dirty="0">
                          <a:solidFill>
                            <a:schemeClr val="tx1"/>
                          </a:solidFill>
                        </a:rPr>
                        <a:t>przedstawianych</a:t>
                      </a:r>
                      <a:r>
                        <a:rPr lang="pl-PL" sz="1200" baseline="0" dirty="0">
                          <a:solidFill>
                            <a:schemeClr val="tx1"/>
                          </a:solidFill>
                        </a:rPr>
                        <a:t> treści. </a:t>
                      </a:r>
                      <a:r>
                        <a:rPr lang="pl-PL" sz="1200" dirty="0">
                          <a:solidFill>
                            <a:schemeClr val="tx1"/>
                          </a:solidFill>
                        </a:rPr>
                        <a:t>Właściwe</a:t>
                      </a:r>
                      <a:r>
                        <a:rPr lang="pl-PL" sz="1200" baseline="0" dirty="0">
                          <a:solidFill>
                            <a:schemeClr val="tx1"/>
                          </a:solidFill>
                        </a:rPr>
                        <a:t> </a:t>
                      </a:r>
                      <a:r>
                        <a:rPr lang="pl-PL" sz="1200" dirty="0">
                          <a:solidFill>
                            <a:schemeClr val="tx1"/>
                          </a:solidFill>
                        </a:rPr>
                        <a:t>odpowiedzi na pytania sprawdzające nauczyciela.</a:t>
                      </a:r>
                    </a:p>
                  </a:txBody>
                  <a:tcPr>
                    <a:solidFill>
                      <a:schemeClr val="bg2">
                        <a:lumMod val="75000"/>
                      </a:schemeClr>
                    </a:solidFill>
                  </a:tcPr>
                </a:tc>
                <a:extLst>
                  <a:ext uri="{0D108BD9-81ED-4DB2-BD59-A6C34878D82A}">
                    <a16:rowId xmlns:a16="http://schemas.microsoft.com/office/drawing/2014/main" xmlns="" val="10002"/>
                  </a:ext>
                </a:extLst>
              </a:tr>
            </a:tbl>
          </a:graphicData>
        </a:graphic>
      </p:graphicFrame>
      <p:sp>
        <p:nvSpPr>
          <p:cNvPr id="5" name="pole tekstowe 4"/>
          <p:cNvSpPr txBox="1"/>
          <p:nvPr/>
        </p:nvSpPr>
        <p:spPr>
          <a:xfrm>
            <a:off x="1240485" y="6076737"/>
            <a:ext cx="6552728" cy="369332"/>
          </a:xfrm>
          <a:prstGeom prst="rect">
            <a:avLst/>
          </a:prstGeom>
          <a:noFill/>
        </p:spPr>
        <p:txBody>
          <a:bodyPr wrap="square" rtlCol="0">
            <a:spAutoFit/>
          </a:bodyPr>
          <a:lstStyle/>
          <a:p>
            <a:r>
              <a:rPr lang="pl-PL" dirty="0"/>
              <a:t>* </a:t>
            </a:r>
            <a:r>
              <a:rPr lang="pl-PL" sz="1100" dirty="0"/>
              <a:t>Pytania sprawdzające są zgodne z pytaniami postawionymi w zadaniu.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176" y="116632"/>
            <a:ext cx="15113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694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404664"/>
            <a:ext cx="7125113" cy="924475"/>
          </a:xfrm>
        </p:spPr>
        <p:txBody>
          <a:bodyPr/>
          <a:lstStyle/>
          <a:p>
            <a:pPr algn="ctr"/>
            <a:r>
              <a:rPr lang="pl-PL" dirty="0"/>
              <a:t>EWALUACJA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015898847"/>
              </p:ext>
            </p:extLst>
          </p:nvPr>
        </p:nvGraphicFramePr>
        <p:xfrm>
          <a:off x="539552" y="1556793"/>
          <a:ext cx="8291264" cy="4968183"/>
        </p:xfrm>
        <a:graphic>
          <a:graphicData uri="http://schemas.openxmlformats.org/drawingml/2006/table">
            <a:tbl>
              <a:tblPr firstRow="1" bandRow="1">
                <a:tableStyleId>{5C22544A-7EE6-4342-B048-85BDC9FD1C3A}</a:tableStyleId>
              </a:tblPr>
              <a:tblGrid>
                <a:gridCol w="2119064">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1008339">
                <a:tc>
                  <a:txBody>
                    <a:bodyPr/>
                    <a:lstStyle/>
                    <a:p>
                      <a:pPr algn="ctr"/>
                      <a:endParaRPr lang="pl-PL" sz="1600" b="0" dirty="0">
                        <a:solidFill>
                          <a:srgbClr val="FF0000"/>
                        </a:solidFill>
                      </a:endParaRPr>
                    </a:p>
                    <a:p>
                      <a:pPr algn="ctr"/>
                      <a:r>
                        <a:rPr lang="pl-PL" sz="1600" b="0" dirty="0">
                          <a:solidFill>
                            <a:srgbClr val="FF0000"/>
                          </a:solidFill>
                        </a:rPr>
                        <a:t>LICZBA PUNKTÓW</a:t>
                      </a:r>
                    </a:p>
                    <a:p>
                      <a:pPr algn="ctr"/>
                      <a:r>
                        <a:rPr lang="pl-PL" sz="1600" b="0" dirty="0">
                          <a:solidFill>
                            <a:srgbClr val="FF0000"/>
                          </a:solidFill>
                        </a:rPr>
                        <a:t>WYKONANIE</a:t>
                      </a:r>
                      <a:r>
                        <a:rPr lang="pl-PL" sz="1600" b="0" baseline="0" dirty="0">
                          <a:solidFill>
                            <a:srgbClr val="FF0000"/>
                          </a:solidFill>
                        </a:rPr>
                        <a:t> PLAKATU</a:t>
                      </a:r>
                      <a:endParaRPr lang="pl-PL" sz="1600" b="0" dirty="0">
                        <a:solidFill>
                          <a:srgbClr val="FF0000"/>
                        </a:solidFill>
                      </a:endParaRPr>
                    </a:p>
                  </a:txBody>
                  <a:tcPr/>
                </a:tc>
                <a:tc>
                  <a:txBody>
                    <a:bodyPr/>
                    <a:lstStyle/>
                    <a:p>
                      <a:pPr algn="ctr"/>
                      <a:endParaRPr lang="pl-PL" sz="1600" b="0" dirty="0">
                        <a:solidFill>
                          <a:srgbClr val="FF0000"/>
                        </a:solidFill>
                      </a:endParaRPr>
                    </a:p>
                    <a:p>
                      <a:pPr algn="ctr"/>
                      <a:endParaRPr lang="pl-PL" sz="1600" b="0" dirty="0">
                        <a:solidFill>
                          <a:srgbClr val="FF0000"/>
                        </a:solidFill>
                      </a:endParaRPr>
                    </a:p>
                    <a:p>
                      <a:pPr algn="ctr"/>
                      <a:r>
                        <a:rPr lang="pl-PL" sz="1600" b="0" dirty="0">
                          <a:solidFill>
                            <a:srgbClr val="FF0000"/>
                          </a:solidFill>
                        </a:rPr>
                        <a:t>1</a:t>
                      </a:r>
                    </a:p>
                  </a:txBody>
                  <a:tcPr/>
                </a:tc>
                <a:tc>
                  <a:txBody>
                    <a:bodyPr/>
                    <a:lstStyle/>
                    <a:p>
                      <a:pPr algn="ctr"/>
                      <a:endParaRPr lang="pl-PL" sz="1600" b="0" dirty="0">
                        <a:solidFill>
                          <a:srgbClr val="FF0000"/>
                        </a:solidFill>
                      </a:endParaRPr>
                    </a:p>
                    <a:p>
                      <a:pPr algn="ctr"/>
                      <a:endParaRPr lang="pl-PL" sz="1600" b="0" dirty="0">
                        <a:solidFill>
                          <a:srgbClr val="FF0000"/>
                        </a:solidFill>
                      </a:endParaRPr>
                    </a:p>
                    <a:p>
                      <a:pPr algn="ctr"/>
                      <a:r>
                        <a:rPr lang="pl-PL" sz="1600" b="0" dirty="0">
                          <a:solidFill>
                            <a:srgbClr val="FF0000"/>
                          </a:solidFill>
                        </a:rPr>
                        <a:t>2</a:t>
                      </a:r>
                    </a:p>
                  </a:txBody>
                  <a:tcPr/>
                </a:tc>
                <a:tc>
                  <a:txBody>
                    <a:bodyPr/>
                    <a:lstStyle/>
                    <a:p>
                      <a:pPr algn="ctr"/>
                      <a:endParaRPr lang="pl-PL" sz="1600" b="0" dirty="0">
                        <a:solidFill>
                          <a:srgbClr val="FF0000"/>
                        </a:solidFill>
                      </a:endParaRPr>
                    </a:p>
                    <a:p>
                      <a:pPr algn="ctr"/>
                      <a:endParaRPr lang="pl-PL" sz="1600" b="0" dirty="0">
                        <a:solidFill>
                          <a:srgbClr val="FF0000"/>
                        </a:solidFill>
                      </a:endParaRPr>
                    </a:p>
                    <a:p>
                      <a:pPr algn="ctr"/>
                      <a:r>
                        <a:rPr lang="pl-PL" sz="1600" b="0" dirty="0">
                          <a:solidFill>
                            <a:srgbClr val="FF0000"/>
                          </a:solidFill>
                        </a:rPr>
                        <a:t>3</a:t>
                      </a:r>
                    </a:p>
                  </a:txBody>
                  <a:tcPr/>
                </a:tc>
                <a:extLst>
                  <a:ext uri="{0D108BD9-81ED-4DB2-BD59-A6C34878D82A}">
                    <a16:rowId xmlns:a16="http://schemas.microsoft.com/office/drawing/2014/main" xmlns="" val="10000"/>
                  </a:ext>
                </a:extLst>
              </a:tr>
              <a:tr h="1469293">
                <a:tc>
                  <a:txBody>
                    <a:bodyPr/>
                    <a:lstStyle/>
                    <a:p>
                      <a:pPr algn="ctr"/>
                      <a:endParaRPr lang="pl-PL" sz="1600" b="0" dirty="0">
                        <a:solidFill>
                          <a:schemeClr val="tx1"/>
                        </a:solidFill>
                      </a:endParaRPr>
                    </a:p>
                    <a:p>
                      <a:pPr algn="ctr"/>
                      <a:endParaRPr lang="pl-PL" sz="1200" b="0" dirty="0">
                        <a:solidFill>
                          <a:schemeClr val="tx1"/>
                        </a:solidFill>
                      </a:endParaRPr>
                    </a:p>
                    <a:p>
                      <a:pPr algn="ctr"/>
                      <a:r>
                        <a:rPr lang="pl-PL" sz="1200" b="0" dirty="0">
                          <a:solidFill>
                            <a:schemeClr val="tx1"/>
                          </a:solidFill>
                        </a:rPr>
                        <a:t>ZAANGAŻOWANIE GRUPY W PRACĘ</a:t>
                      </a:r>
                    </a:p>
                    <a:p>
                      <a:pPr algn="ctr"/>
                      <a:r>
                        <a:rPr lang="pl-PL" sz="1200" b="0" dirty="0">
                          <a:solidFill>
                            <a:schemeClr val="tx1"/>
                          </a:solidFill>
                        </a:rPr>
                        <a:t>I</a:t>
                      </a:r>
                      <a:r>
                        <a:rPr lang="pl-PL" sz="1200" b="0" baseline="0" dirty="0">
                          <a:solidFill>
                            <a:schemeClr val="tx1"/>
                          </a:solidFill>
                        </a:rPr>
                        <a:t> UMIEJĘTNOŚĆ WSPÓŁPRACY</a:t>
                      </a:r>
                      <a:endParaRPr lang="pl-PL" sz="1200" b="0" dirty="0">
                        <a:solidFill>
                          <a:schemeClr val="tx1"/>
                        </a:solidFill>
                      </a:endParaRPr>
                    </a:p>
                    <a:p>
                      <a:pPr algn="ctr"/>
                      <a:endParaRPr lang="pl-PL" sz="1600" b="0" dirty="0">
                        <a:solidFill>
                          <a:srgbClr val="FF0000"/>
                        </a:solidFill>
                      </a:endParaRPr>
                    </a:p>
                  </a:txBody>
                  <a:tcPr>
                    <a:solidFill>
                      <a:schemeClr val="accent1">
                        <a:lumMod val="75000"/>
                      </a:schemeClr>
                    </a:solidFill>
                  </a:tcPr>
                </a:tc>
                <a:tc>
                  <a:txBody>
                    <a:bodyPr/>
                    <a:lstStyle/>
                    <a:p>
                      <a:endParaRPr lang="pl-PL" sz="1200" b="0" dirty="0">
                        <a:solidFill>
                          <a:schemeClr val="tx1"/>
                        </a:solidFill>
                      </a:endParaRPr>
                    </a:p>
                    <a:p>
                      <a:endParaRPr lang="pl-PL" sz="1200" b="0" dirty="0">
                        <a:solidFill>
                          <a:schemeClr val="tx1"/>
                        </a:solidFill>
                      </a:endParaRPr>
                    </a:p>
                    <a:p>
                      <a:r>
                        <a:rPr lang="pl-PL" sz="1200" b="0" dirty="0">
                          <a:solidFill>
                            <a:schemeClr val="tx1"/>
                          </a:solidFill>
                        </a:rPr>
                        <a:t>Brak zaangażowania wszystkich członków grupy w kreatywną współpracę.  Brak zgody w  planowaniu</a:t>
                      </a:r>
                      <a:r>
                        <a:rPr lang="pl-PL" sz="1200" b="0" baseline="0" dirty="0">
                          <a:solidFill>
                            <a:schemeClr val="tx1"/>
                          </a:solidFill>
                        </a:rPr>
                        <a:t> treści plakatu</a:t>
                      </a:r>
                      <a:r>
                        <a:rPr lang="pl-PL" sz="1200" b="0" dirty="0">
                          <a:solidFill>
                            <a:schemeClr val="tx1"/>
                          </a:solidFill>
                        </a:rPr>
                        <a:t> </a:t>
                      </a:r>
                    </a:p>
                  </a:txBody>
                  <a:tcPr>
                    <a:solidFill>
                      <a:schemeClr val="accent1">
                        <a:lumMod val="75000"/>
                      </a:schemeClr>
                    </a:solidFill>
                  </a:tcPr>
                </a:tc>
                <a:tc>
                  <a:txBody>
                    <a:bodyPr/>
                    <a:lstStyle/>
                    <a:p>
                      <a:endParaRPr lang="pl-PL" sz="1200" b="0" dirty="0">
                        <a:solidFill>
                          <a:schemeClr val="tx1"/>
                        </a:solidFill>
                      </a:endParaRPr>
                    </a:p>
                    <a:p>
                      <a:endParaRPr lang="pl-PL" sz="1200" b="0" dirty="0">
                        <a:solidFill>
                          <a:schemeClr val="tx1"/>
                        </a:solidFill>
                      </a:endParaRPr>
                    </a:p>
                    <a:p>
                      <a:r>
                        <a:rPr lang="pl-PL" sz="1200" b="0" dirty="0">
                          <a:solidFill>
                            <a:schemeClr val="tx1"/>
                          </a:solidFill>
                        </a:rPr>
                        <a:t>Dobra współpraca w grupie wszystkich</a:t>
                      </a:r>
                      <a:r>
                        <a:rPr lang="pl-PL" sz="1200" b="0" baseline="0" dirty="0">
                          <a:solidFill>
                            <a:schemeClr val="tx1"/>
                          </a:solidFill>
                        </a:rPr>
                        <a:t> osób. Umiejętność współpracy na zadawalającym poziomie. </a:t>
                      </a:r>
                      <a:endParaRPr lang="pl-PL" sz="1200" b="0" dirty="0">
                        <a:solidFill>
                          <a:schemeClr val="tx1"/>
                        </a:solidFill>
                      </a:endParaRPr>
                    </a:p>
                  </a:txBody>
                  <a:tcPr>
                    <a:solidFill>
                      <a:schemeClr val="accent1">
                        <a:lumMod val="75000"/>
                      </a:schemeClr>
                    </a:solidFill>
                  </a:tcPr>
                </a:tc>
                <a:tc>
                  <a:txBody>
                    <a:bodyPr/>
                    <a:lstStyle/>
                    <a:p>
                      <a:r>
                        <a:rPr lang="pl-PL" sz="1200" b="0" dirty="0">
                          <a:solidFill>
                            <a:schemeClr val="tx1"/>
                          </a:solidFill>
                        </a:rPr>
                        <a:t>Pełne zaangażowanie</a:t>
                      </a:r>
                      <a:r>
                        <a:rPr lang="pl-PL" sz="1200" b="0" baseline="0" dirty="0">
                          <a:solidFill>
                            <a:schemeClr val="tx1"/>
                          </a:solidFill>
                        </a:rPr>
                        <a:t> w pracę wszystkich członków grupy, wzajemne motywowanie się i pomoc w pracy. Wysoki poziom współpracy w grupie.</a:t>
                      </a:r>
                      <a:endParaRPr lang="pl-PL" sz="1200" b="0" dirty="0">
                        <a:solidFill>
                          <a:schemeClr val="tx1"/>
                        </a:solidFill>
                      </a:endParaRPr>
                    </a:p>
                  </a:txBody>
                  <a:tcPr>
                    <a:solidFill>
                      <a:schemeClr val="accent1">
                        <a:lumMod val="75000"/>
                      </a:schemeClr>
                    </a:solidFill>
                  </a:tcPr>
                </a:tc>
                <a:extLst>
                  <a:ext uri="{0D108BD9-81ED-4DB2-BD59-A6C34878D82A}">
                    <a16:rowId xmlns:a16="http://schemas.microsoft.com/office/drawing/2014/main" xmlns="" val="10001"/>
                  </a:ext>
                </a:extLst>
              </a:tr>
              <a:tr h="2346903">
                <a:tc>
                  <a:txBody>
                    <a:bodyPr/>
                    <a:lstStyle/>
                    <a:p>
                      <a:endParaRPr lang="pl-PL" sz="1200" dirty="0"/>
                    </a:p>
                    <a:p>
                      <a:endParaRPr lang="pl-PL" sz="1200" dirty="0"/>
                    </a:p>
                    <a:p>
                      <a:endParaRPr lang="pl-PL" sz="1200" dirty="0"/>
                    </a:p>
                    <a:p>
                      <a:endParaRPr lang="pl-PL" sz="1200" dirty="0"/>
                    </a:p>
                    <a:p>
                      <a:pPr algn="ctr"/>
                      <a:r>
                        <a:rPr lang="pl-PL" sz="1200" dirty="0"/>
                        <a:t>ZAWARTOŚĆ MERYTORYCZNA PLAKATU I</a:t>
                      </a:r>
                      <a:r>
                        <a:rPr lang="pl-PL" sz="1200" baseline="0" dirty="0"/>
                        <a:t> SPOSÓB WYKONANIA</a:t>
                      </a:r>
                      <a:endParaRPr lang="pl-PL" sz="1200" dirty="0"/>
                    </a:p>
                  </a:txBody>
                  <a:tcPr>
                    <a:solidFill>
                      <a:schemeClr val="accent1">
                        <a:lumMod val="75000"/>
                      </a:schemeClr>
                    </a:solidFill>
                  </a:tcPr>
                </a:tc>
                <a:tc>
                  <a:txBody>
                    <a:bodyPr/>
                    <a:lstStyle/>
                    <a:p>
                      <a:endParaRPr lang="pl-PL" sz="1200" dirty="0"/>
                    </a:p>
                    <a:p>
                      <a:endParaRPr lang="pl-PL" sz="1200" dirty="0"/>
                    </a:p>
                    <a:p>
                      <a:endParaRPr lang="pl-PL" sz="1200" dirty="0"/>
                    </a:p>
                    <a:p>
                      <a:r>
                        <a:rPr lang="pl-PL" sz="1200" dirty="0"/>
                        <a:t>Niedbale wykonany plakat. Plakat nie jest</a:t>
                      </a:r>
                      <a:r>
                        <a:rPr lang="pl-PL" sz="1200" baseline="0" dirty="0"/>
                        <a:t> zgodny z treścią zadania. Plakat mało czytelny, nie zawiera wszystkich elementów.</a:t>
                      </a:r>
                      <a:endParaRPr lang="pl-PL" sz="1200" dirty="0"/>
                    </a:p>
                  </a:txBody>
                  <a:tcPr>
                    <a:solidFill>
                      <a:schemeClr val="accent1">
                        <a:lumMod val="75000"/>
                      </a:schemeClr>
                    </a:solidFill>
                  </a:tcPr>
                </a:tc>
                <a:tc>
                  <a:txBody>
                    <a:bodyPr/>
                    <a:lstStyle/>
                    <a:p>
                      <a:endParaRPr lang="pl-PL" sz="1200" dirty="0"/>
                    </a:p>
                    <a:p>
                      <a:endParaRPr lang="pl-PL" sz="1200" baseline="0" dirty="0"/>
                    </a:p>
                    <a:p>
                      <a:r>
                        <a:rPr lang="pl-PL" sz="1200" baseline="0" dirty="0"/>
                        <a:t>Plakat czytelny, estetycznie wykonany.</a:t>
                      </a:r>
                    </a:p>
                    <a:p>
                      <a:r>
                        <a:rPr lang="pl-PL" sz="1200" baseline="0" dirty="0"/>
                        <a:t>Dopuszczalne drobne niedoskonałości.</a:t>
                      </a:r>
                    </a:p>
                    <a:p>
                      <a:r>
                        <a:rPr lang="pl-PL" sz="1200" baseline="0" dirty="0"/>
                        <a:t>Treść plakatu zgodna z zadaniem, dopuszczalne drobne uchybienia (=błędy)</a:t>
                      </a:r>
                      <a:endParaRPr lang="pl-PL" sz="1200" dirty="0"/>
                    </a:p>
                  </a:txBody>
                  <a:tcPr>
                    <a:solidFill>
                      <a:schemeClr val="accent1">
                        <a:lumMod val="75000"/>
                      </a:schemeClr>
                    </a:solidFill>
                  </a:tcPr>
                </a:tc>
                <a:tc>
                  <a:txBody>
                    <a:bodyPr/>
                    <a:lstStyle/>
                    <a:p>
                      <a:r>
                        <a:rPr lang="pl-PL" sz="1200" dirty="0"/>
                        <a:t>Bardzo ciekawy plakat z wykorzystaniem różnorodnych materiałów</a:t>
                      </a:r>
                      <a:r>
                        <a:rPr lang="pl-PL" sz="1200" baseline="0" dirty="0"/>
                        <a:t> plastycznych.</a:t>
                      </a:r>
                      <a:r>
                        <a:rPr lang="pl-PL" sz="1200" dirty="0"/>
                        <a:t> Duża kreatywność młodzieży. Plakat estetyczny, poprawnie wykonany</a:t>
                      </a:r>
                      <a:br>
                        <a:rPr lang="pl-PL" sz="1200" dirty="0"/>
                      </a:br>
                      <a:r>
                        <a:rPr lang="pl-PL" sz="1200" dirty="0"/>
                        <a:t>i </a:t>
                      </a:r>
                      <a:r>
                        <a:rPr lang="pl-PL" sz="1200" baseline="0" dirty="0"/>
                        <a:t>wyrazisty.  </a:t>
                      </a:r>
                    </a:p>
                    <a:p>
                      <a:r>
                        <a:rPr lang="pl-PL" sz="1200" baseline="0" dirty="0"/>
                        <a:t>Treść plakatu zgodna</a:t>
                      </a:r>
                      <a:br>
                        <a:rPr lang="pl-PL" sz="1200" baseline="0" dirty="0"/>
                      </a:br>
                      <a:r>
                        <a:rPr lang="pl-PL" sz="1200" baseline="0" dirty="0"/>
                        <a:t>z zaleceniami.</a:t>
                      </a:r>
                      <a:endParaRPr lang="pl-PL" sz="1200" dirty="0"/>
                    </a:p>
                  </a:txBody>
                  <a:tcPr>
                    <a:solidFill>
                      <a:schemeClr val="accent1">
                        <a:lumMod val="75000"/>
                      </a:schemeClr>
                    </a:solidFill>
                  </a:tcPr>
                </a:tc>
                <a:extLst>
                  <a:ext uri="{0D108BD9-81ED-4DB2-BD59-A6C34878D82A}">
                    <a16:rowId xmlns:a16="http://schemas.microsoft.com/office/drawing/2014/main" xmlns="" val="10002"/>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6632"/>
            <a:ext cx="15113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266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72200" y="-13886"/>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pPr algn="ctr"/>
            <a:r>
              <a:rPr lang="pl-PL" dirty="0"/>
              <a:t>EWALUACJA</a:t>
            </a:r>
            <a:br>
              <a:rPr lang="pl-PL" dirty="0"/>
            </a:br>
            <a:r>
              <a:rPr lang="pl-PL" dirty="0">
                <a:solidFill>
                  <a:srgbClr val="FF0000"/>
                </a:solidFill>
              </a:rPr>
              <a:t>OCENA</a:t>
            </a:r>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val="952960595"/>
              </p:ext>
            </p:extLst>
          </p:nvPr>
        </p:nvGraphicFramePr>
        <p:xfrm>
          <a:off x="899592" y="1806574"/>
          <a:ext cx="7958930" cy="3638649"/>
        </p:xfrm>
        <a:graphic>
          <a:graphicData uri="http://schemas.openxmlformats.org/drawingml/2006/table">
            <a:tbl>
              <a:tblPr firstRow="1" bandRow="1">
                <a:tableStyleId>{5C22544A-7EE6-4342-B048-85BDC9FD1C3A}</a:tableStyleId>
              </a:tblPr>
              <a:tblGrid>
                <a:gridCol w="3979465">
                  <a:extLst>
                    <a:ext uri="{9D8B030D-6E8A-4147-A177-3AD203B41FA5}">
                      <a16:colId xmlns:a16="http://schemas.microsoft.com/office/drawing/2014/main" xmlns="" val="20000"/>
                    </a:ext>
                  </a:extLst>
                </a:gridCol>
                <a:gridCol w="3979465">
                  <a:extLst>
                    <a:ext uri="{9D8B030D-6E8A-4147-A177-3AD203B41FA5}">
                      <a16:colId xmlns:a16="http://schemas.microsoft.com/office/drawing/2014/main" xmlns="" val="20001"/>
                    </a:ext>
                  </a:extLst>
                </a:gridCol>
              </a:tblGrid>
              <a:tr h="519807">
                <a:tc>
                  <a:txBody>
                    <a:bodyPr/>
                    <a:lstStyle/>
                    <a:p>
                      <a:pPr algn="ctr"/>
                      <a:r>
                        <a:rPr lang="pl-PL" dirty="0">
                          <a:effectLst/>
                        </a:rPr>
                        <a:t>PUNKTY</a:t>
                      </a:r>
                    </a:p>
                  </a:txBody>
                  <a:tcPr marL="68580" marR="68580" marT="0" marB="0"/>
                </a:tc>
                <a:tc>
                  <a:txBody>
                    <a:bodyPr/>
                    <a:lstStyle/>
                    <a:p>
                      <a:pPr algn="ctr"/>
                      <a:r>
                        <a:rPr lang="pl-PL" sz="1800" dirty="0">
                          <a:effectLst/>
                          <a:latin typeface="Times New Roman"/>
                        </a:rPr>
                        <a:t>OCENA</a:t>
                      </a:r>
                      <a:endParaRPr lang="pl-PL" sz="1800" dirty="0">
                        <a:effectLst/>
                      </a:endParaRPr>
                    </a:p>
                  </a:txBody>
                  <a:tcPr marL="68580" marR="68580" marT="0" marB="0"/>
                </a:tc>
                <a:extLst>
                  <a:ext uri="{0D108BD9-81ED-4DB2-BD59-A6C34878D82A}">
                    <a16:rowId xmlns:a16="http://schemas.microsoft.com/office/drawing/2014/main" xmlns="" val="10000"/>
                  </a:ext>
                </a:extLst>
              </a:tr>
              <a:tr h="519807">
                <a:tc>
                  <a:txBody>
                    <a:bodyPr/>
                    <a:lstStyle/>
                    <a:p>
                      <a:pPr algn="ctr"/>
                      <a:r>
                        <a:rPr lang="pl-PL" dirty="0">
                          <a:effectLst/>
                        </a:rPr>
                        <a:t>   &lt;5</a:t>
                      </a:r>
                    </a:p>
                  </a:txBody>
                  <a:tcPr marL="68580" marR="68580" marT="0" marB="0"/>
                </a:tc>
                <a:tc>
                  <a:txBody>
                    <a:bodyPr/>
                    <a:lstStyle/>
                    <a:p>
                      <a:pPr algn="ctr"/>
                      <a:r>
                        <a:rPr lang="pl-PL" dirty="0">
                          <a:effectLst/>
                        </a:rPr>
                        <a:t>Niedostateczna</a:t>
                      </a:r>
                    </a:p>
                  </a:txBody>
                  <a:tcPr marL="68580" marR="68580" marT="0" marB="0"/>
                </a:tc>
                <a:extLst>
                  <a:ext uri="{0D108BD9-81ED-4DB2-BD59-A6C34878D82A}">
                    <a16:rowId xmlns:a16="http://schemas.microsoft.com/office/drawing/2014/main" xmlns="" val="10001"/>
                  </a:ext>
                </a:extLst>
              </a:tr>
              <a:tr h="519807">
                <a:tc>
                  <a:txBody>
                    <a:bodyPr/>
                    <a:lstStyle/>
                    <a:p>
                      <a:pPr algn="ctr"/>
                      <a:r>
                        <a:rPr lang="pl-PL" dirty="0">
                          <a:effectLst/>
                        </a:rPr>
                        <a:t>   5-7</a:t>
                      </a:r>
                    </a:p>
                  </a:txBody>
                  <a:tcPr marL="68580" marR="68580" marT="0" marB="0"/>
                </a:tc>
                <a:tc>
                  <a:txBody>
                    <a:bodyPr/>
                    <a:lstStyle/>
                    <a:p>
                      <a:pPr algn="ctr"/>
                      <a:r>
                        <a:rPr lang="pl-PL" dirty="0">
                          <a:effectLst/>
                        </a:rPr>
                        <a:t>Dopuszczająca</a:t>
                      </a:r>
                    </a:p>
                  </a:txBody>
                  <a:tcPr marL="68580" marR="68580" marT="0" marB="0"/>
                </a:tc>
                <a:extLst>
                  <a:ext uri="{0D108BD9-81ED-4DB2-BD59-A6C34878D82A}">
                    <a16:rowId xmlns:a16="http://schemas.microsoft.com/office/drawing/2014/main" xmlns="" val="10002"/>
                  </a:ext>
                </a:extLst>
              </a:tr>
              <a:tr h="519807">
                <a:tc>
                  <a:txBody>
                    <a:bodyPr/>
                    <a:lstStyle/>
                    <a:p>
                      <a:pPr algn="ctr"/>
                      <a:r>
                        <a:rPr lang="pl-PL" dirty="0">
                          <a:effectLst/>
                        </a:rPr>
                        <a:t>   8-10</a:t>
                      </a:r>
                    </a:p>
                  </a:txBody>
                  <a:tcPr marL="68580" marR="68580" marT="0" marB="0"/>
                </a:tc>
                <a:tc>
                  <a:txBody>
                    <a:bodyPr/>
                    <a:lstStyle/>
                    <a:p>
                      <a:pPr algn="ctr"/>
                      <a:r>
                        <a:rPr lang="pl-PL" dirty="0">
                          <a:effectLst/>
                        </a:rPr>
                        <a:t>Dostateczna</a:t>
                      </a:r>
                    </a:p>
                  </a:txBody>
                  <a:tcPr marL="68580" marR="68580" marT="0" marB="0"/>
                </a:tc>
                <a:extLst>
                  <a:ext uri="{0D108BD9-81ED-4DB2-BD59-A6C34878D82A}">
                    <a16:rowId xmlns:a16="http://schemas.microsoft.com/office/drawing/2014/main" xmlns="" val="10003"/>
                  </a:ext>
                </a:extLst>
              </a:tr>
              <a:tr h="519807">
                <a:tc>
                  <a:txBody>
                    <a:bodyPr/>
                    <a:lstStyle/>
                    <a:p>
                      <a:pPr algn="ctr"/>
                      <a:r>
                        <a:rPr lang="pl-PL" dirty="0">
                          <a:effectLst/>
                        </a:rPr>
                        <a:t> 11-13</a:t>
                      </a:r>
                    </a:p>
                  </a:txBody>
                  <a:tcPr marL="68580" marR="68580" marT="0" marB="0"/>
                </a:tc>
                <a:tc>
                  <a:txBody>
                    <a:bodyPr/>
                    <a:lstStyle/>
                    <a:p>
                      <a:pPr algn="ctr"/>
                      <a:r>
                        <a:rPr lang="pl-PL" dirty="0">
                          <a:effectLst/>
                        </a:rPr>
                        <a:t>Dobra</a:t>
                      </a:r>
                    </a:p>
                  </a:txBody>
                  <a:tcPr marL="68580" marR="68580" marT="0" marB="0"/>
                </a:tc>
                <a:extLst>
                  <a:ext uri="{0D108BD9-81ED-4DB2-BD59-A6C34878D82A}">
                    <a16:rowId xmlns:a16="http://schemas.microsoft.com/office/drawing/2014/main" xmlns="" val="10004"/>
                  </a:ext>
                </a:extLst>
              </a:tr>
              <a:tr h="519807">
                <a:tc>
                  <a:txBody>
                    <a:bodyPr/>
                    <a:lstStyle/>
                    <a:p>
                      <a:pPr algn="ctr"/>
                      <a:r>
                        <a:rPr lang="pl-PL" dirty="0">
                          <a:effectLst/>
                        </a:rPr>
                        <a:t> 14-16</a:t>
                      </a:r>
                    </a:p>
                  </a:txBody>
                  <a:tcPr marL="68580" marR="68580" marT="0" marB="0"/>
                </a:tc>
                <a:tc>
                  <a:txBody>
                    <a:bodyPr/>
                    <a:lstStyle/>
                    <a:p>
                      <a:pPr algn="ctr"/>
                      <a:r>
                        <a:rPr lang="pl-PL" dirty="0">
                          <a:effectLst/>
                        </a:rPr>
                        <a:t>Bardzo Dobra</a:t>
                      </a:r>
                    </a:p>
                  </a:txBody>
                  <a:tcPr marL="68580" marR="68580" marT="0" marB="0"/>
                </a:tc>
                <a:extLst>
                  <a:ext uri="{0D108BD9-81ED-4DB2-BD59-A6C34878D82A}">
                    <a16:rowId xmlns:a16="http://schemas.microsoft.com/office/drawing/2014/main" xmlns="" val="10005"/>
                  </a:ext>
                </a:extLst>
              </a:tr>
              <a:tr h="519807">
                <a:tc>
                  <a:txBody>
                    <a:bodyPr/>
                    <a:lstStyle/>
                    <a:p>
                      <a:pPr algn="ctr"/>
                      <a:r>
                        <a:rPr lang="pl-PL" dirty="0">
                          <a:effectLst/>
                        </a:rPr>
                        <a:t> 17-18</a:t>
                      </a:r>
                    </a:p>
                  </a:txBody>
                  <a:tcPr marL="68580" marR="68580" marT="0" marB="0"/>
                </a:tc>
                <a:tc>
                  <a:txBody>
                    <a:bodyPr/>
                    <a:lstStyle/>
                    <a:p>
                      <a:pPr algn="ctr"/>
                      <a:r>
                        <a:rPr lang="pl-PL" dirty="0">
                          <a:effectLst/>
                        </a:rPr>
                        <a:t>Celująca</a:t>
                      </a:r>
                    </a:p>
                  </a:txBody>
                  <a:tcPr marL="68580" marR="68580" marT="0" marB="0"/>
                </a:tc>
                <a:extLst>
                  <a:ext uri="{0D108BD9-81ED-4DB2-BD59-A6C34878D82A}">
                    <a16:rowId xmlns:a16="http://schemas.microsoft.com/office/drawing/2014/main" xmlns="" val="10006"/>
                  </a:ext>
                </a:extLst>
              </a:tr>
            </a:tbl>
          </a:graphicData>
        </a:graphic>
      </p:graphicFrame>
      <p:sp>
        <p:nvSpPr>
          <p:cNvPr id="5" name="pole tekstowe 4"/>
          <p:cNvSpPr txBox="1"/>
          <p:nvPr/>
        </p:nvSpPr>
        <p:spPr>
          <a:xfrm>
            <a:off x="1187624" y="6021288"/>
            <a:ext cx="3960440" cy="646331"/>
          </a:xfrm>
          <a:prstGeom prst="rect">
            <a:avLst/>
          </a:prstGeom>
          <a:noFill/>
        </p:spPr>
        <p:txBody>
          <a:bodyPr wrap="square" rtlCol="0">
            <a:spAutoFit/>
          </a:bodyPr>
          <a:lstStyle/>
          <a:p>
            <a:r>
              <a:rPr lang="pl-PL" dirty="0"/>
              <a:t>Ocena wystawiana przez nauczyciela biologii</a:t>
            </a:r>
          </a:p>
        </p:txBody>
      </p:sp>
    </p:spTree>
    <p:extLst>
      <p:ext uri="{BB962C8B-B14F-4D97-AF65-F5344CB8AC3E}">
        <p14:creationId xmlns:p14="http://schemas.microsoft.com/office/powerpoint/2010/main" val="3642352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153638"/>
            <a:ext cx="19240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pPr algn="ctr"/>
            <a:r>
              <a:rPr lang="pl-PL" dirty="0"/>
              <a:t>KONKLUZJA</a:t>
            </a:r>
          </a:p>
        </p:txBody>
      </p:sp>
      <p:sp>
        <p:nvSpPr>
          <p:cNvPr id="3" name="Symbol zastępczy zawartości 2"/>
          <p:cNvSpPr>
            <a:spLocks noGrp="1"/>
          </p:cNvSpPr>
          <p:nvPr>
            <p:ph idx="1"/>
          </p:nvPr>
        </p:nvSpPr>
        <p:spPr>
          <a:xfrm>
            <a:off x="801289" y="1619305"/>
            <a:ext cx="7125112" cy="4051437"/>
          </a:xfrm>
        </p:spPr>
        <p:txBody>
          <a:bodyPr>
            <a:normAutofit/>
          </a:bodyPr>
          <a:lstStyle/>
          <a:p>
            <a:pPr marL="0" indent="0">
              <a:buNone/>
            </a:pPr>
            <a:r>
              <a:rPr lang="pl-PL" sz="1600" dirty="0">
                <a:solidFill>
                  <a:schemeClr val="accent6">
                    <a:lumMod val="50000"/>
                  </a:schemeClr>
                </a:solidFill>
              </a:rPr>
              <a:t>JAKIE KORZYŚCI OSIĄGNĘLIŚCIE Z REALIZACJI TEGO PROJEKTU ?</a:t>
            </a:r>
          </a:p>
          <a:p>
            <a:pPr marL="0" indent="0">
              <a:buNone/>
            </a:pPr>
            <a:endParaRPr lang="pl-PL" sz="1600" dirty="0">
              <a:solidFill>
                <a:schemeClr val="accent6">
                  <a:lumMod val="50000"/>
                </a:schemeClr>
              </a:solidFill>
            </a:endParaRPr>
          </a:p>
          <a:p>
            <a:pPr marL="0" indent="0">
              <a:buNone/>
            </a:pPr>
            <a:r>
              <a:rPr lang="pl-PL" sz="1600" dirty="0">
                <a:solidFill>
                  <a:schemeClr val="accent6">
                    <a:lumMod val="50000"/>
                  </a:schemeClr>
                </a:solidFill>
              </a:rPr>
              <a:t>1. Zobaczyliście, jakie zagrożenia dla życia człowieka i innych organizmów żywych może stworzyć zanieczyszczenie wody i powietrza.</a:t>
            </a:r>
          </a:p>
          <a:p>
            <a:pPr marL="0" indent="0">
              <a:buNone/>
            </a:pPr>
            <a:r>
              <a:rPr lang="pl-PL" sz="1600" dirty="0">
                <a:solidFill>
                  <a:schemeClr val="accent6">
                    <a:lumMod val="50000"/>
                  </a:schemeClr>
                </a:solidFill>
              </a:rPr>
              <a:t>2. Poznaliście źródła zanieczyszczeń powietrza i wody.</a:t>
            </a:r>
          </a:p>
          <a:p>
            <a:pPr marL="0" indent="0">
              <a:buNone/>
            </a:pPr>
            <a:r>
              <a:rPr lang="pl-PL" sz="1600" dirty="0">
                <a:solidFill>
                  <a:schemeClr val="accent6">
                    <a:lumMod val="50000"/>
                  </a:schemeClr>
                </a:solidFill>
              </a:rPr>
              <a:t>3. Dowiedzieliście się w jaki sposób można chronić  wodę i powietrze przed zanieczyszczeniami.</a:t>
            </a:r>
          </a:p>
          <a:p>
            <a:pPr marL="0" indent="0">
              <a:buNone/>
            </a:pPr>
            <a:r>
              <a:rPr lang="pl-PL" sz="1600" dirty="0">
                <a:solidFill>
                  <a:schemeClr val="accent6">
                    <a:lumMod val="50000"/>
                  </a:schemeClr>
                </a:solidFill>
              </a:rPr>
              <a:t>4. Uświadomiliście sobie, jak ważne w naszym życiu jest: czyste powietrze i czysta woda.</a:t>
            </a:r>
          </a:p>
          <a:p>
            <a:pPr marL="0" indent="0">
              <a:buNone/>
            </a:pPr>
            <a:r>
              <a:rPr lang="pl-PL" sz="1600" dirty="0">
                <a:solidFill>
                  <a:schemeClr val="accent6">
                    <a:lumMod val="50000"/>
                  </a:schemeClr>
                </a:solidFill>
              </a:rPr>
              <a:t>5. Możecie teraz innym osobom tłumaczyć, dlaczego i jak warto chronić środowisko, w którym żyjemy</a:t>
            </a:r>
          </a:p>
        </p:txBody>
      </p:sp>
    </p:spTree>
    <p:extLst>
      <p:ext uri="{BB962C8B-B14F-4D97-AF65-F5344CB8AC3E}">
        <p14:creationId xmlns:p14="http://schemas.microsoft.com/office/powerpoint/2010/main" val="34661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04664"/>
            <a:ext cx="307323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dirty="0"/>
              <a:t>	WPROWADZENIE</a:t>
            </a:r>
          </a:p>
        </p:txBody>
      </p:sp>
      <p:sp>
        <p:nvSpPr>
          <p:cNvPr id="3" name="Symbol zastępczy zawartości 2"/>
          <p:cNvSpPr>
            <a:spLocks noGrp="1"/>
          </p:cNvSpPr>
          <p:nvPr>
            <p:ph idx="1"/>
          </p:nvPr>
        </p:nvSpPr>
        <p:spPr>
          <a:xfrm>
            <a:off x="1009443" y="1807361"/>
            <a:ext cx="7125112" cy="4285935"/>
          </a:xfrm>
        </p:spPr>
        <p:txBody>
          <a:bodyPr/>
          <a:lstStyle/>
          <a:p>
            <a:endParaRPr lang="pl-PL" dirty="0"/>
          </a:p>
          <a:p>
            <a:r>
              <a:rPr lang="pl-PL" dirty="0"/>
              <a:t>Mała kosmitka Mila odwiedziła Ziemię. Wyszła ze swojego latającego pojazdu ni od razu zaczęła się krztusić (miała kaszel) i ciężko oddychała. Chciała szybka napić się wody, pobiegła do najbliższej rzeki, aby się napić. Stanęła na brzegu, spojrzała na płynącą wodę i przerażona (wystraszona) uciekła do statku kosmicznego i odleciała.</a:t>
            </a:r>
          </a:p>
          <a:p>
            <a:r>
              <a:rPr lang="pl-PL" b="1" dirty="0"/>
              <a:t>Dlaczego Mila nie mogła normalnie oddychać i napić się wody? Dlaczego uciekła z naszej planety?</a:t>
            </a:r>
          </a:p>
          <a:p>
            <a:r>
              <a:rPr lang="pl-PL" b="1" dirty="0"/>
              <a:t>Co powinniśmy zrobić , by chciała wrócić i zostać z nami na dłużej?</a:t>
            </a:r>
          </a:p>
        </p:txBody>
      </p:sp>
    </p:spTree>
    <p:extLst>
      <p:ext uri="{BB962C8B-B14F-4D97-AF65-F5344CB8AC3E}">
        <p14:creationId xmlns:p14="http://schemas.microsoft.com/office/powerpoint/2010/main" val="1144726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KONKLUZJA</a:t>
            </a:r>
          </a:p>
        </p:txBody>
      </p:sp>
      <p:sp>
        <p:nvSpPr>
          <p:cNvPr id="3" name="Symbol zastępczy zawartości 2"/>
          <p:cNvSpPr>
            <a:spLocks noGrp="1"/>
          </p:cNvSpPr>
          <p:nvPr>
            <p:ph idx="1"/>
          </p:nvPr>
        </p:nvSpPr>
        <p:spPr>
          <a:xfrm>
            <a:off x="1043608" y="1556792"/>
            <a:ext cx="7125112" cy="4051437"/>
          </a:xfrm>
        </p:spPr>
        <p:txBody>
          <a:bodyPr/>
          <a:lstStyle/>
          <a:p>
            <a:pPr marL="0" indent="0">
              <a:buNone/>
            </a:pPr>
            <a:r>
              <a:rPr lang="pl-PL" dirty="0"/>
              <a:t>6. Mogliście w ciekawy i twórczy sposób zrozumieć czym jest ochrona środowiska – wody i powietrza.</a:t>
            </a:r>
          </a:p>
          <a:p>
            <a:pPr marL="0" indent="0">
              <a:buNone/>
            </a:pPr>
            <a:r>
              <a:rPr lang="pl-PL" dirty="0"/>
              <a:t>7. Uczyliście się sztuki dzielenia wiedzy z innymi.</a:t>
            </a:r>
          </a:p>
          <a:p>
            <a:pPr marL="0" indent="0">
              <a:buNone/>
            </a:pPr>
            <a:r>
              <a:rPr lang="pl-PL" dirty="0"/>
              <a:t>8. Nauczyliście się wykorzystywać Internet jako źródło informacji.</a:t>
            </a:r>
          </a:p>
          <a:p>
            <a:pPr marL="0" indent="0">
              <a:buNone/>
            </a:pPr>
            <a:r>
              <a:rPr lang="pl-PL" dirty="0"/>
              <a:t>9. Uczyliście się trudnej współpracy w grupie.</a:t>
            </a:r>
          </a:p>
          <a:p>
            <a:pPr marL="0" indent="0">
              <a:buNone/>
            </a:pPr>
            <a:endParaRPr lang="pl-PL" dirty="0"/>
          </a:p>
        </p:txBody>
      </p:sp>
      <p:sp>
        <p:nvSpPr>
          <p:cNvPr id="4" name="AutoShape 2" descr="Znalezione obrazy dla zapytania BRAW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725144"/>
            <a:ext cx="29337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548680"/>
            <a:ext cx="1969343" cy="166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46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237652"/>
            <a:ext cx="7125113" cy="924475"/>
          </a:xfrm>
        </p:spPr>
        <p:txBody>
          <a:bodyPr/>
          <a:lstStyle/>
          <a:p>
            <a:pPr algn="ctr"/>
            <a:r>
              <a:rPr lang="pl-PL" dirty="0"/>
              <a:t>PORADNIK DAL NAUCZYCIELA</a:t>
            </a:r>
          </a:p>
        </p:txBody>
      </p:sp>
      <p:sp>
        <p:nvSpPr>
          <p:cNvPr id="3" name="Symbol zastępczy zawartości 2"/>
          <p:cNvSpPr>
            <a:spLocks noGrp="1"/>
          </p:cNvSpPr>
          <p:nvPr>
            <p:ph idx="1"/>
          </p:nvPr>
        </p:nvSpPr>
        <p:spPr>
          <a:xfrm>
            <a:off x="1043608" y="2636912"/>
            <a:ext cx="7125112" cy="4051437"/>
          </a:xfrm>
        </p:spPr>
        <p:txBody>
          <a:bodyPr>
            <a:normAutofit fontScale="92500"/>
          </a:bodyPr>
          <a:lstStyle/>
          <a:p>
            <a:r>
              <a:rPr lang="pl-PL" dirty="0"/>
              <a:t>Powyższy WQ może być wykorzystany na lekcjach biologii klasy trzeciej gimnazjum lub na lekcji wychowawczej.</a:t>
            </a:r>
          </a:p>
          <a:p>
            <a:r>
              <a:rPr lang="pl-PL" dirty="0"/>
              <a:t>Podział na grupy powinien być dokonany ze względu na możliwości poznawcze uczniów, ich umiejętności, zainteresowania, tak aby „równo” rozłożyć siły w poszczególnych grupach. Jeżeli klasa nie jest bardzo zróżnicowana, jest zwartym zespołem – uczniowie mogą samodzielnie dokonać podziału na grupy. </a:t>
            </a:r>
          </a:p>
          <a:p>
            <a:r>
              <a:rPr lang="pl-PL" dirty="0"/>
              <a:t>Postać lidera jest możliwa w zespołach klasowych, w których są uczniowie przejawiające do tego predyspozycje oraz możliwości pozwalające na pełnienie takiej funkcji (brak zaburzeń emocjonalnych, umiejętności organizacyjne, otwartość, sumienność, poziom intelektualny pozwalający na dużą samodzielność w działaniach edukacyjnych)</a:t>
            </a:r>
          </a:p>
          <a:p>
            <a:endParaRPr lang="pl-PL"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052736"/>
            <a:ext cx="38290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9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PORADNIK NAUCZYCIELA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484784"/>
            <a:ext cx="2922637" cy="90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1030602" y="2248336"/>
            <a:ext cx="7125112" cy="4051437"/>
          </a:xfrm>
        </p:spPr>
        <p:txBody>
          <a:bodyPr/>
          <a:lstStyle/>
          <a:p>
            <a:r>
              <a:rPr lang="pl-PL" dirty="0"/>
              <a:t>Nauczyciel może sam zmodyfikować lub zmniejszyć ilość pytań w zadaniu. Może również dokonać innego podziału uczniów na grupy, przydzielając mniejszą ilość zadań, np. podział na mniejsze grupy, które tworzą kartki do albumu obejmujące udzielenie odpowiedzi na jedno pytanie. Również nauczyciel decyduje o ilości plakatów – 2 lub 1. Wszystko zależy od specyfiki zespołu klasowego (poziomu intelektualnego, umiejętności, sprawności, samodzielności).</a:t>
            </a:r>
          </a:p>
          <a:p>
            <a:r>
              <a:rPr lang="pl-PL" dirty="0"/>
              <a:t>Nauczyciel powinien wcześniej zapoznać się z Web Questem, aby wiedzieć czy zespół klasowy poradzi sobie z realizacją projektu.</a:t>
            </a:r>
          </a:p>
        </p:txBody>
      </p:sp>
    </p:spTree>
    <p:extLst>
      <p:ext uri="{BB962C8B-B14F-4D97-AF65-F5344CB8AC3E}">
        <p14:creationId xmlns:p14="http://schemas.microsoft.com/office/powerpoint/2010/main" val="3300448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23768" y="227947"/>
            <a:ext cx="7125113" cy="924475"/>
          </a:xfrm>
        </p:spPr>
        <p:txBody>
          <a:bodyPr/>
          <a:lstStyle/>
          <a:p>
            <a:pPr algn="ctr"/>
            <a:r>
              <a:rPr lang="pl-PL" dirty="0"/>
              <a:t>PORADNIK NAUCZYCIELA</a:t>
            </a:r>
          </a:p>
        </p:txBody>
      </p:sp>
      <p:sp>
        <p:nvSpPr>
          <p:cNvPr id="3" name="Symbol zastępczy zawartości 2"/>
          <p:cNvSpPr>
            <a:spLocks noGrp="1"/>
          </p:cNvSpPr>
          <p:nvPr>
            <p:ph idx="1"/>
          </p:nvPr>
        </p:nvSpPr>
        <p:spPr>
          <a:xfrm>
            <a:off x="943749" y="2276872"/>
            <a:ext cx="7125112" cy="4051437"/>
          </a:xfrm>
        </p:spPr>
        <p:txBody>
          <a:bodyPr>
            <a:normAutofit fontScale="92500" lnSpcReduction="20000"/>
          </a:bodyPr>
          <a:lstStyle/>
          <a:p>
            <a:r>
              <a:rPr lang="pl-PL" dirty="0"/>
              <a:t>Nauczyciel powinien dokładnie przeanalizować treści wspólnie z uczniami, aż do momentu zrozumienia ich przez uczniów. Powinien jednak bardziej służyć pomocą, radą, wyjaśnieniem, a nie wyręczaniem, czy gotowymi rozwiązaniami. Taka metoda będzie dobrą formą wdrażania uczniów do samodzielności.</a:t>
            </a:r>
          </a:p>
          <a:p>
            <a:r>
              <a:rPr lang="pl-PL" dirty="0"/>
              <a:t>Nauczyciel powinien służyć pomocą przy zapoznawaniu się uczniów z materiałami źródłowymi. Powinien wyjaśnić niezrozumiałe słownictwo lub wskazać, gdzie można tych wyjaśnień poszukać. Może również pomóc w weryfikacji materiału – na zbędny i potrzebny do realizacji projektu (zwłaszcza uczniowie słabsi mogą wymagać pomocy pod tym kątem).</a:t>
            </a:r>
          </a:p>
          <a:p>
            <a:r>
              <a:rPr lang="pl-PL" dirty="0"/>
              <a:t>Nauczyciel powinien zobowiązać uczniów do przyniesienia różnorodnych materiałów plastycznych potrzebnych do wykonania albumu lub sam je zapewnić.</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196752"/>
            <a:ext cx="3180978" cy="98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344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09443" y="2006123"/>
            <a:ext cx="7125113" cy="924475"/>
          </a:xfrm>
        </p:spPr>
        <p:txBody>
          <a:bodyPr/>
          <a:lstStyle/>
          <a:p>
            <a:pPr algn="ctr"/>
            <a:r>
              <a:rPr lang="pl-PL" sz="3000" dirty="0"/>
              <a:t>PORADNIK NAUCZYCIELA</a:t>
            </a:r>
          </a:p>
        </p:txBody>
      </p:sp>
      <p:sp>
        <p:nvSpPr>
          <p:cNvPr id="3" name="Symbol zastępczy zawartości 2"/>
          <p:cNvSpPr>
            <a:spLocks noGrp="1"/>
          </p:cNvSpPr>
          <p:nvPr>
            <p:ph idx="1"/>
          </p:nvPr>
        </p:nvSpPr>
        <p:spPr>
          <a:xfrm>
            <a:off x="107505" y="3656515"/>
            <a:ext cx="9036495" cy="3384376"/>
          </a:xfrm>
        </p:spPr>
        <p:txBody>
          <a:bodyPr>
            <a:normAutofit/>
          </a:bodyPr>
          <a:lstStyle/>
          <a:p>
            <a:r>
              <a:rPr lang="pl-PL" sz="1000" dirty="0"/>
              <a:t>Czas na realizację projektu powinien być dostosowany do możliwości uczniów. Nie jest z góry narzucony.</a:t>
            </a:r>
          </a:p>
          <a:p>
            <a:r>
              <a:rPr lang="pl-PL" sz="1000" dirty="0"/>
              <a:t>Wykonane albumy i plakat (lub plakaty) można wykorzystać do zorganizowania wystawy promującej ochronę powietrza i wody lub przeprowadzenia przez uczniów na terenie szkoły kampanii zachęcającej do ochrony środowiska.  (Tego rodzaju aktywność powinna wpłynąć na podniesienie ocen z zachowania).</a:t>
            </a:r>
          </a:p>
          <a:p>
            <a:r>
              <a:rPr lang="pl-PL" sz="1000" dirty="0"/>
              <a:t>Nauczyciel może dostosować skalę ocen do możliwości swojego zespołu klasowego.</a:t>
            </a:r>
          </a:p>
          <a:p>
            <a:r>
              <a:rPr lang="pl-PL" sz="1000" dirty="0"/>
              <a:t>Po prezentacji albumów nauczyciel powinien dokonać podsumowania zdobytej przez uczniów wiedzy poprzez uzyskanie odpowiedzi na dwa pytania związane z bohaterką historii : </a:t>
            </a:r>
          </a:p>
          <a:p>
            <a:pPr>
              <a:buFont typeface="Wingdings" panose="05000000000000000000" pitchFamily="2" charset="2"/>
              <a:buChar char="v"/>
            </a:pPr>
            <a:r>
              <a:rPr lang="pl-PL" sz="1000" dirty="0"/>
              <a:t>Dlaczego Mila nie mogła normalnie oddychać i napić się wody? Dlaczego uciekła z naszej planety?</a:t>
            </a:r>
          </a:p>
          <a:p>
            <a:pPr>
              <a:buFont typeface="Wingdings" panose="05000000000000000000" pitchFamily="2" charset="2"/>
              <a:buChar char="v"/>
            </a:pPr>
            <a:r>
              <a:rPr lang="pl-PL" sz="1000" dirty="0"/>
              <a:t>Co powinniśmy zrobić , by chciała wrócić i zostać z nami na dłużej?</a:t>
            </a:r>
          </a:p>
          <a:p>
            <a:pPr marL="0" indent="0">
              <a:buNone/>
            </a:pPr>
            <a:endParaRPr lang="pl-PL" sz="1500" dirty="0"/>
          </a:p>
          <a:p>
            <a:endParaRPr lang="pl-P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851" y="2764048"/>
            <a:ext cx="2664296" cy="82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a:extLst>
              <a:ext uri="{FF2B5EF4-FFF2-40B4-BE49-F238E27FC236}">
                <a16:creationId xmlns:a16="http://schemas.microsoft.com/office/drawing/2014/main" xmlns="" id="{390E4423-21D6-49D7-8997-E62B7E97A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4214"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58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9443" y="404664"/>
            <a:ext cx="7125113" cy="924475"/>
          </a:xfrm>
        </p:spPr>
        <p:txBody>
          <a:bodyPr/>
          <a:lstStyle/>
          <a:p>
            <a:pPr algn="ctr"/>
            <a:r>
              <a:rPr lang="pl-PL" dirty="0"/>
              <a:t>WPROWADZENIE</a:t>
            </a:r>
          </a:p>
        </p:txBody>
      </p:sp>
      <p:sp>
        <p:nvSpPr>
          <p:cNvPr id="3" name="Symbol zastępczy zawartości 2"/>
          <p:cNvSpPr>
            <a:spLocks noGrp="1"/>
          </p:cNvSpPr>
          <p:nvPr>
            <p:ph idx="1"/>
          </p:nvPr>
        </p:nvSpPr>
        <p:spPr>
          <a:xfrm>
            <a:off x="1115616" y="1234938"/>
            <a:ext cx="7125112" cy="4051437"/>
          </a:xfrm>
        </p:spPr>
        <p:txBody>
          <a:bodyPr/>
          <a:lstStyle/>
          <a:p>
            <a:pPr lvl="0"/>
            <a:r>
              <a:rPr lang="pl-PL" dirty="0"/>
              <a:t>Odpowiedzi na te pytania otrzymacie pracując z rówieśnikami podczas zajęć. To będzie WASZA PRACA, sami poszukacie informacji i rozwiążecie zagadkę: </a:t>
            </a:r>
            <a:r>
              <a:rPr lang="pl-PL" b="1" dirty="0"/>
              <a:t>dlaczego gość z innej planety tak szybko uciekł. </a:t>
            </a:r>
            <a:endParaRPr lang="pl-PL" dirty="0"/>
          </a:p>
          <a:p>
            <a:r>
              <a:rPr lang="pl-PL" dirty="0"/>
              <a:t>Dowiecie się, co powinniśmy zrobić , by chciała wrócić i zostać z nami na dłużej? By ludzie nie musieli szukać innego miejsca do życia. </a:t>
            </a:r>
          </a:p>
          <a:p>
            <a:r>
              <a:rPr lang="pl-PL" dirty="0"/>
              <a:t>Zrozumiecie, dlaczego te działania będą ważne nie tylko dla kosmitki Mili, ale również dla nas samych.</a:t>
            </a:r>
          </a:p>
          <a:p>
            <a:pPr lvl="0"/>
            <a:r>
              <a:rPr lang="pl-PL" b="1" dirty="0"/>
              <a:t>Zachęcicie innych do wprowadzania zmian na Ziemi </a:t>
            </a:r>
            <a:r>
              <a:rPr lang="pl-PL" dirty="0"/>
              <a:t>i będziecie ekspertami w tej dziedzinie.</a:t>
            </a:r>
          </a:p>
          <a:p>
            <a:endParaRPr lang="pl-PL" dirty="0"/>
          </a:p>
        </p:txBody>
      </p:sp>
      <p:pic>
        <p:nvPicPr>
          <p:cNvPr id="16387" name="Picture 3"/>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3887"/>
            <a:ext cx="899592" cy="89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670" y="5013176"/>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69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WPROWADZENIE</a:t>
            </a:r>
          </a:p>
        </p:txBody>
      </p:sp>
      <p:sp>
        <p:nvSpPr>
          <p:cNvPr id="3" name="Symbol zastępczy zawartości 2"/>
          <p:cNvSpPr>
            <a:spLocks noGrp="1"/>
          </p:cNvSpPr>
          <p:nvPr>
            <p:ph idx="1"/>
          </p:nvPr>
        </p:nvSpPr>
        <p:spPr/>
        <p:txBody>
          <a:bodyPr/>
          <a:lstStyle/>
          <a:p>
            <a:r>
              <a:rPr lang="pl-PL" dirty="0"/>
              <a:t>Wasza praca pozwoli  uświadomić sobie realne (=prawdziwe) zagrożenia dla ludzkości, jakie niosą ze sobą zanieczyszczenie powietrza i zanieczyszczenie wody.</a:t>
            </a:r>
          </a:p>
          <a:p>
            <a:endParaRPr lang="pl-PL" dirty="0"/>
          </a:p>
          <a:p>
            <a:r>
              <a:rPr lang="pl-PL" dirty="0"/>
              <a:t>Zrozumiecie, że od was samych zależy, by polepszyć jakość życia mieszkańców Ziemi.</a:t>
            </a:r>
          </a:p>
          <a:p>
            <a:pPr marL="0" indent="0">
              <a:buNone/>
            </a:pPr>
            <a:endParaRPr lang="pl-PL" dirty="0"/>
          </a:p>
          <a:p>
            <a:r>
              <a:rPr lang="pl-PL" dirty="0"/>
              <a:t>Będziecie chcieli wpłynąć na działania innych osób poprzez  nauczanie ich, jak mogą chronić środowisko.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3603"/>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5661248"/>
            <a:ext cx="993970" cy="76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20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ZADANIE</a:t>
            </a:r>
          </a:p>
        </p:txBody>
      </p:sp>
      <p:sp>
        <p:nvSpPr>
          <p:cNvPr id="3" name="Symbol zastępczy zawartości 2"/>
          <p:cNvSpPr>
            <a:spLocks noGrp="1"/>
          </p:cNvSpPr>
          <p:nvPr>
            <p:ph idx="1"/>
          </p:nvPr>
        </p:nvSpPr>
        <p:spPr>
          <a:xfrm>
            <a:off x="899592" y="1052736"/>
            <a:ext cx="7125112" cy="1440160"/>
          </a:xfrm>
        </p:spPr>
        <p:txBody>
          <a:bodyPr/>
          <a:lstStyle/>
          <a:p>
            <a:pPr marL="0" indent="0" algn="ctr">
              <a:buNone/>
            </a:pPr>
            <a:r>
              <a:rPr lang="pl-PL" dirty="0"/>
              <a:t>WASZYMI ZADANIAMI BĘDZIE:</a:t>
            </a:r>
          </a:p>
        </p:txBody>
      </p:sp>
      <p:graphicFrame>
        <p:nvGraphicFramePr>
          <p:cNvPr id="5" name="Diagram 4"/>
          <p:cNvGraphicFramePr/>
          <p:nvPr>
            <p:extLst>
              <p:ext uri="{D42A27DB-BD31-4B8C-83A1-F6EECF244321}">
                <p14:modId xmlns:p14="http://schemas.microsoft.com/office/powerpoint/2010/main" val="3429985444"/>
              </p:ext>
            </p:extLst>
          </p:nvPr>
        </p:nvGraphicFramePr>
        <p:xfrm>
          <a:off x="611560" y="1844824"/>
          <a:ext cx="763284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p:nvPr/>
        </p:nvCxnSpPr>
        <p:spPr>
          <a:xfrm>
            <a:off x="5148064" y="2564904"/>
            <a:ext cx="1872208"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flipH="1">
            <a:off x="1763688" y="2348880"/>
            <a:ext cx="1656184"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90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a:xfrm>
            <a:off x="1009443" y="1340769"/>
            <a:ext cx="7125112" cy="1368152"/>
          </a:xfrm>
        </p:spPr>
        <p:txBody>
          <a:bodyPr/>
          <a:lstStyle/>
          <a:p>
            <a:pPr marL="0" indent="0" algn="ctr">
              <a:buNone/>
            </a:pPr>
            <a:r>
              <a:rPr lang="pl-PL" dirty="0"/>
              <a:t>CZĘŚĆ I</a:t>
            </a:r>
          </a:p>
          <a:p>
            <a:r>
              <a:rPr lang="pl-PL" dirty="0"/>
              <a:t>Zostaniecie podzieleni na dwie grupy:</a:t>
            </a:r>
          </a:p>
          <a:p>
            <a:endParaRPr lang="pl-PL" dirty="0"/>
          </a:p>
        </p:txBody>
      </p:sp>
      <p:graphicFrame>
        <p:nvGraphicFramePr>
          <p:cNvPr id="4" name="Diagram 3"/>
          <p:cNvGraphicFramePr/>
          <p:nvPr>
            <p:extLst>
              <p:ext uri="{D42A27DB-BD31-4B8C-83A1-F6EECF244321}">
                <p14:modId xmlns:p14="http://schemas.microsoft.com/office/powerpoint/2010/main" val="2935489086"/>
              </p:ext>
            </p:extLst>
          </p:nvPr>
        </p:nvGraphicFramePr>
        <p:xfrm>
          <a:off x="755576" y="2060848"/>
          <a:ext cx="69600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3275856" y="5190050"/>
            <a:ext cx="4032448" cy="923330"/>
          </a:xfrm>
          <a:prstGeom prst="rect">
            <a:avLst/>
          </a:prstGeom>
          <a:noFill/>
        </p:spPr>
        <p:txBody>
          <a:bodyPr wrap="square" rtlCol="0">
            <a:spAutoFit/>
          </a:bodyPr>
          <a:lstStyle/>
          <a:p>
            <a:r>
              <a:rPr lang="pl-PL" dirty="0"/>
              <a:t>Będziecie mieć do wykonania album dotyczący zanieczyszczenia powietrza </a:t>
            </a:r>
          </a:p>
        </p:txBody>
      </p:sp>
      <p:sp>
        <p:nvSpPr>
          <p:cNvPr id="8" name="pole tekstowe 7"/>
          <p:cNvSpPr txBox="1"/>
          <p:nvPr/>
        </p:nvSpPr>
        <p:spPr>
          <a:xfrm>
            <a:off x="6300192" y="2878280"/>
            <a:ext cx="2843808" cy="1200329"/>
          </a:xfrm>
          <a:prstGeom prst="rect">
            <a:avLst/>
          </a:prstGeom>
          <a:noFill/>
        </p:spPr>
        <p:txBody>
          <a:bodyPr wrap="square" rtlCol="0">
            <a:spAutoFit/>
          </a:bodyPr>
          <a:lstStyle/>
          <a:p>
            <a:r>
              <a:rPr lang="pl-PL" dirty="0"/>
              <a:t>Będziecie mieć do wykonania album dotyczący zanieczyszczenia wody </a:t>
            </a:r>
          </a:p>
        </p:txBody>
      </p:sp>
      <p:pic>
        <p:nvPicPr>
          <p:cNvPr id="194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9325" y="548680"/>
            <a:ext cx="29146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96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br>
              <a:rPr lang="pl-PL" dirty="0"/>
            </a:br>
            <a:r>
              <a:rPr lang="pl-PL" sz="2000" dirty="0"/>
              <a:t>CZĘŚĆ II</a:t>
            </a:r>
          </a:p>
        </p:txBody>
      </p:sp>
      <p:sp>
        <p:nvSpPr>
          <p:cNvPr id="3" name="Symbol zastępczy zawartości 2"/>
          <p:cNvSpPr>
            <a:spLocks noGrp="1"/>
          </p:cNvSpPr>
          <p:nvPr>
            <p:ph idx="1"/>
          </p:nvPr>
        </p:nvSpPr>
        <p:spPr/>
        <p:txBody>
          <a:bodyPr/>
          <a:lstStyle/>
          <a:p>
            <a:endParaRPr lang="pl-PL" dirty="0"/>
          </a:p>
          <a:p>
            <a:endParaRPr lang="pl-PL" dirty="0"/>
          </a:p>
          <a:p>
            <a:endParaRPr lang="pl-PL" dirty="0"/>
          </a:p>
          <a:p>
            <a:endParaRPr lang="pl-PL" dirty="0"/>
          </a:p>
          <a:p>
            <a:endParaRPr lang="pl-PL" dirty="0"/>
          </a:p>
          <a:p>
            <a:pPr marL="0" indent="0">
              <a:buNone/>
            </a:pPr>
            <a:endParaRPr lang="pl-PL" dirty="0"/>
          </a:p>
          <a:p>
            <a:pPr marL="0" indent="0">
              <a:buNone/>
            </a:pPr>
            <a:endParaRPr lang="pl-PL" dirty="0"/>
          </a:p>
          <a:p>
            <a:pPr marL="0" indent="0" algn="ctr">
              <a:buNone/>
            </a:pPr>
            <a:r>
              <a:rPr lang="pl-PL" b="1" dirty="0"/>
              <a:t>Będziecie wspólnie wykonywać (=robić) PLAKAT  promujący, czyli zachęcający innych do ochrony środowiska – by powietrze  woda nie były zanieczyszczane*</a:t>
            </a:r>
          </a:p>
        </p:txBody>
      </p:sp>
      <p:sp>
        <p:nvSpPr>
          <p:cNvPr id="4" name="Pięciokąt foremny 3"/>
          <p:cNvSpPr/>
          <p:nvPr/>
        </p:nvSpPr>
        <p:spPr>
          <a:xfrm>
            <a:off x="1934879" y="1700808"/>
            <a:ext cx="4824536" cy="302433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rgbClr val="C00000"/>
                </a:solidFill>
              </a:rPr>
              <a:t>WSZYSCY RAZEM</a:t>
            </a:r>
          </a:p>
        </p:txBody>
      </p:sp>
      <p:sp>
        <p:nvSpPr>
          <p:cNvPr id="5" name="pole tekstowe 4"/>
          <p:cNvSpPr txBox="1"/>
          <p:nvPr/>
        </p:nvSpPr>
        <p:spPr>
          <a:xfrm>
            <a:off x="395536" y="6093296"/>
            <a:ext cx="8496944" cy="369332"/>
          </a:xfrm>
          <a:prstGeom prst="rect">
            <a:avLst/>
          </a:prstGeom>
          <a:noFill/>
        </p:spPr>
        <p:txBody>
          <a:bodyPr wrap="square" rtlCol="0">
            <a:spAutoFit/>
          </a:bodyPr>
          <a:lstStyle/>
          <a:p>
            <a:r>
              <a:rPr lang="pl-PL" dirty="0"/>
              <a:t>* </a:t>
            </a:r>
            <a:r>
              <a:rPr lang="pl-PL" sz="1200" dirty="0"/>
              <a:t>Dopuszczalne wykonanie dwóch plakatów – jednego ochrony wody, a drugiego – ochrony powietrza</a:t>
            </a:r>
            <a:r>
              <a:rPr lang="pl-PL" dirty="0"/>
              <a:t>.</a:t>
            </a:r>
          </a:p>
        </p:txBody>
      </p:sp>
    </p:spTree>
    <p:extLst>
      <p:ext uri="{BB962C8B-B14F-4D97-AF65-F5344CB8AC3E}">
        <p14:creationId xmlns:p14="http://schemas.microsoft.com/office/powerpoint/2010/main" val="164988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a:xfrm>
            <a:off x="1009443" y="1807361"/>
            <a:ext cx="7125112" cy="4861999"/>
          </a:xfrm>
        </p:spPr>
        <p:txBody>
          <a:bodyPr>
            <a:normAutofit fontScale="92500" lnSpcReduction="10000"/>
          </a:bodyPr>
          <a:lstStyle/>
          <a:p>
            <a:r>
              <a:rPr lang="pl-PL" dirty="0"/>
              <a:t>Podzielcie się na dwie grupy</a:t>
            </a:r>
          </a:p>
          <a:p>
            <a:pPr marL="0" indent="0">
              <a:buNone/>
            </a:pPr>
            <a:r>
              <a:rPr lang="pl-PL" dirty="0"/>
              <a:t> (w razie potrzeby nauczyciel pomoże Wam w dobraniu się w grupy)</a:t>
            </a:r>
          </a:p>
          <a:p>
            <a:r>
              <a:rPr lang="pl-PL" dirty="0"/>
              <a:t>Każda grupa wybiera swojego lidera*, który wskazuje zadania dla pozostałych osób zespołu.</a:t>
            </a:r>
          </a:p>
          <a:p>
            <a:r>
              <a:rPr lang="pl-PL" dirty="0"/>
              <a:t>Lider musi pamiętać , by dobrze rozdzielić zadania, żeby w albumie były:</a:t>
            </a:r>
          </a:p>
          <a:p>
            <a:pPr>
              <a:buFontTx/>
              <a:buChar char="-"/>
            </a:pPr>
            <a:r>
              <a:rPr lang="pl-PL" dirty="0"/>
              <a:t>Informacje o rodzaju zanieczyszczeń</a:t>
            </a:r>
          </a:p>
          <a:p>
            <a:pPr>
              <a:buFontTx/>
              <a:buChar char="-"/>
            </a:pPr>
            <a:r>
              <a:rPr lang="pl-PL" dirty="0"/>
              <a:t>Informacje o efektach zanieczyszczeń</a:t>
            </a:r>
          </a:p>
          <a:p>
            <a:pPr>
              <a:buFontTx/>
              <a:buChar char="-"/>
            </a:pPr>
            <a:r>
              <a:rPr lang="pl-PL" dirty="0"/>
              <a:t>Informacje o zapobieganie zanieczyszczeniom</a:t>
            </a:r>
          </a:p>
          <a:p>
            <a:pPr marL="0" indent="0">
              <a:buNone/>
            </a:pPr>
            <a:r>
              <a:rPr lang="pl-PL" dirty="0"/>
              <a:t>Lider sprawdza, czy wszystkie osoby w grupie rozumieją swoje zadania. Jeśli nie, stara się wytłumaczyć (sam lub z pomocą nauczyciela)</a:t>
            </a:r>
          </a:p>
          <a:p>
            <a:pPr marL="0" indent="0">
              <a:buNone/>
            </a:pPr>
            <a:endParaRPr lang="pl-PL" dirty="0"/>
          </a:p>
          <a:p>
            <a:pPr marL="0" indent="0">
              <a:buNone/>
            </a:pPr>
            <a:r>
              <a:rPr lang="pl-PL" dirty="0"/>
              <a:t>* LIDER może być wskazany przez nauczyciela</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50671"/>
            <a:ext cx="201622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469280"/>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Wiosna</Template>
  <TotalTime>1139</TotalTime>
  <Words>2145</Words>
  <Application>Microsoft Office PowerPoint</Application>
  <PresentationFormat>Pokaz na ekranie (4:3)</PresentationFormat>
  <Paragraphs>336</Paragraphs>
  <Slides>34</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34</vt:i4>
      </vt:variant>
    </vt:vector>
  </HeadingPairs>
  <TitlesOfParts>
    <vt:vector size="43" baseType="lpstr">
      <vt:lpstr>Arial</vt:lpstr>
      <vt:lpstr>Comic Sans MS</vt:lpstr>
      <vt:lpstr>Courier New</vt:lpstr>
      <vt:lpstr>Times New Roman</vt:lpstr>
      <vt:lpstr>Trebuchet MS</vt:lpstr>
      <vt:lpstr>Verdana</vt:lpstr>
      <vt:lpstr>Wingdings</vt:lpstr>
      <vt:lpstr>Wingdings 2</vt:lpstr>
      <vt:lpstr>Spring</vt:lpstr>
      <vt:lpstr>OCHRONA ŚRODOWISKA</vt:lpstr>
      <vt:lpstr>SPIS TREŚCI</vt:lpstr>
      <vt:lpstr> WPROWADZENIE</vt:lpstr>
      <vt:lpstr>WPROWADZENIE</vt:lpstr>
      <vt:lpstr>WPROWADZENIE</vt:lpstr>
      <vt:lpstr>ZADANIE</vt:lpstr>
      <vt:lpstr>PROCES</vt:lpstr>
      <vt:lpstr>PROCES CZĘŚĆ II</vt:lpstr>
      <vt:lpstr>PROCES</vt:lpstr>
      <vt:lpstr>PROCES</vt:lpstr>
      <vt:lpstr>PROCES</vt:lpstr>
      <vt:lpstr>PROCES</vt:lpstr>
      <vt:lpstr>PROCES</vt:lpstr>
      <vt:lpstr>PROCES</vt:lpstr>
      <vt:lpstr>PROCES</vt:lpstr>
      <vt:lpstr>PROCES</vt:lpstr>
      <vt:lpstr>PROCES</vt:lpstr>
      <vt:lpstr>PROCES</vt:lpstr>
      <vt:lpstr>PROCES</vt:lpstr>
      <vt:lpstr>PROCES</vt:lpstr>
      <vt:lpstr>PROCES</vt:lpstr>
      <vt:lpstr>ŹRÓDŁA</vt:lpstr>
      <vt:lpstr>ŹRÓDŁA</vt:lpstr>
      <vt:lpstr>ŹRÓDŁA</vt:lpstr>
      <vt:lpstr>EWALUACJA</vt:lpstr>
      <vt:lpstr>EWALUACJA</vt:lpstr>
      <vt:lpstr>EWALUACJA</vt:lpstr>
      <vt:lpstr>EWALUACJA OCENA</vt:lpstr>
      <vt:lpstr>KONKLUZJA</vt:lpstr>
      <vt:lpstr>KONKLUZJA</vt:lpstr>
      <vt:lpstr>PORADNIK DAL NAUCZYCIELA</vt:lpstr>
      <vt:lpstr>PORADNIK NAUCZYCIELA</vt:lpstr>
      <vt:lpstr>PORADNIK NAUCZYCIELA</vt:lpstr>
      <vt:lpstr>PORADNIK NAUCZYCIELA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OCHRONA ŚRODOWISKA</dc:title>
  <dc:creator>Joanna Wronka</dc:creator>
  <cp:lastModifiedBy>Anna Basta</cp:lastModifiedBy>
  <cp:revision>72</cp:revision>
  <dcterms:created xsi:type="dcterms:W3CDTF">2017-06-05T12:02:22Z</dcterms:created>
  <dcterms:modified xsi:type="dcterms:W3CDTF">2020-01-14T13:47:38Z</dcterms:modified>
</cp:coreProperties>
</file>