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6" r:id="rId7"/>
    <p:sldId id="265" r:id="rId8"/>
    <p:sldId id="259" r:id="rId9"/>
    <p:sldId id="262" r:id="rId10"/>
    <p:sldId id="267" r:id="rId11"/>
    <p:sldId id="268" r:id="rId12"/>
    <p:sldId id="269" r:id="rId13"/>
    <p:sldId id="263" r:id="rId14"/>
    <p:sldId id="264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1/21/2020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aquatechnika.com.pl/pl/Poradnik/woda-deszczowa/dobor-systemu-zagospodarowania-wody-deszczowej" TargetMode="External"/><Relationship Id="rId3" Type="http://schemas.openxmlformats.org/officeDocument/2006/relationships/hyperlink" Target="https://pl.wikipedia.org/wiki/Woda_u%C5%BCytkowa" TargetMode="External"/><Relationship Id="rId7" Type="http://schemas.openxmlformats.org/officeDocument/2006/relationships/hyperlink" Target="https://www.k-rain.com.pl/pl_zagospodarowanie-wody-deszczowej,210.html" TargetMode="External"/><Relationship Id="rId2" Type="http://schemas.openxmlformats.org/officeDocument/2006/relationships/hyperlink" Target="https://www.cezpolska.pl/pl/cieplo-sieciowe/czym-jest-ciepla-woda-uzytkow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kierunekwodkan.pl/ile-zuzywamy-wody,4931,art.html" TargetMode="External"/><Relationship Id="rId5" Type="http://schemas.openxmlformats.org/officeDocument/2006/relationships/hyperlink" Target="https://www.instalator.pl/2019/02/czy-i-kiedy-stosowac-zasobniki-cieplej-wody-uzytkowej/" TargetMode="External"/><Relationship Id="rId10" Type="http://schemas.openxmlformats.org/officeDocument/2006/relationships/hyperlink" Target="http://www.instalacjebudowlane.pl/3892-25-77-sposob-na-oszczednosc-wody--zbiorniki-na-deszczowke.html" TargetMode="External"/><Relationship Id="rId4" Type="http://schemas.openxmlformats.org/officeDocument/2006/relationships/hyperlink" Target="https://www.teraz-srodowisko.pl/slownik-ochrona-srodowiska/definicja/ciepla-woda-uzytkowa.html" TargetMode="External"/><Relationship Id="rId9" Type="http://schemas.openxmlformats.org/officeDocument/2006/relationships/hyperlink" Target="https://www.instalator.pl/2017/03/oplaca-sie-wykorzystywac-wode-deszczowa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ŁAPANIE WODY DESZCZOWEJ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sz="2400" b="1" dirty="0">
                <a:solidFill>
                  <a:schemeClr val="tx1"/>
                </a:solidFill>
                <a:latin typeface="Calibri Light" panose="020F0302020204030204" pitchFamily="34" charset="0"/>
              </a:rPr>
              <a:t>WebQuest przeznaczony jest dla uczniów 9 klasy</a:t>
            </a:r>
          </a:p>
          <a:p>
            <a:r>
              <a:rPr lang="pl-PL" sz="2400" b="1" dirty="0">
                <a:solidFill>
                  <a:schemeClr val="tx1"/>
                </a:solidFill>
                <a:latin typeface="Calibri Light" panose="020F0302020204030204" pitchFamily="34" charset="0"/>
              </a:rPr>
              <a:t>I DOTYCZY EKOLOGII</a:t>
            </a:r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8229600" y="5594627"/>
            <a:ext cx="3311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OPRACOWAŁ: ZDENĚK LÁZNÍČEK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="" xmlns:a16="http://schemas.microsoft.com/office/drawing/2014/main" id="{C9E0B3A9-0CAF-4436-9076-31A964C9C4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2502976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462" y="6300788"/>
            <a:ext cx="17430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0141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OCENA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96281739"/>
              </p:ext>
            </p:extLst>
          </p:nvPr>
        </p:nvGraphicFramePr>
        <p:xfrm>
          <a:off x="913775" y="2052169"/>
          <a:ext cx="10363200" cy="45067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7200">
                  <a:extLst>
                    <a:ext uri="{9D8B030D-6E8A-4147-A177-3AD203B41FA5}">
                      <a16:colId xmlns="" xmlns:a16="http://schemas.microsoft.com/office/drawing/2014/main" val="556268949"/>
                    </a:ext>
                  </a:extLst>
                </a:gridCol>
                <a:gridCol w="1727200">
                  <a:extLst>
                    <a:ext uri="{9D8B030D-6E8A-4147-A177-3AD203B41FA5}">
                      <a16:colId xmlns="" xmlns:a16="http://schemas.microsoft.com/office/drawing/2014/main" val="176333200"/>
                    </a:ext>
                  </a:extLst>
                </a:gridCol>
                <a:gridCol w="1727200">
                  <a:extLst>
                    <a:ext uri="{9D8B030D-6E8A-4147-A177-3AD203B41FA5}">
                      <a16:colId xmlns="" xmlns:a16="http://schemas.microsoft.com/office/drawing/2014/main" val="4031157749"/>
                    </a:ext>
                  </a:extLst>
                </a:gridCol>
                <a:gridCol w="1727200">
                  <a:extLst>
                    <a:ext uri="{9D8B030D-6E8A-4147-A177-3AD203B41FA5}">
                      <a16:colId xmlns="" xmlns:a16="http://schemas.microsoft.com/office/drawing/2014/main" val="272932615"/>
                    </a:ext>
                  </a:extLst>
                </a:gridCol>
                <a:gridCol w="1727200">
                  <a:extLst>
                    <a:ext uri="{9D8B030D-6E8A-4147-A177-3AD203B41FA5}">
                      <a16:colId xmlns="" xmlns:a16="http://schemas.microsoft.com/office/drawing/2014/main" val="648396000"/>
                    </a:ext>
                  </a:extLst>
                </a:gridCol>
                <a:gridCol w="1727200">
                  <a:extLst>
                    <a:ext uri="{9D8B030D-6E8A-4147-A177-3AD203B41FA5}">
                      <a16:colId xmlns="" xmlns:a16="http://schemas.microsoft.com/office/drawing/2014/main" val="4046183614"/>
                    </a:ext>
                  </a:extLst>
                </a:gridCol>
              </a:tblGrid>
              <a:tr h="354956">
                <a:tc gridSpan="6"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ILOŚĆ PUNKTÓW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39507401"/>
                  </a:ext>
                </a:extLst>
              </a:tr>
              <a:tr h="612663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KRYTERIA OCENY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75975062"/>
                  </a:ext>
                </a:extLst>
              </a:tr>
              <a:tr h="3500933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TREŚĆ,</a:t>
                      </a:r>
                      <a:r>
                        <a:rPr lang="cs-CZ" baseline="0" dirty="0"/>
                        <a:t> DOKŁADNOŚĆ PRZETWORZONYCH INFORMACJI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Dużo błędów, projekt nie jest związany z tematem, błędy obliczeniowe i ortograficzne</a:t>
                      </a:r>
                      <a:endParaRPr lang="cs-CZ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Zadanie spełniono częściowo, kilka błędów</a:t>
                      </a:r>
                      <a:endParaRPr lang="cs-CZ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Zadanie spełnione dobrze, ale w bardzo prosty sposób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, </a:t>
                      </a:r>
                      <a:r>
                        <a:rPr kumimoji="0" lang="pl-P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możliwe błędy stylistyczne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Treść prezentacji poprawna, ale nie wyczerpująca</a:t>
                      </a:r>
                      <a:endParaRPr lang="cs-CZ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Bardzo dobrze przygotowana prezentacja, wyczerpująca i bez jakichkolwiek błędów</a:t>
                      </a:r>
                      <a:endParaRPr lang="cs-CZ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031056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62601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OCENA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376431750"/>
              </p:ext>
            </p:extLst>
          </p:nvPr>
        </p:nvGraphicFramePr>
        <p:xfrm>
          <a:off x="913775" y="2214694"/>
          <a:ext cx="10363200" cy="3571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7200">
                  <a:extLst>
                    <a:ext uri="{9D8B030D-6E8A-4147-A177-3AD203B41FA5}">
                      <a16:colId xmlns="" xmlns:a16="http://schemas.microsoft.com/office/drawing/2014/main" val="556268949"/>
                    </a:ext>
                  </a:extLst>
                </a:gridCol>
                <a:gridCol w="1727200">
                  <a:extLst>
                    <a:ext uri="{9D8B030D-6E8A-4147-A177-3AD203B41FA5}">
                      <a16:colId xmlns="" xmlns:a16="http://schemas.microsoft.com/office/drawing/2014/main" val="176333200"/>
                    </a:ext>
                  </a:extLst>
                </a:gridCol>
                <a:gridCol w="1727200">
                  <a:extLst>
                    <a:ext uri="{9D8B030D-6E8A-4147-A177-3AD203B41FA5}">
                      <a16:colId xmlns="" xmlns:a16="http://schemas.microsoft.com/office/drawing/2014/main" val="4031157749"/>
                    </a:ext>
                  </a:extLst>
                </a:gridCol>
                <a:gridCol w="1727200">
                  <a:extLst>
                    <a:ext uri="{9D8B030D-6E8A-4147-A177-3AD203B41FA5}">
                      <a16:colId xmlns="" xmlns:a16="http://schemas.microsoft.com/office/drawing/2014/main" val="272932615"/>
                    </a:ext>
                  </a:extLst>
                </a:gridCol>
                <a:gridCol w="1727200">
                  <a:extLst>
                    <a:ext uri="{9D8B030D-6E8A-4147-A177-3AD203B41FA5}">
                      <a16:colId xmlns="" xmlns:a16="http://schemas.microsoft.com/office/drawing/2014/main" val="648396000"/>
                    </a:ext>
                  </a:extLst>
                </a:gridCol>
                <a:gridCol w="1727200">
                  <a:extLst>
                    <a:ext uri="{9D8B030D-6E8A-4147-A177-3AD203B41FA5}">
                      <a16:colId xmlns="" xmlns:a16="http://schemas.microsoft.com/office/drawing/2014/main" val="4046183614"/>
                    </a:ext>
                  </a:extLst>
                </a:gridCol>
              </a:tblGrid>
              <a:tr h="370840">
                <a:tc gridSpan="6"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ILOŚĆ PUNKTÓW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395074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KRYTERIA OCENY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759750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TWORZENIE PLAKATÓW,</a:t>
                      </a:r>
                      <a:r>
                        <a:rPr lang="cs-CZ" baseline="0" dirty="0"/>
                        <a:t> </a:t>
                      </a:r>
                      <a:r>
                        <a:rPr lang="cs-CZ" dirty="0"/>
                        <a:t>ESTETYKA, WIARYGODNOŚĆ ORAZ CIEKAWE PODSUMOWANIE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kern="1200" noProof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Nieciekawy</a:t>
                      </a:r>
                      <a:r>
                        <a:rPr lang="pl-PL" sz="1800" kern="1200" baseline="0" noProof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i niedokończony plakat z niewiarygodnymi informacjami, brak podsumowania</a:t>
                      </a:r>
                      <a:endParaRPr lang="pl-PL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lang="pl-PL" sz="1800" kern="1200" baseline="0" noProof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Dokończony plakat zawierający niedokładne informację</a:t>
                      </a:r>
                      <a:r>
                        <a:rPr lang="pl-PL" sz="1800" kern="1200" noProof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brak podsumowania i ładnej grafiki</a:t>
                      </a:r>
                      <a:endParaRPr lang="pl-PL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kern="1200" noProof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Piękny plakat z wiarygodnymi informacjami i podsumowaniem, małe błędy graficzne lub błędy w podsumowaniu</a:t>
                      </a:r>
                      <a:endParaRPr lang="pl-PL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Piękny plakat z wiarygodnymi</a:t>
                      </a:r>
                      <a:r>
                        <a:rPr lang="pl-PL" sz="1800" kern="1200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informacjami i podsumowaniem</a:t>
                      </a:r>
                      <a:endParaRPr lang="cs-CZ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Bardzo ciekawy i piękny plakat z wiarogodnymi informacjami i jasnym i ciekawym podsumowaniem</a:t>
                      </a:r>
                      <a:endParaRPr lang="cs-CZ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031056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39508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OCENA</a:t>
            </a:r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51920484"/>
              </p:ext>
            </p:extLst>
          </p:nvPr>
        </p:nvGraphicFramePr>
        <p:xfrm>
          <a:off x="2708223" y="2336982"/>
          <a:ext cx="6775554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7777">
                  <a:extLst>
                    <a:ext uri="{9D8B030D-6E8A-4147-A177-3AD203B41FA5}">
                      <a16:colId xmlns="" xmlns:a16="http://schemas.microsoft.com/office/drawing/2014/main" val="2901234292"/>
                    </a:ext>
                  </a:extLst>
                </a:gridCol>
                <a:gridCol w="3387777">
                  <a:extLst>
                    <a:ext uri="{9D8B030D-6E8A-4147-A177-3AD203B41FA5}">
                      <a16:colId xmlns="" xmlns:a16="http://schemas.microsoft.com/office/drawing/2014/main" val="30177140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841765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cs-CZ" dirty="0"/>
                        <a:t>15 - 13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CELUJĄCY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219546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cs-CZ" dirty="0"/>
                        <a:t>12 - 10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BARDZO DOBRY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177848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cs-CZ" dirty="0"/>
                        <a:t>9 - 7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DOBRY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120138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cs-CZ" dirty="0"/>
                        <a:t>6 - 5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DOSTATECZNY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229061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cs-CZ" dirty="0"/>
                        <a:t> 4 - 3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NIEDOSTATECZNY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031429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27003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776" y="216324"/>
            <a:ext cx="10364451" cy="1596177"/>
          </a:xfrm>
        </p:spPr>
        <p:txBody>
          <a:bodyPr/>
          <a:lstStyle/>
          <a:p>
            <a:r>
              <a:rPr lang="cs-CZ" dirty="0"/>
              <a:t>PODSUMOWANIE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913776" y="1883767"/>
            <a:ext cx="7603208" cy="44386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W KAŻDYM DOMU PEWNĄ CZĘŚĆ WODY PITNEJ MOŻNA ZASTĄPIĆ WODĄ UŻYTKOWĄ. CHODZI O ZUŻYCIE WODY PRZY SPUSZCZANIU TOALET, MYCIU SAMOCHODU, PODLEWANIU OGRODU, LUB WODĘ UŻYTĄ NAPEŁNIENIA BASENU. WODY PITNEJ ZACZYNA BRAKOWAĆ I ZWIĘKSZAJĄC JEJ ZUŻYCIE I PRZEPŁACAMY. WEBQUEST ZAJMUJE SIĘ TEMATYKĄ EKOLOGICZNĄ. POWINIEN PROWADZIĆ DO REFLEKSJI NAD ZWYCZAJAMI KORZYSTANIA Z ZASOBÓW WODNYCH PRZY ZWYKŁYCH CZYNNOŚCIACH. POD WPŁYWEM CZŁOWIEKA ZMIENIA SIĘ KRAJOBRAZ. WRAZ Z TYMI ZMIANAMI CZŁOWIEK MUSI ZMIENIAĆ SWOJE STEREOTYPY.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103" y="618517"/>
            <a:ext cx="3586450" cy="563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9583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Poradnik dla nauczyciela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spcBef>
                <a:spcPts val="475"/>
              </a:spcBef>
              <a:spcAft>
                <a:spcPts val="600"/>
              </a:spcAft>
            </a:pPr>
            <a:r>
              <a:rPr lang="pl-PL" dirty="0"/>
              <a:t>W PIERSZEJ CZĘŚCI PRACY DZIECI PODZIELĄ SIĘ NA GRUPY. PODZIAŁ REALIZOWAĆ NALEŻY Z UWZGLĘDNIENIEM MOŻLIWOŚCI KOGNYTYWNYCH UCZNIÓW, ICH ZRĘCZNOŚCI, ZAINTERESOWAŃ, TAK ABY SIŁY W POSZCZEGÓLNYCH GRUPACH BYŁY ROZŁOŻONE RÓWNOMIERNIE.</a:t>
            </a:r>
            <a:br>
              <a:rPr lang="pl-PL" dirty="0"/>
            </a:br>
            <a:r>
              <a:rPr lang="pl-PL" dirty="0"/>
              <a:t>• PRZED DRUGĄ CZĘŚCIĄ PROJEKTU, W KTÓREJ GRUPY PRZYGOTOWUJĄ PLAKAT, OBIE GRUPY SKONTROLUJĄ WYNIKI SWOJEGO BADANIA ORAZ OBLICZENIA.</a:t>
            </a:r>
            <a:br>
              <a:rPr lang="pl-PL" dirty="0"/>
            </a:br>
            <a:r>
              <a:rPr lang="pl-PL" dirty="0"/>
              <a:t>• DOBA REALIZACJI PROJEKTU POWINNA BYĆ DOSTOSOWANA DO MOŻLIWOŚCI UCZNIÓW. NAUCZYCIEL ZAPOZNA SIĘ Z WQ </a:t>
            </a:r>
            <a:r>
              <a:rPr lang="cs-CZ" dirty="0"/>
              <a:t>i </a:t>
            </a:r>
            <a:r>
              <a:rPr lang="pl-PL" dirty="0"/>
              <a:t>określi czas potrzebny do jego realizacji.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97736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2560" y="2331289"/>
            <a:ext cx="10364451" cy="1596177"/>
          </a:xfrm>
        </p:spPr>
        <p:txBody>
          <a:bodyPr/>
          <a:lstStyle/>
          <a:p>
            <a:r>
              <a:rPr lang="cs-CZ" dirty="0"/>
              <a:t>PORADNIK DLA NAUCZYCIELA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711693" y="3376705"/>
            <a:ext cx="10768614" cy="2915120"/>
          </a:xfrm>
        </p:spPr>
        <p:txBody>
          <a:bodyPr>
            <a:normAutofit fontScale="77500" lnSpcReduction="20000"/>
          </a:bodyPr>
          <a:lstStyle/>
          <a:p>
            <a:pPr algn="just">
              <a:spcBef>
                <a:spcPts val="475"/>
              </a:spcBef>
              <a:spcAft>
                <a:spcPts val="600"/>
              </a:spcAft>
            </a:pPr>
            <a:r>
              <a:rPr lang="pl-PL" dirty="0"/>
              <a:t>Plakat powinien zawierać obliczenie zwrotu inwestycji w latach: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l-PL" sz="1700" dirty="0"/>
              <a:t>Zwrot inwestycji= koszty związane z wykorzystaniem wody deszczowej/ roczne opłaty za wodę</a:t>
            </a:r>
          </a:p>
          <a:p>
            <a:pPr marL="0" indent="0" algn="just">
              <a:spcBef>
                <a:spcPts val="475"/>
              </a:spcBef>
              <a:spcAft>
                <a:spcPts val="600"/>
              </a:spcAft>
              <a:buNone/>
            </a:pPr>
            <a:r>
              <a:rPr lang="pl-PL" sz="1700" dirty="0"/>
              <a:t>(koszt za wodę to są pieniądze zapłacone za wodę pitną, którą można zastąpić deszczową)</a:t>
            </a:r>
          </a:p>
          <a:p>
            <a:pPr algn="just">
              <a:spcBef>
                <a:spcPts val="475"/>
              </a:spcBef>
              <a:spcAft>
                <a:spcPts val="600"/>
              </a:spcAft>
            </a:pPr>
            <a:r>
              <a:rPr lang="pl-PL" dirty="0"/>
              <a:t>Gotowy plakat należy powiesić w szkole i w taki sposób informować również innych uczniów ze szkoły o problemie wykorzystywania źródeł wodnych.</a:t>
            </a:r>
          </a:p>
          <a:p>
            <a:pPr algn="just">
              <a:spcBef>
                <a:spcPts val="475"/>
              </a:spcBef>
              <a:spcAft>
                <a:spcPts val="600"/>
              </a:spcAft>
            </a:pPr>
            <a:r>
              <a:rPr lang="pl-PL" dirty="0"/>
              <a:t>Nauczyciel powinien przodem zobaczyć proponowane źródła i w wypadku potrzeby je ograniczyć lub wybrać najbardziej odpowiednie.</a:t>
            </a:r>
          </a:p>
          <a:p>
            <a:pPr algn="just">
              <a:spcBef>
                <a:spcPts val="475"/>
              </a:spcBef>
              <a:spcAft>
                <a:spcPts val="600"/>
              </a:spcAft>
            </a:pPr>
            <a:r>
              <a:rPr lang="pl-PL" dirty="0"/>
              <a:t>TEMAT JEST EKOLOGICZNY. </a:t>
            </a:r>
            <a:r>
              <a:rPr lang="pl-PL" dirty="0" err="1"/>
              <a:t>Wq</a:t>
            </a:r>
            <a:r>
              <a:rPr lang="pl-PL" dirty="0"/>
              <a:t> MOŻNA WYKORZYSTAĆ NA ZAJĘCIACH Z FIZYKI ORAZ MATEMATYKI. Znajduje się tutaj kilka obliczeń, które będzie musiał nauczyciel przed ukończeniem sprawdzić. </a:t>
            </a:r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="" xmlns:a16="http://schemas.microsoft.com/office/drawing/2014/main" id="{9CFD5771-A578-4E2A-B978-A91971E733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2502976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462" y="6258755"/>
            <a:ext cx="17430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2686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err="1"/>
              <a:t>tre</a:t>
            </a:r>
            <a:r>
              <a:rPr lang="pl-PL" sz="4000" dirty="0" err="1"/>
              <a:t>ść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575002" y="1711235"/>
            <a:ext cx="5487026" cy="4976948"/>
          </a:xfrm>
        </p:spPr>
        <p:txBody>
          <a:bodyPr>
            <a:normAutofit/>
          </a:bodyPr>
          <a:lstStyle/>
          <a:p>
            <a:pPr marL="342900" indent="-342900">
              <a:buFontTx/>
              <a:buAutoNum type="arabicPeriod"/>
            </a:pPr>
            <a:r>
              <a:rPr lang="pl-PL" sz="2800" b="1" dirty="0">
                <a:solidFill>
                  <a:srgbClr val="000000"/>
                </a:solidFill>
                <a:latin typeface="Trebuchet MS" pitchFamily="34" charset="0"/>
              </a:rPr>
              <a:t>WSTĘP</a:t>
            </a:r>
            <a:endParaRPr lang="en-US" sz="2800" b="1" dirty="0">
              <a:solidFill>
                <a:srgbClr val="000000"/>
              </a:solidFill>
              <a:latin typeface="Trebuchet MS" pitchFamily="34" charset="0"/>
            </a:endParaRPr>
          </a:p>
          <a:p>
            <a:pPr marL="342900" indent="-342900">
              <a:buFontTx/>
              <a:buAutoNum type="arabicPeriod"/>
            </a:pPr>
            <a:r>
              <a:rPr lang="pl-PL" sz="2800" b="1" dirty="0">
                <a:solidFill>
                  <a:srgbClr val="000000"/>
                </a:solidFill>
                <a:latin typeface="Trebuchet MS" pitchFamily="34" charset="0"/>
              </a:rPr>
              <a:t>ZADANIA</a:t>
            </a:r>
            <a:endParaRPr lang="en-US" sz="2800" b="1" dirty="0">
              <a:solidFill>
                <a:srgbClr val="000000"/>
              </a:solidFill>
              <a:latin typeface="Trebuchet MS" pitchFamily="34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2800" b="1" dirty="0">
                <a:solidFill>
                  <a:srgbClr val="000000"/>
                </a:solidFill>
                <a:latin typeface="Trebuchet MS" pitchFamily="34" charset="0"/>
              </a:rPr>
              <a:t>PROCES</a:t>
            </a:r>
          </a:p>
          <a:p>
            <a:pPr marL="342900" indent="-342900">
              <a:buFontTx/>
              <a:buAutoNum type="arabicPeriod"/>
            </a:pPr>
            <a:r>
              <a:rPr lang="pl-PL" sz="2800" b="1" dirty="0">
                <a:solidFill>
                  <a:srgbClr val="000000"/>
                </a:solidFill>
                <a:latin typeface="Trebuchet MS" pitchFamily="34" charset="0"/>
              </a:rPr>
              <a:t>ŹRÓDŁA</a:t>
            </a:r>
            <a:endParaRPr lang="en-US" sz="2800" b="1" dirty="0">
              <a:solidFill>
                <a:srgbClr val="000000"/>
              </a:solidFill>
              <a:latin typeface="Trebuchet MS" pitchFamily="34" charset="0"/>
            </a:endParaRPr>
          </a:p>
          <a:p>
            <a:pPr marL="342900" indent="-342900">
              <a:buFontTx/>
              <a:buAutoNum type="arabicPeriod"/>
            </a:pPr>
            <a:r>
              <a:rPr lang="pl-PL" sz="2800" b="1" dirty="0">
                <a:solidFill>
                  <a:srgbClr val="000000"/>
                </a:solidFill>
                <a:latin typeface="Trebuchet MS" pitchFamily="34" charset="0"/>
              </a:rPr>
              <a:t>OCENA</a:t>
            </a:r>
            <a:endParaRPr lang="en-US" sz="2800" b="1" dirty="0">
              <a:solidFill>
                <a:srgbClr val="000000"/>
              </a:solidFill>
              <a:latin typeface="Trebuchet MS" pitchFamily="34" charset="0"/>
            </a:endParaRPr>
          </a:p>
          <a:p>
            <a:pPr marL="342900" indent="-342900">
              <a:buFontTx/>
              <a:buAutoNum type="arabicPeriod"/>
            </a:pPr>
            <a:r>
              <a:rPr lang="pl-PL" sz="2800" b="1" dirty="0">
                <a:solidFill>
                  <a:srgbClr val="000000"/>
                </a:solidFill>
                <a:latin typeface="Trebuchet MS" pitchFamily="34" charset="0"/>
              </a:rPr>
              <a:t>PODSUMOWANIE</a:t>
            </a:r>
            <a:endParaRPr lang="en-US" sz="2800" b="1" dirty="0">
              <a:solidFill>
                <a:srgbClr val="000000"/>
              </a:solidFill>
              <a:latin typeface="Trebuchet MS" pitchFamily="34" charset="0"/>
            </a:endParaRPr>
          </a:p>
          <a:p>
            <a:pPr marL="342900" indent="-342900">
              <a:buFontTx/>
              <a:buAutoNum type="arabicPeriod"/>
            </a:pPr>
            <a:r>
              <a:rPr lang="pl-PL" sz="2800" b="1" dirty="0">
                <a:solidFill>
                  <a:srgbClr val="000000"/>
                </a:solidFill>
                <a:latin typeface="Trebuchet MS" pitchFamily="34" charset="0"/>
              </a:rPr>
              <a:t>PORADNIK DLA NAUCZYCIELA</a:t>
            </a:r>
            <a:endParaRPr lang="en-US" sz="2800" b="1" dirty="0">
              <a:solidFill>
                <a:srgbClr val="000000"/>
              </a:solidFill>
              <a:latin typeface="Trebuchet MS" pitchFamily="34" charset="0"/>
            </a:endParaRPr>
          </a:p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4730" y="1908106"/>
            <a:ext cx="3250794" cy="325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578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wstęp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3607098" y="2065065"/>
            <a:ext cx="7864466" cy="37664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żyjemy w czasach, kiedy naturalne źródła wody wysychają. Rozwiązaniem problemu MOŻE BYĆ OGRANICZENIE ZUŻYCIA WODY LUB WYKORZYSTANIE PRZEDTEM NIE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WyKORZYSTANYCH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ŹRÓDEŁ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WAŻNYM ŹRÓDŁEM WODY UZYTKOWEJ JEST DESZCZ. OBECNIE JEST DESZCZ U NAS JEDNAK MAŁO WYKORZYSTYWANY I WODA DESZCZOWA ODCIEKA Z DACHÓW DO KANAŁÓW I NASTĘPNIE DO RZEK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. Przy tym woda użytkowa jest ważną częścią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CAŁKOWITEGO ZUŻYCIA WODY W DOMU.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710" y="2202078"/>
            <a:ext cx="2377969" cy="3566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139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zadania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382523" cy="3424107"/>
          </a:xfrm>
        </p:spPr>
        <p:txBody>
          <a:bodyPr>
            <a:normAutofit/>
          </a:bodyPr>
          <a:lstStyle/>
          <a:p>
            <a:r>
              <a:rPr lang="pl-PL" sz="2400" dirty="0"/>
              <a:t>WASZYM ZADANIEM BĘDZIE USTALENIE ZWROTU INWESTYCJI DOTYCZĄCEJ ZAKUPU SYSTEMU DO ŁAPANIA, PRZECHOWYWANIA, OCZYSZCZANIA I WYKORZYSTANIA WODY DESZCZOWEJ.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171" y="1586281"/>
            <a:ext cx="6144356" cy="4382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578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Proces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564639" y="1777736"/>
            <a:ext cx="6855064" cy="4323805"/>
          </a:xfrm>
        </p:spPr>
        <p:txBody>
          <a:bodyPr>
            <a:noAutofit/>
          </a:bodyPr>
          <a:lstStyle/>
          <a:p>
            <a:r>
              <a:rPr lang="pl-PL" sz="2400" dirty="0"/>
              <a:t>UCZNIOWIE PODZIELĄ SIĘ NA DWIE GRUPY.</a:t>
            </a:r>
          </a:p>
          <a:p>
            <a:r>
              <a:rPr lang="pl-PL" sz="2400" dirty="0"/>
              <a:t>ZADANIEM PIERWSZEJ GRUPY BĘDZIE DOWIEDZIEĆ SIĘ, CO TO JEST WODA UŻYTKOWA I DO CZEGO MOŻNA JĄ WYKORZYSTAĆ. ZEBRANIE INFORMACJI DOTYCZĄCYCH ZUŻYCIA WODY UŻYTKOWEJ DLA CZTERO osobowej RODZINY I SPRAWDZENIE CENY WODY PITNEJ W MIEJSCU ZAMIESZKANIA. OBLICZENIE KOSZTÓW ZUŻYCIA, KTÓRE MOŻNA ZAOSZCZĘDZIĆ PRZY WYKORZYSTANIU WODY DESZCZOWEJ PRZEZ JEDEN ROK.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750" y="2148194"/>
            <a:ext cx="4830249" cy="3690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346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Proces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913775" y="2442753"/>
            <a:ext cx="10364452" cy="3898085"/>
          </a:xfrm>
        </p:spPr>
        <p:txBody>
          <a:bodyPr>
            <a:noAutofit/>
          </a:bodyPr>
          <a:lstStyle/>
          <a:p>
            <a:r>
              <a:rPr lang="pl-PL" sz="2400" dirty="0"/>
              <a:t>DRUGA GRUPA SPRAWDZI KOSZTY DOTYCZĄCE ZAKUPU SYSTEMU DO GROMADZENIA WODY DESZCZOWEJ (ZBIORNIK WODY ODPOWIEDNIEJ WIELKOŚCI WRAZ Z JEGO WKOPANIEM, FILTR DO CZYSZCZENIA, POMPĘ SSĄCĄ, RURY) OBLICZĄ TAKŻE ILOŚĆ WODY DESZCZOWEJ, KTÓRĄ MOŻNA POZYSKAĆ Z DACHU ZWYKŁEGO DOMU JEDNORODZINNEGO W CIĄGU 1 ROKU. OBLICZENIA BĘDĄ OPARTE NA ŚREDNICH ROCZNYCH OPADACH NA DANYM OBSZARZE. SPRAWDZI, CZY WODA DESZCZOWA MOŻE ZASPOKOIĆ ZAPOTRZEBOWANIE DOMOWE NA WODĘ UŻYTKOWĄ NA JEDEN ROK.</a:t>
            </a:r>
          </a:p>
        </p:txBody>
      </p:sp>
    </p:spTree>
    <p:extLst>
      <p:ext uri="{BB962C8B-B14F-4D97-AF65-F5344CB8AC3E}">
        <p14:creationId xmlns:p14="http://schemas.microsoft.com/office/powerpoint/2010/main" val="1888640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Proces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294807" y="1723763"/>
            <a:ext cx="6300865" cy="4617075"/>
          </a:xfrm>
        </p:spPr>
        <p:txBody>
          <a:bodyPr>
            <a:normAutofit fontScale="92500" lnSpcReduction="10000"/>
          </a:bodyPr>
          <a:lstStyle/>
          <a:p>
            <a:r>
              <a:rPr lang="pl-PL" dirty="0"/>
              <a:t>OBIE GRUPY PREZENTUJĄ ZEBRANE INFORMACJE I ZAPOZNAJĄ KOLEGÓW Z KLASY Z WYNIKAMI OBLICZEŃ.</a:t>
            </a:r>
            <a:br>
              <a:rPr lang="pl-PL" dirty="0"/>
            </a:br>
            <a:r>
              <a:rPr lang="pl-PL" dirty="0"/>
              <a:t>• WSPÓLNIE STWORZĄ PLAKAT, KTÓRY BĘDZIE ZAWIERAĆ:</a:t>
            </a:r>
            <a:br>
              <a:rPr lang="pl-PL" dirty="0"/>
            </a:br>
            <a:r>
              <a:rPr lang="pl-PL" dirty="0"/>
              <a:t>1. INFORMACJE DOTYCZĄCE KOSZTÓW ZUŻYCIA WODY UŻYTKOWEJ ZA JEDEN ROK</a:t>
            </a:r>
            <a:br>
              <a:rPr lang="pl-PL" dirty="0"/>
            </a:br>
            <a:r>
              <a:rPr lang="pl-PL" dirty="0"/>
              <a:t>2. KOSZTY ZWIĄZANE ZE ZUŻYCIEM WODY PITNEJ, ZAMIAST KTÓREJ MOŻNA BY WYKORZYSTAĆ WODĘ DESZCZOWĄ</a:t>
            </a:r>
            <a:br>
              <a:rPr lang="pl-PL" dirty="0"/>
            </a:br>
            <a:r>
              <a:rPr lang="pl-PL" dirty="0"/>
              <a:t>3. RYSUNEK SYSTEMU GROMADZENIA I WYKORZYSTYWANIA WODY DESZCZOWEJ</a:t>
            </a:r>
            <a:br>
              <a:rPr lang="pl-PL" dirty="0"/>
            </a:br>
            <a:r>
              <a:rPr lang="pl-PL" dirty="0"/>
              <a:t>4. CENĘ ZAKUPU SYSTEMU DO GROMADZENIA WODY DESZCZOWEJ</a:t>
            </a:r>
            <a:br>
              <a:rPr lang="pl-PL" dirty="0"/>
            </a:br>
            <a:r>
              <a:rPr lang="pl-PL" dirty="0"/>
              <a:t>5. OBLICZENIE ZWROTU INWESTYCJI ZAKUPY SYSTEMU NA WODĘ DESZCZOWĄ</a:t>
            </a:r>
            <a:endParaRPr lang="cs-CZ" sz="2400" dirty="0"/>
          </a:p>
          <a:p>
            <a:pPr marL="457200" indent="-457200">
              <a:lnSpc>
                <a:spcPct val="100000"/>
              </a:lnSpc>
              <a:buAutoNum type="arabicPeriod"/>
            </a:pPr>
            <a:endParaRPr lang="cs-CZ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661" y="2053584"/>
            <a:ext cx="5214258" cy="366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470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źrodła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pl-PL" sz="1400" dirty="0">
                <a:hlinkClick r:id="rId2"/>
              </a:rPr>
              <a:t>https://</a:t>
            </a:r>
            <a:r>
              <a:rPr lang="pl-PL" sz="1400" dirty="0" smtClean="0">
                <a:hlinkClick r:id="rId2"/>
              </a:rPr>
              <a:t>www.cezpolska.pl/pl/cieplo-sieciowe/czym-jest-ciepla-woda-uzytkowa</a:t>
            </a:r>
            <a:endParaRPr lang="pl-PL" sz="1400" dirty="0" smtClean="0"/>
          </a:p>
          <a:p>
            <a:r>
              <a:rPr lang="pl-PL" sz="1400" dirty="0">
                <a:hlinkClick r:id="rId3"/>
              </a:rPr>
              <a:t>https://</a:t>
            </a:r>
            <a:r>
              <a:rPr lang="pl-PL" sz="1400" dirty="0" smtClean="0">
                <a:hlinkClick r:id="rId3"/>
              </a:rPr>
              <a:t>pl.wikipedia.org/wiki/Woda_u%C5%BCytkowa</a:t>
            </a:r>
            <a:endParaRPr lang="pl-PL" sz="1400" dirty="0" smtClean="0"/>
          </a:p>
          <a:p>
            <a:r>
              <a:rPr lang="pl-PL" sz="1400" dirty="0">
                <a:hlinkClick r:id="rId4"/>
              </a:rPr>
              <a:t>https://</a:t>
            </a:r>
            <a:r>
              <a:rPr lang="pl-PL" sz="1400" dirty="0" smtClean="0">
                <a:hlinkClick r:id="rId4"/>
              </a:rPr>
              <a:t>www.teraz-srodowisko.pl/slownik-ochrona-srodowiska/definicja/ciepla-woda-uzytkowa.html</a:t>
            </a:r>
            <a:endParaRPr lang="pl-PL" sz="1400" dirty="0" smtClean="0"/>
          </a:p>
          <a:p>
            <a:r>
              <a:rPr lang="pl-PL" sz="1400" dirty="0">
                <a:hlinkClick r:id="rId5"/>
              </a:rPr>
              <a:t>https://www.instalator.pl/2019/02/czy-i-kiedy-stosowac-zasobniki-cieplej-wody-uzytkowej/</a:t>
            </a:r>
            <a:endParaRPr lang="cs-CZ" sz="1400" dirty="0"/>
          </a:p>
          <a:p>
            <a:r>
              <a:rPr lang="pl-PL" sz="1400" dirty="0">
                <a:hlinkClick r:id="rId6"/>
              </a:rPr>
              <a:t>https://www.kierunekwodkan.pl/ile-zuzywamy-wody,4931,art.html</a:t>
            </a:r>
            <a:endParaRPr lang="cs-CZ" sz="1400" dirty="0"/>
          </a:p>
          <a:p>
            <a:r>
              <a:rPr lang="pl-PL" sz="1400" dirty="0">
                <a:hlinkClick r:id="rId7"/>
              </a:rPr>
              <a:t>https://</a:t>
            </a:r>
            <a:r>
              <a:rPr lang="pl-PL" sz="1400" dirty="0" smtClean="0">
                <a:hlinkClick r:id="rId7"/>
              </a:rPr>
              <a:t>www.k-rain.com.pl/pl_zagospodarowanie-wody-deszczowej,210.html</a:t>
            </a:r>
            <a:endParaRPr lang="pl-PL" sz="1400" dirty="0" smtClean="0"/>
          </a:p>
          <a:p>
            <a:r>
              <a:rPr lang="pl-PL" sz="1400" dirty="0">
                <a:hlinkClick r:id="rId8"/>
              </a:rPr>
              <a:t>https://</a:t>
            </a:r>
            <a:r>
              <a:rPr lang="pl-PL" sz="1400" dirty="0" smtClean="0">
                <a:hlinkClick r:id="rId8"/>
              </a:rPr>
              <a:t>aquatechnika.com.pl/pl/Poradnik/woda-deszczowa/dobor-systemu-zagospodarowania-wody-deszczowej</a:t>
            </a:r>
            <a:endParaRPr lang="pl-PL" sz="1400" dirty="0"/>
          </a:p>
          <a:p>
            <a:r>
              <a:rPr lang="pl-PL" sz="1400" dirty="0">
                <a:hlinkClick r:id="rId9"/>
              </a:rPr>
              <a:t>https://www.instalator.pl/2017/03/oplaca-sie-wykorzystywac-wode-deszczowa</a:t>
            </a:r>
            <a:r>
              <a:rPr lang="pl-PL" sz="1400" dirty="0" smtClean="0">
                <a:hlinkClick r:id="rId9"/>
              </a:rPr>
              <a:t>/</a:t>
            </a:r>
            <a:endParaRPr lang="pl-PL" sz="1400" dirty="0" smtClean="0"/>
          </a:p>
          <a:p>
            <a:r>
              <a:rPr lang="pl-PL" sz="1400" dirty="0">
                <a:hlinkClick r:id="rId10"/>
              </a:rPr>
              <a:t>http://www.instalacjebudowlane.pl/3892-25-77-sposob-na-oszczednosc-wody--zbiorniki-na-deszczowke.html</a:t>
            </a:r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228268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ocena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119490353"/>
              </p:ext>
            </p:extLst>
          </p:nvPr>
        </p:nvGraphicFramePr>
        <p:xfrm>
          <a:off x="913775" y="2214694"/>
          <a:ext cx="10363200" cy="3571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7200">
                  <a:extLst>
                    <a:ext uri="{9D8B030D-6E8A-4147-A177-3AD203B41FA5}">
                      <a16:colId xmlns="" xmlns:a16="http://schemas.microsoft.com/office/drawing/2014/main" val="556268949"/>
                    </a:ext>
                  </a:extLst>
                </a:gridCol>
                <a:gridCol w="1727200">
                  <a:extLst>
                    <a:ext uri="{9D8B030D-6E8A-4147-A177-3AD203B41FA5}">
                      <a16:colId xmlns="" xmlns:a16="http://schemas.microsoft.com/office/drawing/2014/main" val="176333200"/>
                    </a:ext>
                  </a:extLst>
                </a:gridCol>
                <a:gridCol w="1727200">
                  <a:extLst>
                    <a:ext uri="{9D8B030D-6E8A-4147-A177-3AD203B41FA5}">
                      <a16:colId xmlns="" xmlns:a16="http://schemas.microsoft.com/office/drawing/2014/main" val="4031157749"/>
                    </a:ext>
                  </a:extLst>
                </a:gridCol>
                <a:gridCol w="1727200">
                  <a:extLst>
                    <a:ext uri="{9D8B030D-6E8A-4147-A177-3AD203B41FA5}">
                      <a16:colId xmlns="" xmlns:a16="http://schemas.microsoft.com/office/drawing/2014/main" val="272932615"/>
                    </a:ext>
                  </a:extLst>
                </a:gridCol>
                <a:gridCol w="1727200">
                  <a:extLst>
                    <a:ext uri="{9D8B030D-6E8A-4147-A177-3AD203B41FA5}">
                      <a16:colId xmlns="" xmlns:a16="http://schemas.microsoft.com/office/drawing/2014/main" val="648396000"/>
                    </a:ext>
                  </a:extLst>
                </a:gridCol>
                <a:gridCol w="1727200">
                  <a:extLst>
                    <a:ext uri="{9D8B030D-6E8A-4147-A177-3AD203B41FA5}">
                      <a16:colId xmlns="" xmlns:a16="http://schemas.microsoft.com/office/drawing/2014/main" val="4046183614"/>
                    </a:ext>
                  </a:extLst>
                </a:gridCol>
              </a:tblGrid>
              <a:tr h="370840">
                <a:tc gridSpan="6"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ILOŚĆ</a:t>
                      </a:r>
                      <a:r>
                        <a:rPr lang="cs-CZ" baseline="0" dirty="0">
                          <a:solidFill>
                            <a:schemeClr val="tx1"/>
                          </a:solidFill>
                        </a:rPr>
                        <a:t> PUNKTÓW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395074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KRYTERIA OCENY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759750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WSPÓŁPRACA W GRUPIE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Brak pracy zespołowej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pl-P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przeważa praca indywidualna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pl-P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liczne nieporozumienia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cs-CZ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Słaba praca zespołowa, przewaga pracy indywidualnej, zły podział zadań w grupie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cs-CZ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Całkiem</a:t>
                      </a:r>
                      <a:r>
                        <a:rPr lang="pl-PL" baseline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dobra współpraca w grupie</a:t>
                      </a:r>
                      <a:r>
                        <a:rPr lang="pl-PL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pl-PL" baseline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niektórzy uczniowie współpracują z zespołem</a:t>
                      </a:r>
                      <a:endParaRPr lang="pl-PL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Dobry podział zadań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pl-P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dobra współpraca bez konfliktów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cs-CZ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Bardzo dobry podział zadań.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Bardzo dobra współpraca w grupie.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cs-CZ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031056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7309659"/>
      </p:ext>
    </p:extLst>
  </p:cSld>
  <p:clrMapOvr>
    <a:masterClrMapping/>
  </p:clrMapOvr>
</p:sld>
</file>

<file path=ppt/theme/theme1.xml><?xml version="1.0" encoding="utf-8"?>
<a:theme xmlns:a="http://schemas.openxmlformats.org/drawingml/2006/main" name="Kapka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TM04033925[[fn=Kapka]]</Template>
  <TotalTime>764</TotalTime>
  <Words>757</Words>
  <Application>Microsoft Office PowerPoint</Application>
  <PresentationFormat>Panoramiczny</PresentationFormat>
  <Paragraphs>101</Paragraphs>
  <Slides>15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20" baseType="lpstr">
      <vt:lpstr>Arial</vt:lpstr>
      <vt:lpstr>Calibri Light</vt:lpstr>
      <vt:lpstr>Trebuchet MS</vt:lpstr>
      <vt:lpstr>Tw Cen MT</vt:lpstr>
      <vt:lpstr>Kapka</vt:lpstr>
      <vt:lpstr>ŁAPANIE WODY DESZCZOWEJ</vt:lpstr>
      <vt:lpstr>treść</vt:lpstr>
      <vt:lpstr>wstęp</vt:lpstr>
      <vt:lpstr>zadania</vt:lpstr>
      <vt:lpstr>Proces</vt:lpstr>
      <vt:lpstr>Proces</vt:lpstr>
      <vt:lpstr>Proces</vt:lpstr>
      <vt:lpstr>źrodła</vt:lpstr>
      <vt:lpstr>ocena</vt:lpstr>
      <vt:lpstr>OCENA</vt:lpstr>
      <vt:lpstr>OCENA</vt:lpstr>
      <vt:lpstr>OCENA</vt:lpstr>
      <vt:lpstr>PODSUMOWANIE</vt:lpstr>
      <vt:lpstr>Poradnik dla nauczyciela</vt:lpstr>
      <vt:lpstr>PORADNIK DLA NAUCZYCIELA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Zachytávání dešťové vody</dc:title>
  <dc:creator>LOOK</dc:creator>
  <cp:lastModifiedBy>Anna Basta</cp:lastModifiedBy>
  <cp:revision>81</cp:revision>
  <dcterms:created xsi:type="dcterms:W3CDTF">2018-06-11T17:58:06Z</dcterms:created>
  <dcterms:modified xsi:type="dcterms:W3CDTF">2020-01-21T15:22:12Z</dcterms:modified>
</cp:coreProperties>
</file>