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60" r:id="rId5"/>
    <p:sldId id="262" r:id="rId6"/>
    <p:sldId id="259" r:id="rId7"/>
    <p:sldId id="263" r:id="rId8"/>
    <p:sldId id="261" r:id="rId9"/>
    <p:sldId id="270" r:id="rId10"/>
    <p:sldId id="264" r:id="rId11"/>
    <p:sldId id="265" r:id="rId12"/>
    <p:sldId id="266" r:id="rId13"/>
    <p:sldId id="271" r:id="rId14"/>
    <p:sldId id="267" r:id="rId15"/>
    <p:sldId id="268" r:id="rId16"/>
    <p:sldId id="269"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789083"/>
    <a:srgbClr val="DE2E2A"/>
    <a:srgbClr val="D434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35113-BB25-451F-B74E-0769C21691AD}" type="datetimeFigureOut">
              <a:rPr lang="pl-PL" smtClean="0"/>
              <a:pPr/>
              <a:t>14.01.2020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12294-3153-40ED-A878-056E3204A61F}" type="slidenum">
              <a:rPr lang="pl-PL" smtClean="0"/>
              <a:pPr/>
              <a:t>‹#›</a:t>
            </a:fld>
            <a:endParaRPr lang="pl-PL"/>
          </a:p>
        </p:txBody>
      </p:sp>
    </p:spTree>
    <p:extLst>
      <p:ext uri="{BB962C8B-B14F-4D97-AF65-F5344CB8AC3E}">
        <p14:creationId xmlns:p14="http://schemas.microsoft.com/office/powerpoint/2010/main" val="505091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3412294-3153-40ED-A878-056E3204A61F}" type="slidenum">
              <a:rPr lang="pl-PL" smtClean="0"/>
              <a:pPr/>
              <a:t>3</a:t>
            </a:fld>
            <a:endParaRPr lang="pl-PL"/>
          </a:p>
        </p:txBody>
      </p:sp>
    </p:spTree>
    <p:extLst>
      <p:ext uri="{BB962C8B-B14F-4D97-AF65-F5344CB8AC3E}">
        <p14:creationId xmlns:p14="http://schemas.microsoft.com/office/powerpoint/2010/main" val="21625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3412294-3153-40ED-A878-056E3204A61F}" type="slidenum">
              <a:rPr lang="pl-PL" smtClean="0"/>
              <a:pPr/>
              <a:t>16</a:t>
            </a:fld>
            <a:endParaRPr lang="pl-PL"/>
          </a:p>
        </p:txBody>
      </p:sp>
    </p:spTree>
    <p:extLst>
      <p:ext uri="{BB962C8B-B14F-4D97-AF65-F5344CB8AC3E}">
        <p14:creationId xmlns:p14="http://schemas.microsoft.com/office/powerpoint/2010/main" val="351722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734EDF18-6061-4553-AC0B-01AD4AA45437}"/>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 xmlns:a16="http://schemas.microsoft.com/office/drawing/2014/main" id="{A3A2B95D-8699-4D24-B5A9-A9A2D23E41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 xmlns:a16="http://schemas.microsoft.com/office/drawing/2014/main" id="{0F0C9095-EC88-4DB9-8F80-E51F749E33B5}"/>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5" name="Symbol zastępczy stopki 4">
            <a:extLst>
              <a:ext uri="{FF2B5EF4-FFF2-40B4-BE49-F238E27FC236}">
                <a16:creationId xmlns="" xmlns:a16="http://schemas.microsoft.com/office/drawing/2014/main" id="{24861D41-40E8-482D-A015-FEFD6543A8B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017F9650-3D18-4AF6-9122-254849AD5657}"/>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395815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B9CDB78-0A66-409F-9720-D8CDDD33B164}"/>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 xmlns:a16="http://schemas.microsoft.com/office/drawing/2014/main" id="{BC5E0AF0-6EDD-47B3-85B7-A4AB6FBCB4E9}"/>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244A9F05-A7E0-4879-9D05-1A5202E71FF8}"/>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5" name="Symbol zastępczy stopki 4">
            <a:extLst>
              <a:ext uri="{FF2B5EF4-FFF2-40B4-BE49-F238E27FC236}">
                <a16:creationId xmlns="" xmlns:a16="http://schemas.microsoft.com/office/drawing/2014/main" id="{60F26F33-5D61-463B-8913-27052EA11C0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35AD46C5-2835-4B0F-97A2-7960011DD96B}"/>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409090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 xmlns:a16="http://schemas.microsoft.com/office/drawing/2014/main" id="{8B742C88-D66E-4E41-9B3F-31D544FB26CC}"/>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 xmlns:a16="http://schemas.microsoft.com/office/drawing/2014/main" id="{810FBFB8-2A1B-442F-A6D5-814797F671AB}"/>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AB3AD476-F307-4237-B746-50D0A296FCA7}"/>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5" name="Symbol zastępczy stopki 4">
            <a:extLst>
              <a:ext uri="{FF2B5EF4-FFF2-40B4-BE49-F238E27FC236}">
                <a16:creationId xmlns="" xmlns:a16="http://schemas.microsoft.com/office/drawing/2014/main" id="{7E9D1495-DF41-410A-9D3D-40CC4B3ED76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8152713D-A549-431C-866D-7D4100FCF95C}"/>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376876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DBC6E907-6498-4A24-95EB-FF50BA60930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D28BBF29-F1C3-4381-9797-82B947D8CE3F}"/>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1C04301F-D772-4B79-A266-E23A8E66908E}"/>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5" name="Symbol zastępczy stopki 4">
            <a:extLst>
              <a:ext uri="{FF2B5EF4-FFF2-40B4-BE49-F238E27FC236}">
                <a16:creationId xmlns="" xmlns:a16="http://schemas.microsoft.com/office/drawing/2014/main" id="{79561E3D-B8E9-4B07-9B4C-EE2989AD10B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44106E9B-D105-4BFD-8DE1-CCC57C043A3C}"/>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61431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DEDAEAF-AAC0-48A2-B1F6-1DA18D7F888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 xmlns:a16="http://schemas.microsoft.com/office/drawing/2014/main" id="{782D9D54-A9E0-45C8-BC1B-80512E7492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 xmlns:a16="http://schemas.microsoft.com/office/drawing/2014/main" id="{CFAAD1AD-5CE4-4248-B266-1A157FE36A16}"/>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5" name="Symbol zastępczy stopki 4">
            <a:extLst>
              <a:ext uri="{FF2B5EF4-FFF2-40B4-BE49-F238E27FC236}">
                <a16:creationId xmlns="" xmlns:a16="http://schemas.microsoft.com/office/drawing/2014/main" id="{C5778FF4-6EF3-48BF-B88D-ABEF594B2E2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F2C7B30F-2407-4841-AB96-D2B163330019}"/>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291077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3D99EE4-64CD-48A7-BAD5-F445955D7F2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07D5FDA9-B98E-4B2D-98A0-4EBE36CA1F48}"/>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 xmlns:a16="http://schemas.microsoft.com/office/drawing/2014/main" id="{701488CC-49FB-4C6A-A8BB-E0026D22500C}"/>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 xmlns:a16="http://schemas.microsoft.com/office/drawing/2014/main" id="{3FCDEC55-C5FE-4C62-A1E9-C8F860975F8B}"/>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6" name="Symbol zastępczy stopki 5">
            <a:extLst>
              <a:ext uri="{FF2B5EF4-FFF2-40B4-BE49-F238E27FC236}">
                <a16:creationId xmlns="" xmlns:a16="http://schemas.microsoft.com/office/drawing/2014/main" id="{FD4B4E95-D331-4E30-A048-C533C4CE75A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E918F420-853C-4A8E-967B-F7CAA96EA535}"/>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11100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CB19492-73AE-4526-B1BC-973F2752A2DA}"/>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 xmlns:a16="http://schemas.microsoft.com/office/drawing/2014/main" id="{F4D53715-25E2-4A70-AEB6-7C854A104A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 xmlns:a16="http://schemas.microsoft.com/office/drawing/2014/main" id="{225865D8-7D04-4037-B4D2-10B5DA175EED}"/>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 xmlns:a16="http://schemas.microsoft.com/office/drawing/2014/main" id="{B8D13EF6-84AD-4D3D-89FA-9A3CF9E3FD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 xmlns:a16="http://schemas.microsoft.com/office/drawing/2014/main" id="{503DEC7C-1EA9-411D-AAB5-3CDDE9990EEF}"/>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 xmlns:a16="http://schemas.microsoft.com/office/drawing/2014/main" id="{332A651D-EA47-45BA-B55B-668627D96F35}"/>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8" name="Symbol zastępczy stopki 7">
            <a:extLst>
              <a:ext uri="{FF2B5EF4-FFF2-40B4-BE49-F238E27FC236}">
                <a16:creationId xmlns="" xmlns:a16="http://schemas.microsoft.com/office/drawing/2014/main" id="{7BB97758-3994-4AD2-82D6-09A0D01D59F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51BEBCAA-779F-48F7-899A-7E55F975C880}"/>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39864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7CB1C07-F3DE-4D5A-BA4A-31D17376C150}"/>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 xmlns:a16="http://schemas.microsoft.com/office/drawing/2014/main" id="{E65C44DE-D499-4DF4-AA7B-DFF9EF83524D}"/>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4" name="Symbol zastępczy stopki 3">
            <a:extLst>
              <a:ext uri="{FF2B5EF4-FFF2-40B4-BE49-F238E27FC236}">
                <a16:creationId xmlns="" xmlns:a16="http://schemas.microsoft.com/office/drawing/2014/main" id="{9E3214BD-CA7C-43B8-A57D-38252DEFEF9D}"/>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 xmlns:a16="http://schemas.microsoft.com/office/drawing/2014/main" id="{14797698-A928-4C7F-BDE8-9B7422B1C4CC}"/>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232111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 xmlns:a16="http://schemas.microsoft.com/office/drawing/2014/main" id="{F854253A-7568-4D7A-A3CD-56F1EFAC3466}"/>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3" name="Symbol zastępczy stopki 2">
            <a:extLst>
              <a:ext uri="{FF2B5EF4-FFF2-40B4-BE49-F238E27FC236}">
                <a16:creationId xmlns="" xmlns:a16="http://schemas.microsoft.com/office/drawing/2014/main" id="{1C1D9D8C-D098-4672-AA7B-391A52CEFA17}"/>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 xmlns:a16="http://schemas.microsoft.com/office/drawing/2014/main" id="{113ED9A9-75F5-4126-9983-1BE2F01CE048}"/>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23910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994A235-0DC4-46E9-A96B-6BC58B297E6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 xmlns:a16="http://schemas.microsoft.com/office/drawing/2014/main" id="{6F4762D1-ECF6-4D43-98EE-8FF9F9B7AD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 xmlns:a16="http://schemas.microsoft.com/office/drawing/2014/main" id="{547CF4A8-773F-411D-91CD-DB4F2BF61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 xmlns:a16="http://schemas.microsoft.com/office/drawing/2014/main" id="{87CEF8D9-F9F2-4C39-9AE8-531F50F122C9}"/>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6" name="Symbol zastępczy stopki 5">
            <a:extLst>
              <a:ext uri="{FF2B5EF4-FFF2-40B4-BE49-F238E27FC236}">
                <a16:creationId xmlns="" xmlns:a16="http://schemas.microsoft.com/office/drawing/2014/main" id="{7FA94C4F-1BDC-4A55-9B7F-82961615DEB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9293A006-80F6-4A33-B5E8-349844267112}"/>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143187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9FE7E74-08BD-4216-98CF-C411F98B9A5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 xmlns:a16="http://schemas.microsoft.com/office/drawing/2014/main" id="{5CED4985-43ED-4931-8A35-432370DB71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 xmlns:a16="http://schemas.microsoft.com/office/drawing/2014/main" id="{4F42D472-6973-4E86-9433-222C2E9DD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 xmlns:a16="http://schemas.microsoft.com/office/drawing/2014/main" id="{2B15EEB6-62BF-4985-BABE-2BA25CC92257}"/>
              </a:ext>
            </a:extLst>
          </p:cNvPr>
          <p:cNvSpPr>
            <a:spLocks noGrp="1"/>
          </p:cNvSpPr>
          <p:nvPr>
            <p:ph type="dt" sz="half" idx="10"/>
          </p:nvPr>
        </p:nvSpPr>
        <p:spPr/>
        <p:txBody>
          <a:bodyPr/>
          <a:lstStyle/>
          <a:p>
            <a:fld id="{083F7C2A-1235-4EBE-8959-942CCF7FA340}" type="datetimeFigureOut">
              <a:rPr lang="pl-PL" smtClean="0"/>
              <a:pPr/>
              <a:t>14.01.2020</a:t>
            </a:fld>
            <a:endParaRPr lang="pl-PL"/>
          </a:p>
        </p:txBody>
      </p:sp>
      <p:sp>
        <p:nvSpPr>
          <p:cNvPr id="6" name="Symbol zastępczy stopki 5">
            <a:extLst>
              <a:ext uri="{FF2B5EF4-FFF2-40B4-BE49-F238E27FC236}">
                <a16:creationId xmlns="" xmlns:a16="http://schemas.microsoft.com/office/drawing/2014/main" id="{696F375A-0E4F-4D17-BEAD-13CDF6ADEDD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6245316C-15F4-4E6A-B4ED-3FC551DF9FDF}"/>
              </a:ext>
            </a:extLst>
          </p:cNvPr>
          <p:cNvSpPr>
            <a:spLocks noGrp="1"/>
          </p:cNvSpPr>
          <p:nvPr>
            <p:ph type="sldNum" sz="quarter" idx="12"/>
          </p:nvPr>
        </p:nvSpPr>
        <p:spPr/>
        <p:txBody>
          <a:bodyPr/>
          <a:lstStyle/>
          <a:p>
            <a:fld id="{0DD6F950-8929-4DA0-B2F1-035CBB625EEE}" type="slidenum">
              <a:rPr lang="pl-PL" smtClean="0"/>
              <a:pPr/>
              <a:t>‹#›</a:t>
            </a:fld>
            <a:endParaRPr lang="pl-PL"/>
          </a:p>
        </p:txBody>
      </p:sp>
    </p:spTree>
    <p:extLst>
      <p:ext uri="{BB962C8B-B14F-4D97-AF65-F5344CB8AC3E}">
        <p14:creationId xmlns:p14="http://schemas.microsoft.com/office/powerpoint/2010/main" val="240920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 xmlns:a16="http://schemas.microsoft.com/office/drawing/2014/main" id="{0A2AA5E0-456F-457E-90DC-8CFFECDE7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 xmlns:a16="http://schemas.microsoft.com/office/drawing/2014/main" id="{7704D677-7B1F-462D-BA30-E9315FF7A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A13705A5-8441-4037-A821-B00B913C67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F7C2A-1235-4EBE-8959-942CCF7FA340}" type="datetimeFigureOut">
              <a:rPr lang="pl-PL" smtClean="0"/>
              <a:pPr/>
              <a:t>14.01.2020</a:t>
            </a:fld>
            <a:endParaRPr lang="pl-PL"/>
          </a:p>
        </p:txBody>
      </p:sp>
      <p:sp>
        <p:nvSpPr>
          <p:cNvPr id="5" name="Symbol zastępczy stopki 4">
            <a:extLst>
              <a:ext uri="{FF2B5EF4-FFF2-40B4-BE49-F238E27FC236}">
                <a16:creationId xmlns="" xmlns:a16="http://schemas.microsoft.com/office/drawing/2014/main" id="{5DB368B5-DDE8-44D0-ABD7-194548436F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 xmlns:a16="http://schemas.microsoft.com/office/drawing/2014/main" id="{141ABE93-A522-40BD-B8D8-611DAC08B7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6F950-8929-4DA0-B2F1-035CBB625EEE}" type="slidenum">
              <a:rPr lang="pl-PL" smtClean="0"/>
              <a:pPr/>
              <a:t>‹#›</a:t>
            </a:fld>
            <a:endParaRPr lang="pl-PL"/>
          </a:p>
        </p:txBody>
      </p:sp>
    </p:spTree>
    <p:extLst>
      <p:ext uri="{BB962C8B-B14F-4D97-AF65-F5344CB8AC3E}">
        <p14:creationId xmlns:p14="http://schemas.microsoft.com/office/powerpoint/2010/main" val="1937545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www.matika.in/sk/" TargetMode="External"/><Relationship Id="rId13" Type="http://schemas.openxmlformats.org/officeDocument/2006/relationships/hyperlink" Target="http://www.profesor.pl/publikacja,3643,Sprawdziany-i-testy,Egzamin-probny-z-zakresu-matematyki-dla-III-klasy-gimnazjum-grupa-A-i-B" TargetMode="External"/><Relationship Id="rId3" Type="http://schemas.openxmlformats.org/officeDocument/2006/relationships/hyperlink" Target="https://www.google.com/search?q=spolo%C4%8Densk%C3%A9+hry&amp;sxsrf=ACYBGNQDADYN2v3PCem3RQE7hgSLEaOqRg:1578394117186&amp;source=lnms&amp;tbm=isch&amp;sa=X&amp;ved=2ahUKEwjZiq6lqPHmAhWHJVAKHbq2CKkQ_AUoAXoECBAQAw&amp;biw=1582&amp;bih=761&amp;dpr=1.21" TargetMode="External"/><Relationship Id="rId7" Type="http://schemas.openxmlformats.org/officeDocument/2006/relationships/hyperlink" Target="https://eduworld.sk/cd/eliska-herinkova/3582/10-najoblubenejsich-spolocenskych-hier" TargetMode="External"/><Relationship Id="rId12" Type="http://schemas.openxmlformats.org/officeDocument/2006/relationships/hyperlink" Target="https://zadane.pl/zadanie/2073688" TargetMode="External"/><Relationship Id="rId2" Type="http://schemas.openxmlformats.org/officeDocument/2006/relationships/hyperlink" Target="https://www.google.pl/search?q=tworzenie+gry+planszowej&amp;client=firefox-b-ab&amp;tbm=isch&amp;tbo=u&amp;source=univ&amp;sa=X&amp;ved=0ahUKEwiBtIHg7MnSAhWiB5oKHUOnCVUQsAQIUw&amp;biw=1272&amp;bih=663" TargetMode="External"/><Relationship Id="rId1" Type="http://schemas.openxmlformats.org/officeDocument/2006/relationships/slideLayout" Target="../slideLayouts/slideLayout2.xml"/><Relationship Id="rId6" Type="http://schemas.openxmlformats.org/officeDocument/2006/relationships/hyperlink" Target="https://www.google.pl/search?q=instrukcja+do+gry+planszowej&amp;client=firefox-b&amp;sa=X&amp;tbm=isch&amp;tbo=u&amp;source=univ&amp;ved=0ahUKE" TargetMode="External"/><Relationship Id="rId11" Type="http://schemas.openxmlformats.org/officeDocument/2006/relationships/hyperlink" Target="https://www.hackmath.net/sk/priklady-ulohy" TargetMode="External"/><Relationship Id="rId5" Type="http://schemas.openxmlformats.org/officeDocument/2006/relationships/hyperlink" Target="https://cbgameclub.webnode.sk/" TargetMode="External"/><Relationship Id="rId10" Type="http://schemas.openxmlformats.org/officeDocument/2006/relationships/hyperlink" Target="http://www.e-zadania.pl/gimnazjum/" TargetMode="External"/><Relationship Id="rId4" Type="http://schemas.openxmlformats.org/officeDocument/2006/relationships/hyperlink" Target="https://www.google.pl/search?q=gra+planszowa&amp;client=firefox-b&amp;source=lnms&amp;tbm=isch&amp;sa=X&amp;ved=0ahUKEwj-x5aC4MnSAhVlAZoKHUJqA9cQ_AUICCgB&amp;biw=1272&amp;bih=663" TargetMode="External"/><Relationship Id="rId9" Type="http://schemas.openxmlformats.org/officeDocument/2006/relationships/hyperlink" Target="http://www.cauchy.pl/gimnazjum/" TargetMode="External"/><Relationship Id="rId1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8" name="Picture 4" descr="Gra Rodzinna, Gra, Gra Planszowa">
            <a:extLst>
              <a:ext uri="{FF2B5EF4-FFF2-40B4-BE49-F238E27FC236}">
                <a16:creationId xmlns="" xmlns:a16="http://schemas.microsoft.com/office/drawing/2014/main" id="{02834799-394B-40E4-A8B7-F16EEF5BE0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963" r="2" b="8153"/>
          <a:stretch/>
        </p:blipFill>
        <p:spPr bwMode="auto">
          <a:xfrm>
            <a:off x="8121487" y="4626035"/>
            <a:ext cx="2604426" cy="12677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ośćmi, Gry, Hazard, Kostki, Numery">
            <a:extLst>
              <a:ext uri="{FF2B5EF4-FFF2-40B4-BE49-F238E27FC236}">
                <a16:creationId xmlns="" xmlns:a16="http://schemas.microsoft.com/office/drawing/2014/main" id="{6B5F499B-8A00-4A30-9E05-FBC7C968568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1" r="-2" b="21683"/>
          <a:stretch/>
        </p:blipFill>
        <p:spPr bwMode="auto">
          <a:xfrm>
            <a:off x="8057478" y="2741865"/>
            <a:ext cx="3647381" cy="210362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 xmlns:a16="http://schemas.microsoft.com/office/drawing/2014/main" id="{CF9DEF39-03F4-4949-BECC-2D1B875FE749}"/>
              </a:ext>
            </a:extLst>
          </p:cNvPr>
          <p:cNvSpPr>
            <a:spLocks noGrp="1"/>
          </p:cNvSpPr>
          <p:nvPr>
            <p:ph type="ctrTitle" idx="4294967295"/>
          </p:nvPr>
        </p:nvSpPr>
        <p:spPr>
          <a:xfrm>
            <a:off x="621254" y="3076441"/>
            <a:ext cx="4948238" cy="2651125"/>
          </a:xfrm>
        </p:spPr>
        <p:txBody>
          <a:bodyPr anchor="t">
            <a:normAutofit/>
          </a:bodyPr>
          <a:lstStyle/>
          <a:p>
            <a:pPr algn="l"/>
            <a:r>
              <a:rPr lang="sk-SK" sz="5400" b="1" dirty="0">
                <a:solidFill>
                  <a:schemeClr val="tx1">
                    <a:lumMod val="95000"/>
                    <a:lumOff val="5000"/>
                  </a:schemeClr>
                </a:solidFill>
                <a:effectLst>
                  <a:outerShdw dist="17962" dir="2700000">
                    <a:srgbClr val="000000"/>
                  </a:outerShdw>
                </a:effectLst>
                <a:latin typeface="Comic Sans MS" pitchFamily="66"/>
              </a:rPr>
              <a:t>Matematická spoločenská hra</a:t>
            </a:r>
            <a:endParaRPr lang="sk-SK" sz="5400" dirty="0">
              <a:solidFill>
                <a:schemeClr val="tx1">
                  <a:lumMod val="95000"/>
                  <a:lumOff val="5000"/>
                </a:schemeClr>
              </a:solidFill>
            </a:endParaRPr>
          </a:p>
        </p:txBody>
      </p:sp>
      <p:sp>
        <p:nvSpPr>
          <p:cNvPr id="5" name="Podtytuł 4">
            <a:extLst>
              <a:ext uri="{FF2B5EF4-FFF2-40B4-BE49-F238E27FC236}">
                <a16:creationId xmlns="" xmlns:a16="http://schemas.microsoft.com/office/drawing/2014/main" id="{6F50D7A8-9F62-4300-B72F-1CF3E264C25A}"/>
              </a:ext>
            </a:extLst>
          </p:cNvPr>
          <p:cNvSpPr txBox="1">
            <a:spLocks noGrp="1"/>
          </p:cNvSpPr>
          <p:nvPr>
            <p:ph type="subTitle" idx="4294967295"/>
          </p:nvPr>
        </p:nvSpPr>
        <p:spPr>
          <a:xfrm>
            <a:off x="0" y="1300163"/>
            <a:ext cx="4167188" cy="1155700"/>
          </a:xfrm>
          <a:prstGeom prst="rect">
            <a:avLst/>
          </a:prstGeom>
        </p:spPr>
        <p:txBody>
          <a:bodyPr vert="horz" lIns="0" tIns="0" rIns="0" bIns="0" anchor="b" anchorCtr="1" compatLnSpc="1">
            <a:normAutofit lnSpcReduction="10000"/>
          </a:bodyPr>
          <a:lstStyle/>
          <a:p>
            <a:pPr algn="l"/>
            <a:r>
              <a:rPr lang="sk-SK" sz="2000" dirty="0">
                <a:solidFill>
                  <a:schemeClr val="bg1"/>
                </a:solidFill>
              </a:rPr>
              <a:t>WEB QUEST URČENÝ PRE ŽIAKOV SIEDMYCH TRIED ZÁKLADNÝCH ŠKÔL</a:t>
            </a:r>
          </a:p>
          <a:p>
            <a:pPr algn="l"/>
            <a:r>
              <a:rPr lang="sk-SK" sz="2000" dirty="0">
                <a:solidFill>
                  <a:schemeClr val="bg1"/>
                </a:solidFill>
              </a:rPr>
              <a:t>AUTOR PROJEKTU: SABINA FOLWARSKA</a:t>
            </a:r>
          </a:p>
        </p:txBody>
      </p:sp>
      <p:pic>
        <p:nvPicPr>
          <p:cNvPr id="4" name="Obraz 3">
            <a:extLst>
              <a:ext uri="{FF2B5EF4-FFF2-40B4-BE49-F238E27FC236}">
                <a16:creationId xmlns="" xmlns:a16="http://schemas.microsoft.com/office/drawing/2014/main" id="{F7B0569B-67FF-49AB-BF2C-5C65071FA7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2502976"/>
          </a:xfrm>
          <a:prstGeom prst="rect">
            <a:avLst/>
          </a:prstGeom>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3861" y="6301032"/>
            <a:ext cx="1744278" cy="556968"/>
          </a:xfrm>
          <a:prstGeom prst="rect">
            <a:avLst/>
          </a:prstGeom>
        </p:spPr>
      </p:pic>
    </p:spTree>
    <p:extLst>
      <p:ext uri="{BB962C8B-B14F-4D97-AF65-F5344CB8AC3E}">
        <p14:creationId xmlns:p14="http://schemas.microsoft.com/office/powerpoint/2010/main" val="281919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27567" y="450221"/>
            <a:ext cx="4405512" cy="5948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pole tekstowe 3">
            <a:extLst>
              <a:ext uri="{FF2B5EF4-FFF2-40B4-BE49-F238E27FC236}">
                <a16:creationId xmlns="" xmlns:a16="http://schemas.microsoft.com/office/drawing/2014/main" id="{34189465-0598-4964-B9F7-E7191C71DE80}"/>
              </a:ext>
            </a:extLst>
          </p:cNvPr>
          <p:cNvSpPr txBox="1"/>
          <p:nvPr/>
        </p:nvSpPr>
        <p:spPr>
          <a:xfrm>
            <a:off x="287999" y="1151997"/>
            <a:ext cx="10511997" cy="859682"/>
          </a:xfrm>
          <a:prstGeom prst="rect">
            <a:avLst/>
          </a:prstGeom>
          <a:noFill/>
          <a:ln cap="flat">
            <a:noFill/>
          </a:ln>
        </p:spPr>
        <p:txBody>
          <a:bodyPr vert="horz" wrap="non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000000"/>
              </a:solidFill>
              <a:uFillTx/>
              <a:latin typeface="Arial" pitchFamily="18"/>
              <a:ea typeface="Lucida Sans Unicode" pitchFamily="2"/>
              <a:cs typeface="Mangal" pitchFamily="2"/>
            </a:endParaRPr>
          </a:p>
        </p:txBody>
      </p:sp>
      <p:sp>
        <p:nvSpPr>
          <p:cNvPr id="2" name="Tytuł 1">
            <a:extLst>
              <a:ext uri="{FF2B5EF4-FFF2-40B4-BE49-F238E27FC236}">
                <a16:creationId xmlns="" xmlns:a16="http://schemas.microsoft.com/office/drawing/2014/main" id="{ABD41DB5-92B2-4CF6-BFF3-4B85702C0D28}"/>
              </a:ext>
            </a:extLst>
          </p:cNvPr>
          <p:cNvSpPr>
            <a:spLocks noGrp="1"/>
          </p:cNvSpPr>
          <p:nvPr>
            <p:ph type="title"/>
          </p:nvPr>
        </p:nvSpPr>
        <p:spPr>
          <a:xfrm>
            <a:off x="774700" y="762000"/>
            <a:ext cx="3759200" cy="3340100"/>
          </a:xfrm>
        </p:spPr>
        <p:txBody>
          <a:bodyPr>
            <a:normAutofit/>
          </a:bodyPr>
          <a:lstStyle/>
          <a:p>
            <a:r>
              <a:rPr lang="pl-PL" dirty="0">
                <a:solidFill>
                  <a:srgbClr val="FFFFFF"/>
                </a:solidFill>
              </a:rPr>
              <a:t>ZDROJE</a:t>
            </a:r>
          </a:p>
        </p:txBody>
      </p:sp>
      <p:sp>
        <p:nvSpPr>
          <p:cNvPr id="3" name="Symbol zastępczy zawartości 2">
            <a:extLst>
              <a:ext uri="{FF2B5EF4-FFF2-40B4-BE49-F238E27FC236}">
                <a16:creationId xmlns="" xmlns:a16="http://schemas.microsoft.com/office/drawing/2014/main" id="{0CCCFC6A-7D00-4CD6-AC48-2B8EAB9EF687}"/>
              </a:ext>
            </a:extLst>
          </p:cNvPr>
          <p:cNvSpPr>
            <a:spLocks noGrp="1"/>
          </p:cNvSpPr>
          <p:nvPr>
            <p:ph idx="1"/>
          </p:nvPr>
        </p:nvSpPr>
        <p:spPr>
          <a:xfrm>
            <a:off x="7658103" y="795548"/>
            <a:ext cx="3759198" cy="5275603"/>
          </a:xfrm>
        </p:spPr>
        <p:txBody>
          <a:bodyPr anchor="ctr">
            <a:normAutofit/>
          </a:bodyPr>
          <a:lstStyle/>
          <a:p>
            <a:pPr marL="0" indent="0">
              <a:buNone/>
            </a:pPr>
            <a:endParaRPr lang="pl-PL" sz="1100" dirty="0">
              <a:latin typeface="Arial" pitchFamily="18"/>
              <a:ea typeface="Lucida Sans Unicode" pitchFamily="2"/>
              <a:cs typeface="Mangal" pitchFamily="2"/>
              <a:hlinkClick r:id="rId2"/>
            </a:endParaRPr>
          </a:p>
          <a:p>
            <a:pPr marL="0" indent="0">
              <a:buNone/>
            </a:pPr>
            <a:endParaRPr lang="pl-PL" sz="1100" dirty="0">
              <a:latin typeface="Arial" pitchFamily="18"/>
              <a:ea typeface="Lucida Sans Unicode" pitchFamily="2"/>
              <a:cs typeface="Mangal" pitchFamily="2"/>
              <a:hlinkClick r:id="rId2"/>
            </a:endParaRPr>
          </a:p>
          <a:p>
            <a:pPr marL="0" indent="0">
              <a:buNone/>
            </a:pPr>
            <a:endParaRPr lang="pl-PL" sz="1100" dirty="0">
              <a:latin typeface="Arial" pitchFamily="34" charset="0"/>
              <a:ea typeface="Lucida Sans Unicode" pitchFamily="2"/>
              <a:cs typeface="Arial" pitchFamily="34" charset="0"/>
              <a:hlinkClick r:id="rId2"/>
            </a:endParaRPr>
          </a:p>
          <a:p>
            <a:pPr marL="0" indent="0">
              <a:buNone/>
            </a:pPr>
            <a:r>
              <a:rPr lang="pl-PL" sz="1100" dirty="0" smtClean="0">
                <a:latin typeface="Arial" pitchFamily="34" charset="0"/>
                <a:ea typeface="Lucida Sans Unicode" pitchFamily="2"/>
                <a:cs typeface="Arial" pitchFamily="34" charset="0"/>
                <a:hlinkClick r:id="rId2"/>
              </a:rPr>
              <a:t>1.</a:t>
            </a:r>
            <a:r>
              <a:rPr lang="pl-PL" sz="1100" dirty="0" smtClean="0">
                <a:latin typeface="Arial" pitchFamily="34" charset="0"/>
                <a:cs typeface="Arial" pitchFamily="34" charset="0"/>
                <a:hlinkClick r:id="rId3"/>
              </a:rPr>
              <a:t>https://www.google.com/search?q=spolo%C4%8Densk%C3%A9+hry&amp;sxsrf=ACYBGNQDADYN2v3PCem3RQE7hgSLEaOqRg:1578394117186&amp;source=lnms&amp;tbm=isch&amp;sa=X&amp;ved=2ahUKEwjZiq6lqPHmAhWHJVAKHbq2CKkQ_AUoAXoECBAQAw&amp;biw=1582&amp;bih=761&amp;dpr=1.21</a:t>
            </a:r>
            <a:endParaRPr lang="pl-PL" sz="1100" dirty="0">
              <a:latin typeface="Arial" pitchFamily="34" charset="0"/>
              <a:ea typeface="Lucida Sans Unicode" pitchFamily="2"/>
              <a:cs typeface="Arial" pitchFamily="34" charset="0"/>
              <a:hlinkClick r:id="rId2"/>
            </a:endParaRPr>
          </a:p>
          <a:p>
            <a:pPr marL="0" indent="0">
              <a:buNone/>
            </a:pPr>
            <a:r>
              <a:rPr lang="pl-PL" sz="1100" dirty="0">
                <a:latin typeface="Arial" pitchFamily="34" charset="0"/>
                <a:ea typeface="Lucida Sans Unicode" pitchFamily="2"/>
                <a:cs typeface="Arial" pitchFamily="34" charset="0"/>
                <a:hlinkClick r:id="rId4"/>
              </a:rPr>
              <a:t>2. </a:t>
            </a:r>
            <a:r>
              <a:rPr lang="pl-PL" sz="1100" dirty="0" smtClean="0">
                <a:latin typeface="Arial" pitchFamily="34" charset="0"/>
                <a:cs typeface="Arial" pitchFamily="34" charset="0"/>
                <a:hlinkClick r:id="rId5"/>
              </a:rPr>
              <a:t>https://</a:t>
            </a:r>
            <a:r>
              <a:rPr lang="pl-PL" sz="1100" smtClean="0">
                <a:latin typeface="Arial" pitchFamily="34" charset="0"/>
                <a:cs typeface="Arial" pitchFamily="34" charset="0"/>
                <a:hlinkClick r:id="rId5"/>
              </a:rPr>
              <a:t>cbgameclub.webnode.sk/</a:t>
            </a:r>
            <a:endParaRPr lang="pl-PL" sz="1100" dirty="0">
              <a:latin typeface="Arial" pitchFamily="34" charset="0"/>
              <a:ea typeface="Lucida Sans Unicode" pitchFamily="2"/>
              <a:cs typeface="Arial" pitchFamily="34" charset="0"/>
              <a:hlinkClick r:id="rId4"/>
            </a:endParaRPr>
          </a:p>
          <a:p>
            <a:pPr marL="0" indent="0">
              <a:buNone/>
            </a:pPr>
            <a:r>
              <a:rPr lang="pl-PL" sz="1100" dirty="0">
                <a:latin typeface="Arial" pitchFamily="34" charset="0"/>
                <a:ea typeface="Lucida Sans Unicode" pitchFamily="2"/>
                <a:cs typeface="Arial" pitchFamily="34" charset="0"/>
                <a:hlinkClick r:id="rId6"/>
              </a:rPr>
              <a:t>3. </a:t>
            </a:r>
            <a:r>
              <a:rPr lang="pl-PL" sz="1100" dirty="0" smtClean="0">
                <a:latin typeface="Arial" pitchFamily="34" charset="0"/>
                <a:cs typeface="Arial" pitchFamily="34" charset="0"/>
                <a:hlinkClick r:id="rId7"/>
              </a:rPr>
              <a:t>https://eduworld.sk/cd/eliska-herinkova/3582/10-najoblubenejsich-spolocenskych-hier</a:t>
            </a:r>
            <a:endParaRPr lang="pl-PL" sz="1100" dirty="0">
              <a:latin typeface="Arial" pitchFamily="34" charset="0"/>
              <a:ea typeface="Lucida Sans Unicode" pitchFamily="2"/>
              <a:cs typeface="Arial" pitchFamily="34" charset="0"/>
              <a:hlinkClick r:id="rId6"/>
            </a:endParaRPr>
          </a:p>
          <a:p>
            <a:pPr marL="0" indent="0">
              <a:buNone/>
            </a:pPr>
            <a:r>
              <a:rPr lang="pl-PL" sz="1100" dirty="0">
                <a:latin typeface="Arial" pitchFamily="34" charset="0"/>
                <a:ea typeface="Lucida Sans Unicode" pitchFamily="2"/>
                <a:cs typeface="Arial" pitchFamily="34" charset="0"/>
                <a:hlinkClick r:id="rId6"/>
              </a:rPr>
              <a:t>4. </a:t>
            </a:r>
            <a:r>
              <a:rPr lang="pl-PL" sz="1100" dirty="0" smtClean="0">
                <a:latin typeface="Arial" pitchFamily="34" charset="0"/>
                <a:cs typeface="Arial" pitchFamily="34" charset="0"/>
                <a:hlinkClick r:id="rId8"/>
              </a:rPr>
              <a:t>https://www.matika.in/sk/</a:t>
            </a:r>
            <a:endParaRPr lang="pl-PL" sz="1100" dirty="0">
              <a:latin typeface="Arial" pitchFamily="34" charset="0"/>
              <a:ea typeface="Lucida Sans Unicode" pitchFamily="2"/>
              <a:cs typeface="Arial" pitchFamily="34" charset="0"/>
              <a:hlinkClick r:id="rId9"/>
            </a:endParaRPr>
          </a:p>
          <a:p>
            <a:pPr marL="0" indent="0">
              <a:buNone/>
            </a:pPr>
            <a:r>
              <a:rPr lang="pl-PL" sz="1100" dirty="0">
                <a:latin typeface="Arial" pitchFamily="34" charset="0"/>
                <a:ea typeface="Lucida Sans Unicode" pitchFamily="2"/>
                <a:cs typeface="Arial" pitchFamily="34" charset="0"/>
                <a:hlinkClick r:id="rId10"/>
              </a:rPr>
              <a:t>5. </a:t>
            </a:r>
            <a:r>
              <a:rPr lang="pl-PL" sz="1100" dirty="0" smtClean="0">
                <a:latin typeface="Arial" pitchFamily="34" charset="0"/>
                <a:cs typeface="Arial" pitchFamily="34" charset="0"/>
                <a:hlinkClick r:id="rId11"/>
              </a:rPr>
              <a:t>https://www.hackmath.net/sk/priklady-ulohy</a:t>
            </a:r>
            <a:endParaRPr lang="pl-PL" sz="1100" dirty="0">
              <a:latin typeface="Arial" pitchFamily="34" charset="0"/>
              <a:ea typeface="Lucida Sans Unicode" pitchFamily="2"/>
              <a:cs typeface="Arial" pitchFamily="34" charset="0"/>
              <a:hlinkClick r:id="rId10"/>
            </a:endParaRPr>
          </a:p>
          <a:p>
            <a:pPr marL="0" indent="0">
              <a:buNone/>
            </a:pPr>
            <a:endParaRPr lang="pl-PL" sz="1100" dirty="0">
              <a:latin typeface="Arial" pitchFamily="34" charset="0"/>
              <a:ea typeface="Lucida Sans Unicode" pitchFamily="2"/>
              <a:cs typeface="Arial" pitchFamily="34" charset="0"/>
              <a:hlinkClick r:id="rId12"/>
            </a:endParaRPr>
          </a:p>
          <a:p>
            <a:pPr marL="0" indent="0">
              <a:buNone/>
            </a:pPr>
            <a:endParaRPr lang="pl-PL" sz="1100" dirty="0">
              <a:latin typeface="Arial" pitchFamily="18"/>
              <a:ea typeface="Lucida Sans Unicode" pitchFamily="2"/>
              <a:cs typeface="Mangal" pitchFamily="2"/>
              <a:hlinkClick r:id="rId12"/>
            </a:endParaRPr>
          </a:p>
          <a:p>
            <a:pPr>
              <a:buFont typeface="Arial" panose="020B0604020202020204" pitchFamily="34" charset="0"/>
              <a:buAutoNum type="arabicPeriod" startAt="5"/>
            </a:pPr>
            <a:endParaRPr lang="pl-PL" sz="1100" dirty="0">
              <a:latin typeface="Arial" pitchFamily="18"/>
              <a:ea typeface="Lucida Sans Unicode" pitchFamily="2"/>
              <a:cs typeface="Mangal" pitchFamily="2"/>
              <a:hlinkClick r:id="rId13"/>
            </a:endParaRPr>
          </a:p>
          <a:p>
            <a:pPr>
              <a:buAutoNum type="arabicPeriod" startAt="5"/>
            </a:pPr>
            <a:endParaRPr lang="pl-PL" sz="1100" dirty="0">
              <a:latin typeface="Arial" pitchFamily="18"/>
              <a:ea typeface="Lucida Sans Unicode" pitchFamily="2"/>
              <a:cs typeface="Mangal" pitchFamily="2"/>
              <a:hlinkClick r:id="rId10"/>
            </a:endParaRPr>
          </a:p>
          <a:p>
            <a:pPr>
              <a:buAutoNum type="arabicPeriod" startAt="5"/>
            </a:pPr>
            <a:endParaRPr lang="pl-PL" sz="1100" dirty="0">
              <a:latin typeface="Arial" pitchFamily="18"/>
              <a:ea typeface="Lucida Sans Unicode" pitchFamily="2"/>
              <a:cs typeface="Mangal" pitchFamily="2"/>
              <a:hlinkClick r:id="rId10"/>
            </a:endParaRPr>
          </a:p>
          <a:p>
            <a:pPr marL="0" indent="0">
              <a:buNone/>
            </a:pPr>
            <a:endParaRPr lang="pl-PL" sz="1100" dirty="0">
              <a:latin typeface="Arial" pitchFamily="18"/>
              <a:ea typeface="Lucida Sans Unicode" pitchFamily="2"/>
              <a:cs typeface="Mangal" pitchFamily="2"/>
              <a:hlinkClick r:id="rId6"/>
            </a:endParaRPr>
          </a:p>
          <a:p>
            <a:endParaRPr lang="pl-PL" sz="1100" dirty="0">
              <a:latin typeface="Arial" pitchFamily="18"/>
              <a:ea typeface="Lucida Sans Unicode" pitchFamily="2"/>
              <a:cs typeface="Mangal" pitchFamily="2"/>
              <a:hlinkClick r:id="rId6"/>
            </a:endParaRPr>
          </a:p>
          <a:p>
            <a:endParaRPr lang="pl-PL" sz="1100" dirty="0"/>
          </a:p>
        </p:txBody>
      </p:sp>
      <p:pic>
        <p:nvPicPr>
          <p:cNvPr id="10242" name="Picture 2" descr="Wody, Technologia, Staw, Fontanna">
            <a:extLst>
              <a:ext uri="{FF2B5EF4-FFF2-40B4-BE49-F238E27FC236}">
                <a16:creationId xmlns="" xmlns:a16="http://schemas.microsoft.com/office/drawing/2014/main" id="{C8BFD45E-DF29-4054-8C9B-B6464E3B682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14913" y="2401676"/>
            <a:ext cx="2162175" cy="196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209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FD95E5C-2D1A-4045-887B-D8ED62B997D7}"/>
              </a:ext>
            </a:extLst>
          </p:cNvPr>
          <p:cNvSpPr>
            <a:spLocks noGrp="1"/>
          </p:cNvSpPr>
          <p:nvPr>
            <p:ph type="title"/>
          </p:nvPr>
        </p:nvSpPr>
        <p:spPr/>
        <p:txBody>
          <a:bodyPr/>
          <a:lstStyle/>
          <a:p>
            <a:pPr algn="ctr"/>
            <a:r>
              <a:rPr lang="pl-PL" b="1" dirty="0">
                <a:solidFill>
                  <a:schemeClr val="accent1">
                    <a:lumMod val="75000"/>
                  </a:schemeClr>
                </a:solidFill>
              </a:rPr>
              <a:t>HODNOTENIE</a:t>
            </a:r>
          </a:p>
        </p:txBody>
      </p:sp>
      <p:graphicFrame>
        <p:nvGraphicFramePr>
          <p:cNvPr id="4" name="Symbol zastępczy zawartości 3">
            <a:extLst>
              <a:ext uri="{FF2B5EF4-FFF2-40B4-BE49-F238E27FC236}">
                <a16:creationId xmlns="" xmlns:a16="http://schemas.microsoft.com/office/drawing/2014/main" id="{AF50203E-5D9A-45EB-93CE-B6E41AE44B6C}"/>
              </a:ext>
            </a:extLst>
          </p:cNvPr>
          <p:cNvGraphicFramePr>
            <a:graphicFrameLocks noGrp="1"/>
          </p:cNvGraphicFramePr>
          <p:nvPr>
            <p:ph idx="1"/>
            <p:extLst>
              <p:ext uri="{D42A27DB-BD31-4B8C-83A1-F6EECF244321}">
                <p14:modId xmlns:p14="http://schemas.microsoft.com/office/powerpoint/2010/main" val="99235788"/>
              </p:ext>
            </p:extLst>
          </p:nvPr>
        </p:nvGraphicFramePr>
        <p:xfrm>
          <a:off x="838200" y="1825625"/>
          <a:ext cx="10515600" cy="2992120"/>
        </p:xfrm>
        <a:graphic>
          <a:graphicData uri="http://schemas.openxmlformats.org/drawingml/2006/table">
            <a:tbl>
              <a:tblPr firstRow="1" bandRow="1">
                <a:tableStyleId>{5C22544A-7EE6-4342-B048-85BDC9FD1C3A}</a:tableStyleId>
              </a:tblPr>
              <a:tblGrid>
                <a:gridCol w="2628900">
                  <a:extLst>
                    <a:ext uri="{9D8B030D-6E8A-4147-A177-3AD203B41FA5}">
                      <a16:colId xmlns="" xmlns:a16="http://schemas.microsoft.com/office/drawing/2014/main" val="3293825914"/>
                    </a:ext>
                  </a:extLst>
                </a:gridCol>
                <a:gridCol w="2628900">
                  <a:extLst>
                    <a:ext uri="{9D8B030D-6E8A-4147-A177-3AD203B41FA5}">
                      <a16:colId xmlns="" xmlns:a16="http://schemas.microsoft.com/office/drawing/2014/main" val="829790821"/>
                    </a:ext>
                  </a:extLst>
                </a:gridCol>
                <a:gridCol w="2628900">
                  <a:extLst>
                    <a:ext uri="{9D8B030D-6E8A-4147-A177-3AD203B41FA5}">
                      <a16:colId xmlns="" xmlns:a16="http://schemas.microsoft.com/office/drawing/2014/main" val="3044024991"/>
                    </a:ext>
                  </a:extLst>
                </a:gridCol>
                <a:gridCol w="2628900">
                  <a:extLst>
                    <a:ext uri="{9D8B030D-6E8A-4147-A177-3AD203B41FA5}">
                      <a16:colId xmlns="" xmlns:a16="http://schemas.microsoft.com/office/drawing/2014/main" val="1069775101"/>
                    </a:ext>
                  </a:extLst>
                </a:gridCol>
              </a:tblGrid>
              <a:tr h="370840">
                <a:tc>
                  <a:txBody>
                    <a:bodyPr/>
                    <a:lstStyle/>
                    <a:p>
                      <a:pPr marL="0" marR="0" lvl="0" indent="0" algn="ctr" rtl="0" hangingPunct="0">
                        <a:lnSpc>
                          <a:spcPct val="100000"/>
                        </a:lnSpc>
                        <a:spcBef>
                          <a:spcPts val="0"/>
                        </a:spcBef>
                        <a:spcAft>
                          <a:spcPts val="0"/>
                        </a:spcAft>
                        <a:buNone/>
                        <a:tabLst/>
                      </a:pPr>
                      <a:r>
                        <a:rPr lang="sk-SK" noProof="0" dirty="0">
                          <a:solidFill>
                            <a:srgbClr val="FF0000"/>
                          </a:solidFill>
                        </a:rPr>
                        <a:t>Počet</a:t>
                      </a:r>
                      <a:r>
                        <a:rPr lang="sk-SK" baseline="0" noProof="0" dirty="0">
                          <a:solidFill>
                            <a:srgbClr val="FF0000"/>
                          </a:solidFill>
                        </a:rPr>
                        <a:t> bodov</a:t>
                      </a:r>
                      <a:endParaRPr lang="sk-SK" noProof="0" dirty="0">
                        <a:solidFill>
                          <a:srgbClr val="FF0000"/>
                        </a:solidFill>
                      </a:endParaRPr>
                    </a:p>
                  </a:txBody>
                  <a:tcPr/>
                </a:tc>
                <a:tc>
                  <a:txBody>
                    <a:bodyPr/>
                    <a:lstStyle/>
                    <a:p>
                      <a:pPr marL="0" marR="0" lvl="0" indent="0" algn="ctr" rtl="0" hangingPunct="0">
                        <a:lnSpc>
                          <a:spcPct val="100000"/>
                        </a:lnSpc>
                        <a:spcBef>
                          <a:spcPts val="0"/>
                        </a:spcBef>
                        <a:spcAft>
                          <a:spcPts val="0"/>
                        </a:spcAft>
                        <a:buNone/>
                        <a:tabLst/>
                      </a:pPr>
                      <a:r>
                        <a:rPr lang="pl-PL">
                          <a:solidFill>
                            <a:srgbClr val="FF0000"/>
                          </a:solidFill>
                        </a:rPr>
                        <a:t>1</a:t>
                      </a:r>
                    </a:p>
                  </a:txBody>
                  <a:tcPr/>
                </a:tc>
                <a:tc>
                  <a:txBody>
                    <a:bodyPr/>
                    <a:lstStyle/>
                    <a:p>
                      <a:pPr marL="0" marR="0" lvl="0" indent="0" algn="ctr" rtl="0" hangingPunct="0">
                        <a:lnSpc>
                          <a:spcPct val="100000"/>
                        </a:lnSpc>
                        <a:spcBef>
                          <a:spcPts val="0"/>
                        </a:spcBef>
                        <a:spcAft>
                          <a:spcPts val="0"/>
                        </a:spcAft>
                        <a:buNone/>
                        <a:tabLst/>
                      </a:pPr>
                      <a:r>
                        <a:rPr lang="pl-PL">
                          <a:solidFill>
                            <a:srgbClr val="FF0000"/>
                          </a:solidFill>
                        </a:rPr>
                        <a:t>2</a:t>
                      </a:r>
                    </a:p>
                  </a:txBody>
                  <a:tcPr/>
                </a:tc>
                <a:tc>
                  <a:txBody>
                    <a:bodyPr/>
                    <a:lstStyle/>
                    <a:p>
                      <a:pPr marL="0" marR="0" lvl="0" indent="0" algn="ctr" rtl="0" hangingPunct="0">
                        <a:lnSpc>
                          <a:spcPct val="100000"/>
                        </a:lnSpc>
                        <a:spcBef>
                          <a:spcPts val="0"/>
                        </a:spcBef>
                        <a:spcAft>
                          <a:spcPts val="0"/>
                        </a:spcAft>
                        <a:buNone/>
                        <a:tabLst/>
                      </a:pPr>
                      <a:r>
                        <a:rPr lang="pl-PL">
                          <a:solidFill>
                            <a:srgbClr val="FF0000"/>
                          </a:solidFill>
                        </a:rPr>
                        <a:t>3</a:t>
                      </a:r>
                    </a:p>
                  </a:txBody>
                  <a:tcPr/>
                </a:tc>
                <a:extLst>
                  <a:ext uri="{0D108BD9-81ED-4DB2-BD59-A6C34878D82A}">
                    <a16:rowId xmlns="" xmlns:a16="http://schemas.microsoft.com/office/drawing/2014/main" val="2042053110"/>
                  </a:ext>
                </a:extLst>
              </a:tr>
              <a:tr h="370840">
                <a:tc>
                  <a:txBody>
                    <a:bodyPr/>
                    <a:lstStyle/>
                    <a:p>
                      <a:pPr marL="0" marR="0" lvl="0" indent="0" algn="ctr" rtl="0" hangingPunct="0">
                        <a:lnSpc>
                          <a:spcPct val="100000"/>
                        </a:lnSpc>
                        <a:spcBef>
                          <a:spcPts val="0"/>
                        </a:spcBef>
                        <a:spcAft>
                          <a:spcPts val="0"/>
                        </a:spcAft>
                        <a:buNone/>
                        <a:tabLst/>
                      </a:pPr>
                      <a:endParaRPr lang="sk-SK" sz="1600" b="0" i="0" u="none" strike="noStrike" kern="1200" noProof="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Obsahová</a:t>
                      </a:r>
                      <a:r>
                        <a:rPr lang="sk-SK" sz="1600" b="0" i="0" u="none" strike="noStrike" kern="1200" baseline="0" noProof="0" dirty="0">
                          <a:latin typeface="Trebuchet MS" pitchFamily="34"/>
                          <a:ea typeface="Lucida Sans Unicode" pitchFamily="2"/>
                          <a:cs typeface="Mangal" pitchFamily="2"/>
                        </a:rPr>
                        <a:t> stránka hry</a:t>
                      </a:r>
                      <a:endParaRPr lang="sk-SK" sz="1600" b="0" i="0" u="none" strike="noStrike" kern="1200" noProof="0" dirty="0">
                        <a:latin typeface="Trebuchet MS" pitchFamily="34"/>
                        <a:ea typeface="Lucida Sans Unicode" pitchFamily="2"/>
                        <a:cs typeface="Mangal" pitchFamily="2"/>
                      </a:endParaRPr>
                    </a:p>
                  </a:txBody>
                  <a:tcPr/>
                </a:tc>
                <a:tc>
                  <a:txBody>
                    <a:bodyPr/>
                    <a:lstStyle/>
                    <a:p>
                      <a:pPr marL="0" marR="0" lvl="0" indent="0" algn="just"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Z hľadiska</a:t>
                      </a:r>
                      <a:r>
                        <a:rPr lang="sk-SK" sz="1600" b="0" i="0" u="none" strike="noStrike" kern="1200" baseline="0" noProof="0" dirty="0">
                          <a:latin typeface="Trebuchet MS" pitchFamily="34"/>
                          <a:ea typeface="Lucida Sans Unicode" pitchFamily="2"/>
                          <a:cs typeface="Mangal" pitchFamily="2"/>
                        </a:rPr>
                        <a:t> obsahu</a:t>
                      </a:r>
                      <a:r>
                        <a:rPr lang="sk-SK" sz="1600" b="0" i="0" u="none" strike="noStrike" kern="1200" noProof="0" dirty="0">
                          <a:latin typeface="Trebuchet MS" pitchFamily="34"/>
                          <a:ea typeface="Lucida Sans Unicode" pitchFamily="2"/>
                          <a:cs typeface="Mangal" pitchFamily="2"/>
                        </a:rPr>
                        <a:t> je práca slabá. Chýbajúce</a:t>
                      </a:r>
                      <a:r>
                        <a:rPr lang="sk-SK" sz="1600" b="0" i="0" u="none" strike="noStrike" kern="1200" baseline="0" noProof="0" dirty="0">
                          <a:latin typeface="Trebuchet MS" pitchFamily="34"/>
                          <a:ea typeface="Lucida Sans Unicode" pitchFamily="2"/>
                          <a:cs typeface="Mangal" pitchFamily="2"/>
                        </a:rPr>
                        <a:t> prvky</a:t>
                      </a:r>
                      <a:r>
                        <a:rPr lang="sk-SK" sz="1600" b="0" i="0" u="none" strike="noStrike" kern="1200" noProof="0" dirty="0">
                          <a:latin typeface="Trebuchet MS" pitchFamily="34"/>
                          <a:ea typeface="Lucida Sans Unicode" pitchFamily="2"/>
                          <a:cs typeface="Mangal" pitchFamily="2"/>
                        </a:rPr>
                        <a:t>.</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Z hľadiska obsahu</a:t>
                      </a:r>
                      <a:r>
                        <a:rPr lang="sk-SK" sz="1600" b="0" i="0" u="none" strike="noStrike" kern="1200" baseline="0" noProof="0" dirty="0">
                          <a:latin typeface="Trebuchet MS" pitchFamily="34"/>
                          <a:ea typeface="Lucida Sans Unicode" pitchFamily="2"/>
                          <a:cs typeface="Mangal" pitchFamily="2"/>
                        </a:rPr>
                        <a:t> </a:t>
                      </a:r>
                      <a:r>
                        <a:rPr lang="sk-SK" sz="1600" b="0" i="0" u="none" strike="noStrike" kern="1200" noProof="0" dirty="0">
                          <a:latin typeface="Trebuchet MS" pitchFamily="34"/>
                          <a:ea typeface="Lucida Sans Unicode" pitchFamily="2"/>
                          <a:cs typeface="Mangal" pitchFamily="2"/>
                        </a:rPr>
                        <a:t>je práca dobrá. Žiadne alebo malé chyby.</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Z hľadiska obsahuj je práca veľmi dobrá. Správny a zaujímavý obsah. </a:t>
                      </a:r>
                    </a:p>
                  </a:txBody>
                  <a:tcPr/>
                </a:tc>
                <a:extLst>
                  <a:ext uri="{0D108BD9-81ED-4DB2-BD59-A6C34878D82A}">
                    <a16:rowId xmlns="" xmlns:a16="http://schemas.microsoft.com/office/drawing/2014/main" val="3097104791"/>
                  </a:ext>
                </a:extLst>
              </a:tr>
              <a:tr h="370840">
                <a:tc>
                  <a:txBody>
                    <a:bodyPr/>
                    <a:lstStyle/>
                    <a:p>
                      <a:pPr marL="0" marR="0" lvl="0" indent="0" algn="ctr" rtl="0" hangingPunct="0">
                        <a:lnSpc>
                          <a:spcPct val="100000"/>
                        </a:lnSpc>
                        <a:spcBef>
                          <a:spcPts val="0"/>
                        </a:spcBef>
                        <a:spcAft>
                          <a:spcPts val="0"/>
                        </a:spcAft>
                        <a:buNone/>
                        <a:tabLst/>
                      </a:pPr>
                      <a:endParaRPr lang="sk-SK" sz="1600" b="0" i="0" u="none" strike="noStrike" kern="1200" noProof="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Estetický dojem</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Práca</a:t>
                      </a:r>
                      <a:r>
                        <a:rPr lang="sk-SK" sz="1600" b="0" i="0" u="none" strike="noStrike" kern="1200" baseline="0" noProof="0" dirty="0">
                          <a:latin typeface="Trebuchet MS" pitchFamily="34"/>
                          <a:ea typeface="Lucida Sans Unicode" pitchFamily="2"/>
                          <a:cs typeface="Mangal" pitchFamily="2"/>
                        </a:rPr>
                        <a:t> nečitateľná, neestetická a nedbalo vykonaná</a:t>
                      </a:r>
                      <a:r>
                        <a:rPr lang="sk-SK" sz="1600" b="0" i="0" u="none" strike="noStrike" kern="1200" noProof="0" dirty="0">
                          <a:latin typeface="Trebuchet MS" pitchFamily="34"/>
                          <a:ea typeface="Lucida Sans Unicode" pitchFamily="2"/>
                          <a:cs typeface="Mangal" pitchFamily="2"/>
                        </a:rPr>
                        <a:t>.</a:t>
                      </a:r>
                    </a:p>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Zlé rozvrhnutie</a:t>
                      </a:r>
                      <a:r>
                        <a:rPr lang="sk-SK" sz="1600" b="0" i="0" u="none" strike="noStrike" kern="1200" baseline="0" noProof="0" dirty="0">
                          <a:latin typeface="Trebuchet MS" pitchFamily="34"/>
                          <a:ea typeface="Lucida Sans Unicode" pitchFamily="2"/>
                          <a:cs typeface="Mangal" pitchFamily="2"/>
                        </a:rPr>
                        <a:t> informácií na stránke</a:t>
                      </a:r>
                      <a:r>
                        <a:rPr lang="sk-SK" sz="1600" b="0" i="0" u="none" strike="noStrike" kern="1200" noProof="0" dirty="0">
                          <a:latin typeface="Trebuchet MS" pitchFamily="34"/>
                          <a:ea typeface="Lucida Sans Unicode" pitchFamily="2"/>
                          <a:cs typeface="Mangal" pitchFamily="2"/>
                        </a:rPr>
                        <a:t>.</a:t>
                      </a:r>
                    </a:p>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Chýbajú grafické prvky.</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Práca estetická a čitateľná.</a:t>
                      </a:r>
                    </a:p>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Dobré rozvrhnutie informácií na stránke.</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Práca estetická, čitateľná, prehľadná, motivujúca, dobre pripravená.</a:t>
                      </a:r>
                    </a:p>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Dobré rozvrhnutie</a:t>
                      </a:r>
                      <a:r>
                        <a:rPr lang="sk-SK" sz="1600" b="0" i="0" u="none" strike="noStrike" kern="1200" baseline="0" noProof="0" dirty="0">
                          <a:latin typeface="Trebuchet MS" pitchFamily="34"/>
                          <a:ea typeface="Lucida Sans Unicode" pitchFamily="2"/>
                          <a:cs typeface="Mangal" pitchFamily="2"/>
                        </a:rPr>
                        <a:t> informácií na stránke</a:t>
                      </a:r>
                      <a:r>
                        <a:rPr lang="sk-SK" sz="1600" b="0" i="0" u="none" strike="noStrike" kern="1200" noProof="0" dirty="0">
                          <a:latin typeface="Trebuchet MS" pitchFamily="34"/>
                          <a:ea typeface="Lucida Sans Unicode" pitchFamily="2"/>
                          <a:cs typeface="Mangal" pitchFamily="2"/>
                        </a:rPr>
                        <a:t>. Dobre volená grafika. </a:t>
                      </a:r>
                    </a:p>
                  </a:txBody>
                  <a:tcPr/>
                </a:tc>
                <a:extLst>
                  <a:ext uri="{0D108BD9-81ED-4DB2-BD59-A6C34878D82A}">
                    <a16:rowId xmlns="" xmlns:a16="http://schemas.microsoft.com/office/drawing/2014/main" val="1872313055"/>
                  </a:ext>
                </a:extLst>
              </a:tr>
            </a:tbl>
          </a:graphicData>
        </a:graphic>
      </p:graphicFrame>
      <p:pic>
        <p:nvPicPr>
          <p:cNvPr id="5" name="Picture 2" descr="Grafika, Wykres, Wynik, Obroty, Zysk">
            <a:extLst>
              <a:ext uri="{FF2B5EF4-FFF2-40B4-BE49-F238E27FC236}">
                <a16:creationId xmlns="" xmlns:a16="http://schemas.microsoft.com/office/drawing/2014/main" id="{25D2BC3F-3E2A-477C-BD42-477E4D00B0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01" y="1"/>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20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7498C6A6-B1AC-4BD3-BBFA-2E0CF84E108F}"/>
              </a:ext>
            </a:extLst>
          </p:cNvPr>
          <p:cNvSpPr>
            <a:spLocks noGrp="1"/>
          </p:cNvSpPr>
          <p:nvPr>
            <p:ph type="title"/>
          </p:nvPr>
        </p:nvSpPr>
        <p:spPr/>
        <p:txBody>
          <a:bodyPr/>
          <a:lstStyle/>
          <a:p>
            <a:pPr algn="ctr"/>
            <a:r>
              <a:rPr lang="pl-PL" b="1" dirty="0">
                <a:solidFill>
                  <a:schemeClr val="accent1"/>
                </a:solidFill>
              </a:rPr>
              <a:t>HODNOTENIE</a:t>
            </a:r>
          </a:p>
        </p:txBody>
      </p:sp>
      <p:graphicFrame>
        <p:nvGraphicFramePr>
          <p:cNvPr id="4" name="Symbol zastępczy zawartości 3">
            <a:extLst>
              <a:ext uri="{FF2B5EF4-FFF2-40B4-BE49-F238E27FC236}">
                <a16:creationId xmlns="" xmlns:a16="http://schemas.microsoft.com/office/drawing/2014/main" id="{BC352E42-B4FE-4449-8FDF-BF6455D27CEE}"/>
              </a:ext>
            </a:extLst>
          </p:cNvPr>
          <p:cNvGraphicFramePr>
            <a:graphicFrameLocks noGrp="1"/>
          </p:cNvGraphicFramePr>
          <p:nvPr>
            <p:ph idx="1"/>
            <p:extLst>
              <p:ext uri="{D42A27DB-BD31-4B8C-83A1-F6EECF244321}">
                <p14:modId xmlns:p14="http://schemas.microsoft.com/office/powerpoint/2010/main" val="2924486426"/>
              </p:ext>
            </p:extLst>
          </p:nvPr>
        </p:nvGraphicFramePr>
        <p:xfrm>
          <a:off x="896645" y="1825625"/>
          <a:ext cx="10457155" cy="3479800"/>
        </p:xfrm>
        <a:graphic>
          <a:graphicData uri="http://schemas.openxmlformats.org/drawingml/2006/table">
            <a:tbl>
              <a:tblPr firstRow="1" bandRow="1">
                <a:tableStyleId>{5C22544A-7EE6-4342-B048-85BDC9FD1C3A}</a:tableStyleId>
              </a:tblPr>
              <a:tblGrid>
                <a:gridCol w="2570455">
                  <a:extLst>
                    <a:ext uri="{9D8B030D-6E8A-4147-A177-3AD203B41FA5}">
                      <a16:colId xmlns="" xmlns:a16="http://schemas.microsoft.com/office/drawing/2014/main" val="194375861"/>
                    </a:ext>
                  </a:extLst>
                </a:gridCol>
                <a:gridCol w="2628900">
                  <a:extLst>
                    <a:ext uri="{9D8B030D-6E8A-4147-A177-3AD203B41FA5}">
                      <a16:colId xmlns="" xmlns:a16="http://schemas.microsoft.com/office/drawing/2014/main" val="3670639993"/>
                    </a:ext>
                  </a:extLst>
                </a:gridCol>
                <a:gridCol w="2628900">
                  <a:extLst>
                    <a:ext uri="{9D8B030D-6E8A-4147-A177-3AD203B41FA5}">
                      <a16:colId xmlns="" xmlns:a16="http://schemas.microsoft.com/office/drawing/2014/main" val="3018315303"/>
                    </a:ext>
                  </a:extLst>
                </a:gridCol>
                <a:gridCol w="2628900">
                  <a:extLst>
                    <a:ext uri="{9D8B030D-6E8A-4147-A177-3AD203B41FA5}">
                      <a16:colId xmlns="" xmlns:a16="http://schemas.microsoft.com/office/drawing/2014/main" val="4121238020"/>
                    </a:ext>
                  </a:extLst>
                </a:gridCol>
              </a:tblGrid>
              <a:tr h="370840">
                <a:tc>
                  <a:txBody>
                    <a:bodyPr/>
                    <a:lstStyle/>
                    <a:p>
                      <a:pPr marL="0" marR="0" lvl="0" indent="0" algn="ctr" rtl="0" hangingPunct="0">
                        <a:lnSpc>
                          <a:spcPct val="100000"/>
                        </a:lnSpc>
                        <a:spcBef>
                          <a:spcPts val="0"/>
                        </a:spcBef>
                        <a:spcAft>
                          <a:spcPts val="0"/>
                        </a:spcAft>
                        <a:buNone/>
                        <a:tabLst/>
                      </a:pPr>
                      <a:r>
                        <a:rPr lang="sk-SK" sz="1800" b="0" i="0" u="none" strike="noStrike" kern="1200" noProof="0" dirty="0">
                          <a:solidFill>
                            <a:srgbClr val="C00000"/>
                          </a:solidFill>
                          <a:latin typeface="Arial" pitchFamily="18"/>
                          <a:ea typeface="Lucida Sans Unicode" pitchFamily="2"/>
                          <a:cs typeface="Mangal" pitchFamily="2"/>
                        </a:rPr>
                        <a:t>Počet</a:t>
                      </a:r>
                      <a:r>
                        <a:rPr lang="sk-SK" sz="1800" b="0" i="0" u="none" strike="noStrike" kern="1200" baseline="0" noProof="0" dirty="0">
                          <a:solidFill>
                            <a:srgbClr val="C00000"/>
                          </a:solidFill>
                          <a:latin typeface="Arial" pitchFamily="18"/>
                          <a:ea typeface="Lucida Sans Unicode" pitchFamily="2"/>
                          <a:cs typeface="Mangal" pitchFamily="2"/>
                        </a:rPr>
                        <a:t> bodov</a:t>
                      </a:r>
                      <a:endParaRPr lang="sk-SK" sz="1800" b="0" i="0" u="none" strike="noStrike" kern="1200" noProof="0" dirty="0">
                        <a:solidFill>
                          <a:srgbClr val="C00000"/>
                        </a:solidFill>
                        <a:latin typeface="Arial" pitchFamily="18"/>
                        <a:ea typeface="Lucida Sans Unicode" pitchFamily="2"/>
                        <a:cs typeface="Mangal" pitchFamily="2"/>
                      </a:endParaRP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solidFill>
                            <a:srgbClr val="C00000"/>
                          </a:solidFill>
                          <a:latin typeface="Arial" pitchFamily="18"/>
                          <a:ea typeface="Lucida Sans Unicode" pitchFamily="2"/>
                          <a:cs typeface="Mangal" pitchFamily="2"/>
                        </a:rPr>
                        <a:t>1</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solidFill>
                            <a:srgbClr val="C00000"/>
                          </a:solidFill>
                          <a:latin typeface="Arial" pitchFamily="18"/>
                          <a:ea typeface="Lucida Sans Unicode" pitchFamily="2"/>
                          <a:cs typeface="Mangal" pitchFamily="2"/>
                        </a:rPr>
                        <a:t>2</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solidFill>
                            <a:srgbClr val="C00000"/>
                          </a:solidFill>
                          <a:latin typeface="Arial" pitchFamily="18"/>
                          <a:ea typeface="Lucida Sans Unicode" pitchFamily="2"/>
                          <a:cs typeface="Mangal" pitchFamily="2"/>
                        </a:rPr>
                        <a:t>3</a:t>
                      </a:r>
                    </a:p>
                  </a:txBody>
                  <a:tcPr/>
                </a:tc>
                <a:extLst>
                  <a:ext uri="{0D108BD9-81ED-4DB2-BD59-A6C34878D82A}">
                    <a16:rowId xmlns="" xmlns:a16="http://schemas.microsoft.com/office/drawing/2014/main" val="3849557604"/>
                  </a:ext>
                </a:extLst>
              </a:tr>
              <a:tr h="370840">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Zaangažovanie skupiny a schopnosť</a:t>
                      </a:r>
                      <a:r>
                        <a:rPr lang="sk-SK" sz="1600" b="0" i="0" u="none" strike="noStrike" kern="1200" baseline="0" noProof="0" dirty="0">
                          <a:latin typeface="Trebuchet MS" pitchFamily="34"/>
                          <a:ea typeface="Lucida Sans Unicode" pitchFamily="2"/>
                          <a:cs typeface="Mangal" pitchFamily="2"/>
                        </a:rPr>
                        <a:t> spolupráce</a:t>
                      </a:r>
                      <a:endParaRPr lang="sk-SK" sz="1600" b="0" i="0" u="none" strike="noStrike" kern="1200" noProof="0" dirty="0">
                        <a:latin typeface="Trebuchet MS" pitchFamily="34"/>
                        <a:ea typeface="Lucida Sans Unicode" pitchFamily="2"/>
                        <a:cs typeface="Mangal" pitchFamily="2"/>
                      </a:endParaRP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Chýbajúce zaangažovanie všetkých členov</a:t>
                      </a:r>
                      <a:r>
                        <a:rPr lang="sk-SK" sz="1600" b="0" i="0" u="none" strike="noStrike" kern="1200" baseline="0" noProof="0" dirty="0">
                          <a:latin typeface="Trebuchet MS" pitchFamily="34"/>
                          <a:ea typeface="Lucida Sans Unicode" pitchFamily="2"/>
                          <a:cs typeface="Mangal" pitchFamily="2"/>
                        </a:rPr>
                        <a:t> skupiny</a:t>
                      </a:r>
                      <a:r>
                        <a:rPr lang="sk-SK" sz="1600" b="0" i="0" u="none" strike="noStrike" kern="1200" noProof="0" dirty="0">
                          <a:latin typeface="Trebuchet MS" pitchFamily="34"/>
                          <a:ea typeface="Lucida Sans Unicode" pitchFamily="2"/>
                          <a:cs typeface="Mangal" pitchFamily="2"/>
                        </a:rPr>
                        <a:t>.</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Dobré zaangažovanie všetkých členov skupiny. Schopnosť spolupráce na uspokojivej úrovni.</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Plné zaangažovanie všetkých členov skupiny. Vzájomné motivovanie sa do</a:t>
                      </a:r>
                      <a:r>
                        <a:rPr lang="sk-SK" sz="1600" b="0" i="0" u="none" strike="noStrike" kern="1200" baseline="0" noProof="0" dirty="0">
                          <a:latin typeface="Trebuchet MS" pitchFamily="34"/>
                          <a:ea typeface="Lucida Sans Unicode" pitchFamily="2"/>
                          <a:cs typeface="Mangal" pitchFamily="2"/>
                        </a:rPr>
                        <a:t> práce</a:t>
                      </a:r>
                      <a:r>
                        <a:rPr lang="sk-SK" sz="1600" b="0" i="0" u="none" strike="noStrike" kern="1200" noProof="0" dirty="0">
                          <a:latin typeface="Trebuchet MS" pitchFamily="34"/>
                          <a:ea typeface="Lucida Sans Unicode" pitchFamily="2"/>
                          <a:cs typeface="Mangal" pitchFamily="2"/>
                        </a:rPr>
                        <a:t>. Schopnosť spolupráce v skupine na vysokej úrovni.</a:t>
                      </a:r>
                    </a:p>
                  </a:txBody>
                  <a:tcPr/>
                </a:tc>
                <a:extLst>
                  <a:ext uri="{0D108BD9-81ED-4DB2-BD59-A6C34878D82A}">
                    <a16:rowId xmlns="" xmlns:a16="http://schemas.microsoft.com/office/drawing/2014/main" val="323297080"/>
                  </a:ext>
                </a:extLst>
              </a:tr>
              <a:tr h="370840">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Prezentácia hry</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Prezentácia je</a:t>
                      </a:r>
                      <a:r>
                        <a:rPr lang="sk-SK" sz="1600" b="0" i="0" u="none" strike="noStrike" kern="1200" baseline="0" noProof="0" dirty="0">
                          <a:latin typeface="Trebuchet MS" pitchFamily="34"/>
                          <a:ea typeface="Lucida Sans Unicode" pitchFamily="2"/>
                          <a:cs typeface="Mangal" pitchFamily="2"/>
                        </a:rPr>
                        <a:t> nečitateľná, nezaujímavá</a:t>
                      </a:r>
                      <a:r>
                        <a:rPr lang="sk-SK" sz="1600" b="0" i="0" u="none" strike="noStrike" kern="1200" noProof="0" dirty="0">
                          <a:latin typeface="Trebuchet MS" pitchFamily="34"/>
                          <a:ea typeface="Lucida Sans Unicode" pitchFamily="2"/>
                          <a:cs typeface="Mangal" pitchFamily="2"/>
                        </a:rPr>
                        <a:t>. Chýbajúce odpovede na otázky učiteľa a žiakov.</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Prezentácia čitateľná, dobrá a zaujímavá. Chýbajú uspokojivé</a:t>
                      </a:r>
                      <a:r>
                        <a:rPr lang="sk-SK" sz="1600" b="0" i="0" u="none" strike="noStrike" kern="1200" baseline="0" noProof="0" dirty="0">
                          <a:latin typeface="Trebuchet MS" pitchFamily="34"/>
                          <a:ea typeface="Lucida Sans Unicode" pitchFamily="2"/>
                          <a:cs typeface="Mangal" pitchFamily="2"/>
                        </a:rPr>
                        <a:t> odpovede na otázky</a:t>
                      </a:r>
                      <a:r>
                        <a:rPr lang="sk-SK" sz="1600" b="0" i="0" u="none" strike="noStrike" kern="1200" noProof="0" dirty="0">
                          <a:latin typeface="Trebuchet MS" pitchFamily="34"/>
                          <a:ea typeface="Lucida Sans Unicode" pitchFamily="2"/>
                          <a:cs typeface="Mangal" pitchFamily="2"/>
                        </a:rPr>
                        <a:t>.</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Prezentácia</a:t>
                      </a:r>
                      <a:r>
                        <a:rPr lang="sk-SK" sz="1600" b="0" i="0" u="none" strike="noStrike" kern="1200" baseline="0" noProof="0" dirty="0">
                          <a:latin typeface="Trebuchet MS" pitchFamily="34"/>
                          <a:ea typeface="Lucida Sans Unicode" pitchFamily="2"/>
                          <a:cs typeface="Mangal" pitchFamily="2"/>
                        </a:rPr>
                        <a:t> pekná, vyčerpávajúca a motivujúca k tomu, aby sme si hru zahrali. Správne odpovede na otázky učiteľa a žiakov</a:t>
                      </a:r>
                      <a:r>
                        <a:rPr lang="sk-SK" sz="1600" b="0" i="0" u="none" strike="noStrike" kern="1200" noProof="0" dirty="0">
                          <a:latin typeface="Trebuchet MS" pitchFamily="34"/>
                          <a:ea typeface="Lucida Sans Unicode" pitchFamily="2"/>
                          <a:cs typeface="Mangal" pitchFamily="2"/>
                        </a:rPr>
                        <a:t>.</a:t>
                      </a:r>
                    </a:p>
                  </a:txBody>
                  <a:tcPr/>
                </a:tc>
                <a:extLst>
                  <a:ext uri="{0D108BD9-81ED-4DB2-BD59-A6C34878D82A}">
                    <a16:rowId xmlns="" xmlns:a16="http://schemas.microsoft.com/office/drawing/2014/main" val="943755824"/>
                  </a:ext>
                </a:extLst>
              </a:tr>
            </a:tbl>
          </a:graphicData>
        </a:graphic>
      </p:graphicFrame>
      <p:pic>
        <p:nvPicPr>
          <p:cNvPr id="8" name="Picture 2" descr="Grafika, Wykres, Wynik, Obroty, Zysk">
            <a:extLst>
              <a:ext uri="{FF2B5EF4-FFF2-40B4-BE49-F238E27FC236}">
                <a16:creationId xmlns="" xmlns:a16="http://schemas.microsoft.com/office/drawing/2014/main" id="{20F32495-966B-4785-98C1-10A3226E0C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00" y="15679"/>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604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DF45C5FA-DE91-4CAA-B853-1EC6D259905E}"/>
              </a:ext>
            </a:extLst>
          </p:cNvPr>
          <p:cNvSpPr>
            <a:spLocks noGrp="1"/>
          </p:cNvSpPr>
          <p:nvPr>
            <p:ph type="title"/>
          </p:nvPr>
        </p:nvSpPr>
        <p:spPr/>
        <p:txBody>
          <a:bodyPr/>
          <a:lstStyle/>
          <a:p>
            <a:pPr algn="ctr"/>
            <a:r>
              <a:rPr lang="pl-PL" b="1" dirty="0">
                <a:solidFill>
                  <a:schemeClr val="accent1">
                    <a:lumMod val="75000"/>
                  </a:schemeClr>
                </a:solidFill>
              </a:rPr>
              <a:t>HODNOTENIE</a:t>
            </a:r>
          </a:p>
        </p:txBody>
      </p:sp>
      <p:graphicFrame>
        <p:nvGraphicFramePr>
          <p:cNvPr id="4" name="Symbol zastępczy zawartości 3">
            <a:extLst>
              <a:ext uri="{FF2B5EF4-FFF2-40B4-BE49-F238E27FC236}">
                <a16:creationId xmlns="" xmlns:a16="http://schemas.microsoft.com/office/drawing/2014/main" id="{55CA3591-DA42-4A25-A26C-2E3B85EE6AB6}"/>
              </a:ext>
            </a:extLst>
          </p:cNvPr>
          <p:cNvGraphicFramePr>
            <a:graphicFrameLocks noGrp="1"/>
          </p:cNvGraphicFramePr>
          <p:nvPr>
            <p:ph idx="1"/>
            <p:extLst>
              <p:ext uri="{D42A27DB-BD31-4B8C-83A1-F6EECF244321}">
                <p14:modId xmlns:p14="http://schemas.microsoft.com/office/powerpoint/2010/main" val="926745262"/>
              </p:ext>
            </p:extLst>
          </p:nvPr>
        </p:nvGraphicFramePr>
        <p:xfrm>
          <a:off x="838200" y="1825625"/>
          <a:ext cx="10515600" cy="3114040"/>
        </p:xfrm>
        <a:graphic>
          <a:graphicData uri="http://schemas.openxmlformats.org/drawingml/2006/table">
            <a:tbl>
              <a:tblPr firstRow="1" bandRow="1">
                <a:tableStyleId>{5C22544A-7EE6-4342-B048-85BDC9FD1C3A}</a:tableStyleId>
              </a:tblPr>
              <a:tblGrid>
                <a:gridCol w="5257800">
                  <a:extLst>
                    <a:ext uri="{9D8B030D-6E8A-4147-A177-3AD203B41FA5}">
                      <a16:colId xmlns="" xmlns:a16="http://schemas.microsoft.com/office/drawing/2014/main" val="928877121"/>
                    </a:ext>
                  </a:extLst>
                </a:gridCol>
                <a:gridCol w="5257800">
                  <a:extLst>
                    <a:ext uri="{9D8B030D-6E8A-4147-A177-3AD203B41FA5}">
                      <a16:colId xmlns="" xmlns:a16="http://schemas.microsoft.com/office/drawing/2014/main" val="3823781894"/>
                    </a:ext>
                  </a:extLst>
                </a:gridCol>
              </a:tblGrid>
              <a:tr h="370840">
                <a:tc>
                  <a:txBody>
                    <a:bodyPr/>
                    <a:lstStyle/>
                    <a:p>
                      <a:pPr algn="ctr"/>
                      <a:r>
                        <a:rPr lang="pl-PL" dirty="0"/>
                        <a:t>BODY</a:t>
                      </a:r>
                    </a:p>
                  </a:txBody>
                  <a:tcPr/>
                </a:tc>
                <a:tc>
                  <a:txBody>
                    <a:bodyPr/>
                    <a:lstStyle/>
                    <a:p>
                      <a:pPr algn="ctr"/>
                      <a:r>
                        <a:rPr lang="pl-PL" dirty="0"/>
                        <a:t>HODNOTENIE</a:t>
                      </a:r>
                    </a:p>
                  </a:txBody>
                  <a:tcPr/>
                </a:tc>
                <a:extLst>
                  <a:ext uri="{0D108BD9-81ED-4DB2-BD59-A6C34878D82A}">
                    <a16:rowId xmlns="" xmlns:a16="http://schemas.microsoft.com/office/drawing/2014/main" val="2782760682"/>
                  </a:ext>
                </a:extLst>
              </a:tr>
              <a:tr h="370840">
                <a:tc>
                  <a:txBody>
                    <a:bodyPr/>
                    <a:lstStyle/>
                    <a:p>
                      <a:pPr algn="ctr"/>
                      <a:r>
                        <a:rPr lang="pl-PL" sz="2400" dirty="0">
                          <a:latin typeface="Franklin Gothic Medium" panose="020B0603020102020204" pitchFamily="34" charset="0"/>
                        </a:rPr>
                        <a:t>&lt;4</a:t>
                      </a:r>
                    </a:p>
                  </a:txBody>
                  <a:tcPr/>
                </a:tc>
                <a:tc>
                  <a:txBody>
                    <a:bodyPr/>
                    <a:lstStyle/>
                    <a:p>
                      <a:pPr algn="ctr"/>
                      <a:r>
                        <a:rPr lang="sk-SK" sz="2400" noProof="0" dirty="0">
                          <a:latin typeface="Franklin Gothic Medium" panose="020B0603020102020204" pitchFamily="34" charset="0"/>
                        </a:rPr>
                        <a:t>nedostatočný</a:t>
                      </a:r>
                    </a:p>
                  </a:txBody>
                  <a:tcPr/>
                </a:tc>
                <a:extLst>
                  <a:ext uri="{0D108BD9-81ED-4DB2-BD59-A6C34878D82A}">
                    <a16:rowId xmlns="" xmlns:a16="http://schemas.microsoft.com/office/drawing/2014/main" val="1354003958"/>
                  </a:ext>
                </a:extLst>
              </a:tr>
              <a:tr h="370840">
                <a:tc>
                  <a:txBody>
                    <a:bodyPr/>
                    <a:lstStyle/>
                    <a:p>
                      <a:pPr algn="ctr"/>
                      <a:r>
                        <a:rPr lang="pl-PL" sz="2400" dirty="0">
                          <a:latin typeface="Franklin Gothic Medium" panose="020B0603020102020204" pitchFamily="34" charset="0"/>
                        </a:rPr>
                        <a:t>4-5</a:t>
                      </a:r>
                    </a:p>
                  </a:txBody>
                  <a:tcPr/>
                </a:tc>
                <a:tc>
                  <a:txBody>
                    <a:bodyPr/>
                    <a:lstStyle/>
                    <a:p>
                      <a:pPr algn="ctr"/>
                      <a:r>
                        <a:rPr lang="sk-SK" sz="2400" noProof="0" dirty="0">
                          <a:latin typeface="Franklin Gothic Medium" panose="020B0603020102020204" pitchFamily="34" charset="0"/>
                        </a:rPr>
                        <a:t>prípustný</a:t>
                      </a:r>
                    </a:p>
                  </a:txBody>
                  <a:tcPr/>
                </a:tc>
                <a:extLst>
                  <a:ext uri="{0D108BD9-81ED-4DB2-BD59-A6C34878D82A}">
                    <a16:rowId xmlns="" xmlns:a16="http://schemas.microsoft.com/office/drawing/2014/main" val="3047020432"/>
                  </a:ext>
                </a:extLst>
              </a:tr>
              <a:tr h="370840">
                <a:tc>
                  <a:txBody>
                    <a:bodyPr/>
                    <a:lstStyle/>
                    <a:p>
                      <a:pPr algn="ctr"/>
                      <a:r>
                        <a:rPr lang="pl-PL" sz="2400" dirty="0">
                          <a:latin typeface="Franklin Gothic Medium" panose="020B0603020102020204" pitchFamily="34" charset="0"/>
                        </a:rPr>
                        <a:t>6-7</a:t>
                      </a:r>
                    </a:p>
                  </a:txBody>
                  <a:tcPr/>
                </a:tc>
                <a:tc>
                  <a:txBody>
                    <a:bodyPr/>
                    <a:lstStyle/>
                    <a:p>
                      <a:pPr algn="ctr"/>
                      <a:r>
                        <a:rPr lang="sk-SK" sz="2400" noProof="0" dirty="0">
                          <a:latin typeface="Franklin Gothic Medium" panose="020B0603020102020204" pitchFamily="34" charset="0"/>
                        </a:rPr>
                        <a:t>dostatočný</a:t>
                      </a:r>
                    </a:p>
                  </a:txBody>
                  <a:tcPr/>
                </a:tc>
                <a:extLst>
                  <a:ext uri="{0D108BD9-81ED-4DB2-BD59-A6C34878D82A}">
                    <a16:rowId xmlns="" xmlns:a16="http://schemas.microsoft.com/office/drawing/2014/main" val="2659052943"/>
                  </a:ext>
                </a:extLst>
              </a:tr>
              <a:tr h="370840">
                <a:tc>
                  <a:txBody>
                    <a:bodyPr/>
                    <a:lstStyle/>
                    <a:p>
                      <a:pPr algn="ctr"/>
                      <a:r>
                        <a:rPr lang="pl-PL" sz="2400" dirty="0">
                          <a:latin typeface="Franklin Gothic Medium" panose="020B0603020102020204" pitchFamily="34" charset="0"/>
                        </a:rPr>
                        <a:t>8-9</a:t>
                      </a:r>
                    </a:p>
                  </a:txBody>
                  <a:tcPr/>
                </a:tc>
                <a:tc>
                  <a:txBody>
                    <a:bodyPr/>
                    <a:lstStyle/>
                    <a:p>
                      <a:pPr algn="ctr"/>
                      <a:r>
                        <a:rPr lang="sk-SK" sz="2400" noProof="0" dirty="0">
                          <a:latin typeface="Franklin Gothic Medium" panose="020B0603020102020204" pitchFamily="34" charset="0"/>
                        </a:rPr>
                        <a:t>dobrý</a:t>
                      </a:r>
                    </a:p>
                  </a:txBody>
                  <a:tcPr/>
                </a:tc>
                <a:extLst>
                  <a:ext uri="{0D108BD9-81ED-4DB2-BD59-A6C34878D82A}">
                    <a16:rowId xmlns="" xmlns:a16="http://schemas.microsoft.com/office/drawing/2014/main" val="522470146"/>
                  </a:ext>
                </a:extLst>
              </a:tr>
              <a:tr h="370840">
                <a:tc>
                  <a:txBody>
                    <a:bodyPr/>
                    <a:lstStyle/>
                    <a:p>
                      <a:pPr algn="ctr"/>
                      <a:r>
                        <a:rPr lang="pl-PL" sz="2400" dirty="0">
                          <a:latin typeface="Franklin Gothic Medium" panose="020B0603020102020204" pitchFamily="34" charset="0"/>
                        </a:rPr>
                        <a:t>10-11</a:t>
                      </a:r>
                    </a:p>
                  </a:txBody>
                  <a:tcPr/>
                </a:tc>
                <a:tc>
                  <a:txBody>
                    <a:bodyPr/>
                    <a:lstStyle/>
                    <a:p>
                      <a:pPr algn="ctr"/>
                      <a:r>
                        <a:rPr lang="sk-SK" sz="2400" noProof="0" dirty="0">
                          <a:latin typeface="Franklin Gothic Medium" panose="020B0603020102020204" pitchFamily="34" charset="0"/>
                        </a:rPr>
                        <a:t>veľmi dobrý</a:t>
                      </a:r>
                    </a:p>
                  </a:txBody>
                  <a:tcPr/>
                </a:tc>
                <a:extLst>
                  <a:ext uri="{0D108BD9-81ED-4DB2-BD59-A6C34878D82A}">
                    <a16:rowId xmlns="" xmlns:a16="http://schemas.microsoft.com/office/drawing/2014/main" val="2148441862"/>
                  </a:ext>
                </a:extLst>
              </a:tr>
              <a:tr h="370840">
                <a:tc>
                  <a:txBody>
                    <a:bodyPr/>
                    <a:lstStyle/>
                    <a:p>
                      <a:pPr algn="ctr"/>
                      <a:r>
                        <a:rPr lang="pl-PL" sz="2400" dirty="0">
                          <a:latin typeface="Franklin Gothic Medium" panose="020B0603020102020204" pitchFamily="34" charset="0"/>
                        </a:rPr>
                        <a:t>12</a:t>
                      </a:r>
                    </a:p>
                  </a:txBody>
                  <a:tcPr/>
                </a:tc>
                <a:tc>
                  <a:txBody>
                    <a:bodyPr/>
                    <a:lstStyle/>
                    <a:p>
                      <a:pPr algn="ctr"/>
                      <a:r>
                        <a:rPr lang="sk-SK" sz="2400" noProof="0" dirty="0">
                          <a:latin typeface="Franklin Gothic Medium" panose="020B0603020102020204" pitchFamily="34" charset="0"/>
                        </a:rPr>
                        <a:t>výborný</a:t>
                      </a:r>
                    </a:p>
                  </a:txBody>
                  <a:tcPr/>
                </a:tc>
                <a:extLst>
                  <a:ext uri="{0D108BD9-81ED-4DB2-BD59-A6C34878D82A}">
                    <a16:rowId xmlns="" xmlns:a16="http://schemas.microsoft.com/office/drawing/2014/main" val="3963016027"/>
                  </a:ext>
                </a:extLst>
              </a:tr>
            </a:tbl>
          </a:graphicData>
        </a:graphic>
      </p:graphicFrame>
      <p:pic>
        <p:nvPicPr>
          <p:cNvPr id="6" name="Picture 2" descr="Grafika, Wykres, Wynik, Obroty, Zysk">
            <a:extLst>
              <a:ext uri="{FF2B5EF4-FFF2-40B4-BE49-F238E27FC236}">
                <a16:creationId xmlns="" xmlns:a16="http://schemas.microsoft.com/office/drawing/2014/main" id="{9EA5F7A8-EEED-4732-BB77-1106F582DB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00" y="15679"/>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65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8852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 xmlns:a16="http://schemas.microsoft.com/office/drawing/2014/main" id="{CA2CE951-9374-44CD-8854-E83E237E3EC6}"/>
              </a:ext>
            </a:extLst>
          </p:cNvPr>
          <p:cNvSpPr>
            <a:spLocks noGrp="1"/>
          </p:cNvSpPr>
          <p:nvPr>
            <p:ph type="title"/>
          </p:nvPr>
        </p:nvSpPr>
        <p:spPr>
          <a:xfrm>
            <a:off x="1024129" y="585216"/>
            <a:ext cx="5062511" cy="1499616"/>
          </a:xfrm>
        </p:spPr>
        <p:txBody>
          <a:bodyPr>
            <a:normAutofit/>
          </a:bodyPr>
          <a:lstStyle/>
          <a:p>
            <a:r>
              <a:rPr lang="pl-PL" b="1" dirty="0">
                <a:solidFill>
                  <a:srgbClr val="FFFFFF"/>
                </a:solidFill>
              </a:rPr>
              <a:t>ZÁVER</a:t>
            </a:r>
          </a:p>
        </p:txBody>
      </p:sp>
      <p:sp>
        <p:nvSpPr>
          <p:cNvPr id="3" name="Symbol zastępczy zawartości 2">
            <a:extLst>
              <a:ext uri="{FF2B5EF4-FFF2-40B4-BE49-F238E27FC236}">
                <a16:creationId xmlns="" xmlns:a16="http://schemas.microsoft.com/office/drawing/2014/main" id="{2534CC96-33A9-4416-ABF8-D88C7CC822F8}"/>
              </a:ext>
            </a:extLst>
          </p:cNvPr>
          <p:cNvSpPr>
            <a:spLocks noGrp="1"/>
          </p:cNvSpPr>
          <p:nvPr>
            <p:ph idx="1"/>
          </p:nvPr>
        </p:nvSpPr>
        <p:spPr>
          <a:xfrm>
            <a:off x="1024129" y="2286000"/>
            <a:ext cx="5081232" cy="3931920"/>
          </a:xfrm>
        </p:spPr>
        <p:txBody>
          <a:bodyPr>
            <a:normAutofit fontScale="92500" lnSpcReduction="10000"/>
          </a:bodyPr>
          <a:lstStyle/>
          <a:p>
            <a:pPr marL="0" lvl="0" indent="0">
              <a:buNone/>
            </a:pPr>
            <a:r>
              <a:rPr lang="sk-SK" sz="1700" dirty="0">
                <a:solidFill>
                  <a:srgbClr val="FFFFFF"/>
                </a:solidFill>
              </a:rPr>
              <a:t>Aké výhody nám priniesla realizácia tohto projektu?</a:t>
            </a:r>
          </a:p>
          <a:p>
            <a:pPr marL="342900" lvl="0" indent="-342900">
              <a:buAutoNum type="arabicPeriod"/>
            </a:pPr>
            <a:r>
              <a:rPr lang="sk-SK" sz="1700" dirty="0">
                <a:solidFill>
                  <a:srgbClr val="FFFFFF"/>
                </a:solidFill>
              </a:rPr>
              <a:t>Mohli ste sa zahrať na tvorcov spoločenských hier.</a:t>
            </a:r>
          </a:p>
          <a:p>
            <a:pPr marL="342900" lvl="0" indent="-342900">
              <a:buAutoNum type="arabicPeriod"/>
            </a:pPr>
            <a:r>
              <a:rPr lang="sk-SK" sz="1700" dirty="0">
                <a:solidFill>
                  <a:srgbClr val="FFFFFF"/>
                </a:solidFill>
              </a:rPr>
              <a:t>Zistili ste, že príprava spoločenskej hry nie je jednoduchá.</a:t>
            </a:r>
          </a:p>
          <a:p>
            <a:pPr marL="342900" lvl="0" indent="-342900">
              <a:buAutoNum type="arabicPeriod"/>
            </a:pPr>
            <a:r>
              <a:rPr lang="sk-SK" sz="1700" dirty="0">
                <a:solidFill>
                  <a:srgbClr val="FFFFFF"/>
                </a:solidFill>
              </a:rPr>
              <a:t>Mohli ste v praxi využiť Vaše vedomosti a matematické zručnosti. </a:t>
            </a:r>
          </a:p>
          <a:p>
            <a:pPr marL="342900" lvl="0" indent="-342900">
              <a:buAutoNum type="arabicPeriod"/>
            </a:pPr>
            <a:r>
              <a:rPr lang="sk-SK" sz="1700" dirty="0">
                <a:solidFill>
                  <a:srgbClr val="FFFFFF"/>
                </a:solidFill>
              </a:rPr>
              <a:t>Mohli ste si zaujímavým spôsobom upevniť Vaše vedomosti.</a:t>
            </a:r>
          </a:p>
          <a:p>
            <a:pPr marL="342900" lvl="0" indent="-342900">
              <a:buAutoNum type="arabicPeriod"/>
            </a:pPr>
            <a:r>
              <a:rPr lang="sk-SK" sz="1700" dirty="0">
                <a:solidFill>
                  <a:srgbClr val="FFFFFF"/>
                </a:solidFill>
              </a:rPr>
              <a:t>Naučili ste sa využívať internet ako zdroj informácií.</a:t>
            </a:r>
          </a:p>
          <a:p>
            <a:pPr marL="342900" lvl="0" indent="-342900">
              <a:buAutoNum type="arabicPeriod"/>
            </a:pPr>
            <a:r>
              <a:rPr lang="sk-SK" sz="1700" dirty="0">
                <a:solidFill>
                  <a:srgbClr val="FFFFFF"/>
                </a:solidFill>
              </a:rPr>
              <a:t>Naučili ste sa spracovávať tieto informácie v rôznych formách.</a:t>
            </a:r>
          </a:p>
          <a:p>
            <a:pPr marL="342900" lvl="0" indent="-342900">
              <a:buAutoNum type="arabicPeriod"/>
            </a:pPr>
            <a:r>
              <a:rPr lang="sk-SK" sz="1700" dirty="0">
                <a:solidFill>
                  <a:srgbClr val="FFFFFF"/>
                </a:solidFill>
              </a:rPr>
              <a:t>Naučili ste sa spolupracovať v skupine.</a:t>
            </a:r>
          </a:p>
          <a:p>
            <a:pPr marL="342900" lvl="0" indent="-342900">
              <a:buAutoNum type="arabicPeriod"/>
            </a:pPr>
            <a:r>
              <a:rPr lang="sk-SK" sz="1700" dirty="0">
                <a:solidFill>
                  <a:srgbClr val="FFFFFF"/>
                </a:solidFill>
              </a:rPr>
              <a:t>Mohli ste Vašu prácu prezentovať na triednom fóre a podeliť sa o svoje vedomosti a zručnosti.</a:t>
            </a:r>
          </a:p>
          <a:p>
            <a:endParaRPr lang="pl-PL" sz="1700" dirty="0">
              <a:solidFill>
                <a:srgbClr val="FFFFFF"/>
              </a:solidFill>
            </a:endParaRPr>
          </a:p>
        </p:txBody>
      </p:sp>
      <p:pic>
        <p:nvPicPr>
          <p:cNvPr id="8" name="Picture 2" descr="Sowa, Ptak, Książka, Wise, Natura, Znak">
            <a:extLst>
              <a:ext uri="{FF2B5EF4-FFF2-40B4-BE49-F238E27FC236}">
                <a16:creationId xmlns="" xmlns:a16="http://schemas.microsoft.com/office/drawing/2014/main" id="{0E43EDCD-A1B2-4BD5-834E-99DD8D7EDCB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020" r="27753" b="2"/>
          <a:stretch/>
        </p:blipFill>
        <p:spPr bwMode="auto">
          <a:xfrm>
            <a:off x="7647216" y="10"/>
            <a:ext cx="3502025"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916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ukienka, Edukacja, Stos, Czerwony, Kobieta, Blask">
            <a:extLst>
              <a:ext uri="{FF2B5EF4-FFF2-40B4-BE49-F238E27FC236}">
                <a16:creationId xmlns="" xmlns:a16="http://schemas.microsoft.com/office/drawing/2014/main" id="{BBF44FAB-12F6-40ED-8402-AE068B95B7E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449" r="495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a:solidFill>
              <a:srgbClr val="55323C"/>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 xmlns:a16="http://schemas.microsoft.com/office/drawing/2014/main" id="{1A343544-FAA8-45BD-ABC2-205114955889}"/>
              </a:ext>
            </a:extLst>
          </p:cNvPr>
          <p:cNvSpPr>
            <a:spLocks noGrp="1"/>
          </p:cNvSpPr>
          <p:nvPr>
            <p:ph type="title"/>
          </p:nvPr>
        </p:nvSpPr>
        <p:spPr>
          <a:xfrm>
            <a:off x="4965430" y="629268"/>
            <a:ext cx="6586491" cy="1286160"/>
          </a:xfrm>
        </p:spPr>
        <p:txBody>
          <a:bodyPr anchor="b">
            <a:normAutofit/>
          </a:bodyPr>
          <a:lstStyle/>
          <a:p>
            <a:r>
              <a:rPr lang="pl-PL" sz="4100" b="1" dirty="0"/>
              <a:t>PORADCA PRE UČITEĽA</a:t>
            </a:r>
          </a:p>
        </p:txBody>
      </p:sp>
      <p:sp>
        <p:nvSpPr>
          <p:cNvPr id="3" name="Symbol zastępczy zawartości 2">
            <a:extLst>
              <a:ext uri="{FF2B5EF4-FFF2-40B4-BE49-F238E27FC236}">
                <a16:creationId xmlns="" xmlns:a16="http://schemas.microsoft.com/office/drawing/2014/main" id="{B759AF19-AE72-4DBE-A964-8B6F4B1F3BE0}"/>
              </a:ext>
            </a:extLst>
          </p:cNvPr>
          <p:cNvSpPr>
            <a:spLocks noGrp="1"/>
          </p:cNvSpPr>
          <p:nvPr>
            <p:ph idx="1"/>
          </p:nvPr>
        </p:nvSpPr>
        <p:spPr>
          <a:xfrm>
            <a:off x="4965431" y="2438400"/>
            <a:ext cx="6586489" cy="3785419"/>
          </a:xfrm>
        </p:spPr>
        <p:txBody>
          <a:bodyPr>
            <a:normAutofit/>
          </a:bodyPr>
          <a:lstStyle/>
          <a:p>
            <a:pPr lvl="0">
              <a:spcBef>
                <a:spcPts val="475"/>
              </a:spcBef>
              <a:spcAft>
                <a:spcPts val="600"/>
              </a:spcAft>
            </a:pPr>
            <a:r>
              <a:rPr lang="sk-SK" sz="1400" dirty="0">
                <a:latin typeface="Trebuchet MS" pitchFamily="34"/>
              </a:rPr>
              <a:t>Rozdelenie do skupín môže byť realizované podľa iných kritérií, napr. z hľadiska poznávacích možností žiakov, ich zručností, záujmov, tak aby boli rovnomerne rozložené sily v jednotlivých skupinách.</a:t>
            </a:r>
          </a:p>
          <a:p>
            <a:pPr lvl="0">
              <a:spcBef>
                <a:spcPts val="475"/>
              </a:spcBef>
              <a:spcAft>
                <a:spcPts val="600"/>
              </a:spcAft>
            </a:pPr>
            <a:r>
              <a:rPr lang="sk-SK" sz="1400" dirty="0">
                <a:latin typeface="Trebuchet MS" pitchFamily="34"/>
              </a:rPr>
              <a:t>Učiteľ by mal spolu so žiakmi preanalyzovať obsah, až kým nebude mať istotu, že ho žiaci dobre pochopili. Mal by im pomáhať, radiť objasňovať a nie ponúkať hotové riešenia. Takáto metóda bude dobrou formou na učenie sa samostatnosti.</a:t>
            </a:r>
          </a:p>
          <a:p>
            <a:pPr lvl="0">
              <a:spcBef>
                <a:spcPts val="475"/>
              </a:spcBef>
              <a:spcAft>
                <a:spcPts val="600"/>
              </a:spcAft>
            </a:pPr>
            <a:r>
              <a:rPr lang="sk-SK" sz="1400" dirty="0">
                <a:latin typeface="Trebuchet MS" pitchFamily="34"/>
              </a:rPr>
              <a:t>V rámci prípravy projektu požiadajte žiakov, aby z domu priniesli spoločenské hry</a:t>
            </a:r>
            <a:br>
              <a:rPr lang="sk-SK" sz="1400" dirty="0">
                <a:latin typeface="Trebuchet MS" pitchFamily="34"/>
              </a:rPr>
            </a:br>
            <a:r>
              <a:rPr lang="sk-SK" sz="1400" dirty="0">
                <a:latin typeface="Trebuchet MS" pitchFamily="34"/>
              </a:rPr>
              <a:t/>
            </a:r>
            <a:br>
              <a:rPr lang="sk-SK" sz="1400" dirty="0">
                <a:latin typeface="Trebuchet MS" pitchFamily="34"/>
              </a:rPr>
            </a:br>
            <a:r>
              <a:rPr lang="sk-SK" sz="1400" dirty="0">
                <a:latin typeface="Trebuchet MS" pitchFamily="34"/>
              </a:rPr>
              <a:t>( prípadne ich zabezpečí učiteľ)</a:t>
            </a:r>
          </a:p>
          <a:p>
            <a:pPr lvl="0">
              <a:spcBef>
                <a:spcPts val="475"/>
              </a:spcBef>
              <a:spcAft>
                <a:spcPts val="600"/>
              </a:spcAft>
            </a:pPr>
            <a:r>
              <a:rPr lang="pl-PL" sz="1400" dirty="0">
                <a:latin typeface="Trebuchet MS" pitchFamily="34"/>
              </a:rPr>
              <a:t> </a:t>
            </a:r>
            <a:r>
              <a:rPr lang="sk-SK" sz="1400" dirty="0">
                <a:latin typeface="Trebuchet MS" pitchFamily="34"/>
              </a:rPr>
              <a:t>Učiteľ by mal žiakom pomôcť vytvoriť pracovný plán a určiť tak aj ciele jednotlivých hodín. Môže aj úlohu vypracovania pracovného plánu ponechať na žiakov. </a:t>
            </a:r>
          </a:p>
          <a:p>
            <a:pPr lvl="0">
              <a:spcBef>
                <a:spcPts val="475"/>
              </a:spcBef>
              <a:spcAft>
                <a:spcPts val="600"/>
              </a:spcAft>
            </a:pPr>
            <a:endParaRPr lang="pl-PL" sz="1400" dirty="0">
              <a:latin typeface="Trebuchet MS" pitchFamily="34"/>
            </a:endParaRPr>
          </a:p>
          <a:p>
            <a:endParaRPr lang="pl-PL" sz="1400" dirty="0"/>
          </a:p>
        </p:txBody>
      </p:sp>
    </p:spTree>
    <p:extLst>
      <p:ext uri="{BB962C8B-B14F-4D97-AF65-F5344CB8AC3E}">
        <p14:creationId xmlns:p14="http://schemas.microsoft.com/office/powerpoint/2010/main" val="1629526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ukienka, Edukacja, Stos, Czerwony, Kobieta, Blask">
            <a:extLst>
              <a:ext uri="{FF2B5EF4-FFF2-40B4-BE49-F238E27FC236}">
                <a16:creationId xmlns="" xmlns:a16="http://schemas.microsoft.com/office/drawing/2014/main" id="{005773F4-617D-4465-855B-4C38316459F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449" r="4958"/>
          <a:stretch/>
        </p:blipFill>
        <p:spPr bwMode="auto">
          <a:xfrm>
            <a:off x="20" y="2497277"/>
            <a:ext cx="2378945" cy="3519476"/>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a:solidFill>
              <a:srgbClr val="55323C"/>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 xmlns:a16="http://schemas.microsoft.com/office/drawing/2014/main" id="{A65D589E-5EF9-42AF-AB3C-DB07905E3A92}"/>
              </a:ext>
            </a:extLst>
          </p:cNvPr>
          <p:cNvSpPr>
            <a:spLocks noGrp="1"/>
          </p:cNvSpPr>
          <p:nvPr>
            <p:ph type="title"/>
          </p:nvPr>
        </p:nvSpPr>
        <p:spPr>
          <a:xfrm>
            <a:off x="4341486" y="2739945"/>
            <a:ext cx="6586491" cy="689055"/>
          </a:xfrm>
        </p:spPr>
        <p:txBody>
          <a:bodyPr anchor="b">
            <a:normAutofit/>
          </a:bodyPr>
          <a:lstStyle/>
          <a:p>
            <a:r>
              <a:rPr lang="pl-PL" sz="4100" b="1" dirty="0"/>
              <a:t>PORADCA PRE UČITEĽA</a:t>
            </a:r>
          </a:p>
        </p:txBody>
      </p:sp>
      <p:sp>
        <p:nvSpPr>
          <p:cNvPr id="3" name="Symbol zastępczy zawartości 2">
            <a:extLst>
              <a:ext uri="{FF2B5EF4-FFF2-40B4-BE49-F238E27FC236}">
                <a16:creationId xmlns="" xmlns:a16="http://schemas.microsoft.com/office/drawing/2014/main" id="{8E77E35A-EE5F-45A6-82A3-0FE7FDC09ADE}"/>
              </a:ext>
            </a:extLst>
          </p:cNvPr>
          <p:cNvSpPr>
            <a:spLocks noGrp="1"/>
          </p:cNvSpPr>
          <p:nvPr>
            <p:ph idx="1"/>
          </p:nvPr>
        </p:nvSpPr>
        <p:spPr>
          <a:xfrm>
            <a:off x="2651760" y="3701965"/>
            <a:ext cx="8353135" cy="2677090"/>
          </a:xfrm>
        </p:spPr>
        <p:txBody>
          <a:bodyPr>
            <a:normAutofit/>
          </a:bodyPr>
          <a:lstStyle/>
          <a:p>
            <a:pPr lvl="0">
              <a:spcBef>
                <a:spcPts val="475"/>
              </a:spcBef>
              <a:spcAft>
                <a:spcPts val="600"/>
              </a:spcAft>
            </a:pPr>
            <a:r>
              <a:rPr lang="sk-SK" sz="2000" dirty="0">
                <a:latin typeface="Trebuchet MS" pitchFamily="34"/>
              </a:rPr>
              <a:t>Čas na realizáciu projektu by mal byť prispôsobený možnostiam žiakov. Nie je vopred určený.</a:t>
            </a:r>
          </a:p>
          <a:p>
            <a:pPr lvl="0">
              <a:spcBef>
                <a:spcPts val="475"/>
              </a:spcBef>
              <a:spcAft>
                <a:spcPts val="600"/>
              </a:spcAft>
            </a:pPr>
            <a:r>
              <a:rPr lang="sk-SK" sz="2000" dirty="0">
                <a:latin typeface="Trebuchet MS" pitchFamily="34"/>
              </a:rPr>
              <a:t>Možno tiež urobiť hodnotenie prezentovanej práce danej skupiny žiakmi z iných skupín.</a:t>
            </a:r>
          </a:p>
          <a:p>
            <a:pPr lvl="0">
              <a:spcBef>
                <a:spcPts val="475"/>
              </a:spcBef>
              <a:spcAft>
                <a:spcPts val="600"/>
              </a:spcAft>
            </a:pPr>
            <a:r>
              <a:rPr lang="sk-SK" sz="2000" dirty="0">
                <a:latin typeface="Trebuchet MS" pitchFamily="34"/>
              </a:rPr>
              <a:t> Bolo by vhodné tieto spoločenské hry využívať v škole, aby žiaci videli, že ich práca má praktické využitie. Bude to pre nich forma pochvaly a pozitívneho ohodnotenia.</a:t>
            </a:r>
          </a:p>
          <a:p>
            <a:endParaRPr lang="pl-PL" sz="2000" dirty="0"/>
          </a:p>
        </p:txBody>
      </p:sp>
      <p:pic>
        <p:nvPicPr>
          <p:cNvPr id="5" name="Obraz 4">
            <a:extLst>
              <a:ext uri="{FF2B5EF4-FFF2-40B4-BE49-F238E27FC236}">
                <a16:creationId xmlns="" xmlns:a16="http://schemas.microsoft.com/office/drawing/2014/main" id="{25D5BB93-3985-4253-9FD7-3FBE2F7B2E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2502976"/>
          </a:xfrm>
          <a:prstGeom prst="rect">
            <a:avLst/>
          </a:prstGeom>
        </p:spPr>
      </p:pic>
      <p:pic>
        <p:nvPicPr>
          <p:cNvPr id="8" name="Obraz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3861" y="6289148"/>
            <a:ext cx="1744278" cy="556968"/>
          </a:xfrm>
          <a:prstGeom prst="rect">
            <a:avLst/>
          </a:prstGeom>
        </p:spPr>
      </p:pic>
    </p:spTree>
    <p:extLst>
      <p:ext uri="{BB962C8B-B14F-4D97-AF65-F5344CB8AC3E}">
        <p14:creationId xmlns:p14="http://schemas.microsoft.com/office/powerpoint/2010/main" val="97493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738DA2B9-EBFD-4696-BDA9-6C7D21A16F73}"/>
              </a:ext>
            </a:extLst>
          </p:cNvPr>
          <p:cNvSpPr>
            <a:spLocks noGrp="1"/>
          </p:cNvSpPr>
          <p:nvPr>
            <p:ph type="title"/>
          </p:nvPr>
        </p:nvSpPr>
        <p:spPr/>
        <p:txBody>
          <a:bodyPr/>
          <a:lstStyle/>
          <a:p>
            <a:r>
              <a:rPr lang="sk-SK" b="1" dirty="0">
                <a:solidFill>
                  <a:srgbClr val="0047FF"/>
                </a:solidFill>
              </a:rPr>
              <a:t>Úvod</a:t>
            </a:r>
            <a:endParaRPr lang="sk-SK" dirty="0"/>
          </a:p>
        </p:txBody>
      </p:sp>
      <p:sp>
        <p:nvSpPr>
          <p:cNvPr id="3" name="Symbol zastępczy zawartości 2">
            <a:extLst>
              <a:ext uri="{FF2B5EF4-FFF2-40B4-BE49-F238E27FC236}">
                <a16:creationId xmlns="" xmlns:a16="http://schemas.microsoft.com/office/drawing/2014/main" id="{5CE4346C-ACBC-486A-AE3A-9232B4CDCDC9}"/>
              </a:ext>
            </a:extLst>
          </p:cNvPr>
          <p:cNvSpPr>
            <a:spLocks noGrp="1"/>
          </p:cNvSpPr>
          <p:nvPr>
            <p:ph idx="1"/>
          </p:nvPr>
        </p:nvSpPr>
        <p:spPr>
          <a:xfrm>
            <a:off x="838200" y="1819825"/>
            <a:ext cx="10515600" cy="4357138"/>
          </a:xfrm>
        </p:spPr>
        <p:txBody>
          <a:bodyPr/>
          <a:lstStyle/>
          <a:p>
            <a:pPr marL="0" lvl="0" indent="0">
              <a:buNone/>
            </a:pPr>
            <a:r>
              <a:rPr lang="sk-SK" dirty="0">
                <a:solidFill>
                  <a:srgbClr val="0070C0"/>
                </a:solidFill>
              </a:rPr>
              <a:t>Vitajte priatelia!</a:t>
            </a:r>
          </a:p>
          <a:p>
            <a:pPr marL="0" lvl="0" indent="0" algn="just">
              <a:buNone/>
            </a:pPr>
            <a:r>
              <a:rPr lang="sk-SK" dirty="0">
                <a:solidFill>
                  <a:srgbClr val="0070C0"/>
                </a:solidFill>
              </a:rPr>
              <a:t>Máte radi spoločenské hry? Poznáte Človeče nehnevaj sa alebo iné hry?</a:t>
            </a:r>
          </a:p>
          <a:p>
            <a:pPr marL="0" lvl="0" indent="0" algn="just">
              <a:buNone/>
            </a:pPr>
            <a:r>
              <a:rPr lang="sk-SK" dirty="0">
                <a:solidFill>
                  <a:srgbClr val="0070C0"/>
                </a:solidFill>
              </a:rPr>
              <a:t>Vašou úlohou dnes bude vytvoriť takúto hru, ktorá bude mať matematický charakter. Jej cieľom bude to, aby ste sa prostredníctvom hry učili počítať, myslieť a riešiť úlohy, čiže spájať príjemné s užitočným. Dúfam, že sa budete dobre zabávať pri tvorbe vlastnej spoločenskej hry. Veľa šťastia!</a:t>
            </a:r>
          </a:p>
          <a:p>
            <a:pPr marL="0" indent="0">
              <a:buNone/>
            </a:pPr>
            <a:endParaRPr lang="pl-PL" dirty="0"/>
          </a:p>
        </p:txBody>
      </p:sp>
      <p:sp>
        <p:nvSpPr>
          <p:cNvPr id="5" name="Schemat blokowy: łącznik 4">
            <a:extLst>
              <a:ext uri="{FF2B5EF4-FFF2-40B4-BE49-F238E27FC236}">
                <a16:creationId xmlns="" xmlns:a16="http://schemas.microsoft.com/office/drawing/2014/main" id="{FC3A5B5B-99A3-4DD8-8419-8F58C518DBBF}"/>
              </a:ext>
            </a:extLst>
          </p:cNvPr>
          <p:cNvSpPr/>
          <p:nvPr/>
        </p:nvSpPr>
        <p:spPr>
          <a:xfrm>
            <a:off x="10842150" y="365125"/>
            <a:ext cx="617174" cy="620884"/>
          </a:xfrm>
          <a:prstGeom prst="flowChartConnector">
            <a:avLst/>
          </a:prstGeom>
          <a:solidFill>
            <a:srgbClr val="7890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chemat blokowy: łącznik 15">
            <a:extLst>
              <a:ext uri="{FF2B5EF4-FFF2-40B4-BE49-F238E27FC236}">
                <a16:creationId xmlns="" xmlns:a16="http://schemas.microsoft.com/office/drawing/2014/main" id="{8886074C-6E6B-42F5-8F26-047744492047}"/>
              </a:ext>
            </a:extLst>
          </p:cNvPr>
          <p:cNvSpPr/>
          <p:nvPr/>
        </p:nvSpPr>
        <p:spPr>
          <a:xfrm>
            <a:off x="9607802" y="691419"/>
            <a:ext cx="617174" cy="620884"/>
          </a:xfrm>
          <a:prstGeom prst="flowChartConnector">
            <a:avLst/>
          </a:prstGeom>
          <a:solidFill>
            <a:srgbClr val="DE2E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chemat blokowy: łącznik 16">
            <a:extLst>
              <a:ext uri="{FF2B5EF4-FFF2-40B4-BE49-F238E27FC236}">
                <a16:creationId xmlns="" xmlns:a16="http://schemas.microsoft.com/office/drawing/2014/main" id="{DBFF84AE-008A-4620-82C7-224A461E107D}"/>
              </a:ext>
            </a:extLst>
          </p:cNvPr>
          <p:cNvSpPr/>
          <p:nvPr/>
        </p:nvSpPr>
        <p:spPr>
          <a:xfrm>
            <a:off x="10224976" y="500062"/>
            <a:ext cx="617174" cy="620884"/>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łącznik 17">
            <a:extLst>
              <a:ext uri="{FF2B5EF4-FFF2-40B4-BE49-F238E27FC236}">
                <a16:creationId xmlns="" xmlns:a16="http://schemas.microsoft.com/office/drawing/2014/main" id="{3A6CD6F1-1A6F-473C-A4CC-DAFC73379D2D}"/>
              </a:ext>
            </a:extLst>
          </p:cNvPr>
          <p:cNvSpPr/>
          <p:nvPr/>
        </p:nvSpPr>
        <p:spPr>
          <a:xfrm>
            <a:off x="9006635" y="880612"/>
            <a:ext cx="617174" cy="620884"/>
          </a:xfrm>
          <a:prstGeom prst="flowChartConnector">
            <a:avLst/>
          </a:prstGeom>
          <a:solidFill>
            <a:srgbClr val="D434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chemat blokowy: łącznik 18">
            <a:extLst>
              <a:ext uri="{FF2B5EF4-FFF2-40B4-BE49-F238E27FC236}">
                <a16:creationId xmlns="" xmlns:a16="http://schemas.microsoft.com/office/drawing/2014/main" id="{BC7A61CC-D9DD-4BEB-B4FD-93D3AB6F392D}"/>
              </a:ext>
            </a:extLst>
          </p:cNvPr>
          <p:cNvSpPr/>
          <p:nvPr/>
        </p:nvSpPr>
        <p:spPr>
          <a:xfrm>
            <a:off x="8381458" y="1027906"/>
            <a:ext cx="617174" cy="620884"/>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chemat blokowy: łącznik 19">
            <a:extLst>
              <a:ext uri="{FF2B5EF4-FFF2-40B4-BE49-F238E27FC236}">
                <a16:creationId xmlns="" xmlns:a16="http://schemas.microsoft.com/office/drawing/2014/main" id="{A8B5F9B3-5774-47F9-99C7-4173B96663A5}"/>
              </a:ext>
            </a:extLst>
          </p:cNvPr>
          <p:cNvSpPr/>
          <p:nvPr/>
        </p:nvSpPr>
        <p:spPr>
          <a:xfrm>
            <a:off x="7788294" y="1162843"/>
            <a:ext cx="617174" cy="62088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Schemat blokowy: łącznik 20">
            <a:extLst>
              <a:ext uri="{FF2B5EF4-FFF2-40B4-BE49-F238E27FC236}">
                <a16:creationId xmlns="" xmlns:a16="http://schemas.microsoft.com/office/drawing/2014/main" id="{DFC575B3-DD8E-4A44-B967-319B11672973}"/>
              </a:ext>
            </a:extLst>
          </p:cNvPr>
          <p:cNvSpPr/>
          <p:nvPr/>
        </p:nvSpPr>
        <p:spPr>
          <a:xfrm>
            <a:off x="7157871" y="1162843"/>
            <a:ext cx="617174" cy="620884"/>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Schemat blokowy: łącznik 21">
            <a:extLst>
              <a:ext uri="{FF2B5EF4-FFF2-40B4-BE49-F238E27FC236}">
                <a16:creationId xmlns="" xmlns:a16="http://schemas.microsoft.com/office/drawing/2014/main" id="{85B5FAEB-4F3E-455E-8E08-32F961805617}"/>
              </a:ext>
            </a:extLst>
          </p:cNvPr>
          <p:cNvSpPr/>
          <p:nvPr/>
        </p:nvSpPr>
        <p:spPr>
          <a:xfrm>
            <a:off x="6538713" y="1111702"/>
            <a:ext cx="617174" cy="620884"/>
          </a:xfrm>
          <a:prstGeom prst="flowChartConnector">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Schemat blokowy: łącznik 22">
            <a:extLst>
              <a:ext uri="{FF2B5EF4-FFF2-40B4-BE49-F238E27FC236}">
                <a16:creationId xmlns="" xmlns:a16="http://schemas.microsoft.com/office/drawing/2014/main" id="{733AC6C0-D05F-4216-8CD6-DF1008E55BD4}"/>
              </a:ext>
            </a:extLst>
          </p:cNvPr>
          <p:cNvSpPr/>
          <p:nvPr/>
        </p:nvSpPr>
        <p:spPr>
          <a:xfrm>
            <a:off x="11336871" y="697820"/>
            <a:ext cx="775460" cy="732890"/>
          </a:xfrm>
          <a:prstGeom prst="flowChartConnector">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Schemat blokowy: łącznik 23">
            <a:extLst>
              <a:ext uri="{FF2B5EF4-FFF2-40B4-BE49-F238E27FC236}">
                <a16:creationId xmlns="" xmlns:a16="http://schemas.microsoft.com/office/drawing/2014/main" id="{82DF4B7A-9D35-422C-A69A-E843EED4CBD4}"/>
              </a:ext>
            </a:extLst>
          </p:cNvPr>
          <p:cNvSpPr/>
          <p:nvPr/>
        </p:nvSpPr>
        <p:spPr>
          <a:xfrm>
            <a:off x="5908290" y="1147800"/>
            <a:ext cx="617174" cy="620884"/>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Schemat blokowy: łącznik 24">
            <a:extLst>
              <a:ext uri="{FF2B5EF4-FFF2-40B4-BE49-F238E27FC236}">
                <a16:creationId xmlns="" xmlns:a16="http://schemas.microsoft.com/office/drawing/2014/main" id="{41B46C17-240C-4593-98C3-76073A7C687F}"/>
              </a:ext>
            </a:extLst>
          </p:cNvPr>
          <p:cNvSpPr/>
          <p:nvPr/>
        </p:nvSpPr>
        <p:spPr>
          <a:xfrm>
            <a:off x="5295757" y="1282737"/>
            <a:ext cx="617174" cy="62088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Schemat blokowy: łącznik 25">
            <a:extLst>
              <a:ext uri="{FF2B5EF4-FFF2-40B4-BE49-F238E27FC236}">
                <a16:creationId xmlns="" xmlns:a16="http://schemas.microsoft.com/office/drawing/2014/main" id="{3ED60E0D-7596-4D18-BBA9-1F5EBDCBBD01}"/>
              </a:ext>
            </a:extLst>
          </p:cNvPr>
          <p:cNvSpPr/>
          <p:nvPr/>
        </p:nvSpPr>
        <p:spPr>
          <a:xfrm>
            <a:off x="4681946" y="1312303"/>
            <a:ext cx="617174" cy="620884"/>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Schemat blokowy: łącznik 26">
            <a:extLst>
              <a:ext uri="{FF2B5EF4-FFF2-40B4-BE49-F238E27FC236}">
                <a16:creationId xmlns="" xmlns:a16="http://schemas.microsoft.com/office/drawing/2014/main" id="{7C8786D1-1E7A-46AB-A07B-C7978A08CE3D}"/>
              </a:ext>
            </a:extLst>
          </p:cNvPr>
          <p:cNvSpPr/>
          <p:nvPr/>
        </p:nvSpPr>
        <p:spPr>
          <a:xfrm>
            <a:off x="4046176" y="1330626"/>
            <a:ext cx="617174" cy="620884"/>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Schemat blokowy: łącznik 27">
            <a:extLst>
              <a:ext uri="{FF2B5EF4-FFF2-40B4-BE49-F238E27FC236}">
                <a16:creationId xmlns="" xmlns:a16="http://schemas.microsoft.com/office/drawing/2014/main" id="{1B5FE1CB-8122-41E4-82E0-9820AC70E974}"/>
              </a:ext>
            </a:extLst>
          </p:cNvPr>
          <p:cNvSpPr/>
          <p:nvPr/>
        </p:nvSpPr>
        <p:spPr>
          <a:xfrm>
            <a:off x="11500315" y="1000837"/>
            <a:ext cx="136230" cy="143248"/>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Schemat blokowy: łącznik 28">
            <a:extLst>
              <a:ext uri="{FF2B5EF4-FFF2-40B4-BE49-F238E27FC236}">
                <a16:creationId xmlns="" xmlns:a16="http://schemas.microsoft.com/office/drawing/2014/main" id="{E760B9D3-D121-4D8A-BAAE-BAC4BE8203F1}"/>
              </a:ext>
            </a:extLst>
          </p:cNvPr>
          <p:cNvSpPr/>
          <p:nvPr/>
        </p:nvSpPr>
        <p:spPr>
          <a:xfrm>
            <a:off x="11781982" y="1000837"/>
            <a:ext cx="136230" cy="143248"/>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50" name="Picture 2" descr="Monopol, Gry, Kostki Do Gry, Strategii">
            <a:extLst>
              <a:ext uri="{FF2B5EF4-FFF2-40B4-BE49-F238E27FC236}">
                <a16:creationId xmlns="" xmlns:a16="http://schemas.microsoft.com/office/drawing/2014/main" id="{936E2E49-14EF-459C-8F7C-64F2030A6D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42886"/>
            <a:ext cx="2204038" cy="151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55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Farby, Kolorowe, Grafika, Barwa">
            <a:extLst>
              <a:ext uri="{FF2B5EF4-FFF2-40B4-BE49-F238E27FC236}">
                <a16:creationId xmlns="" xmlns:a16="http://schemas.microsoft.com/office/drawing/2014/main" id="{F9730B3B-7C86-44BC-9BC4-4D6025D5E19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479" r="1" b="34277"/>
          <a:stretch/>
        </p:blipFill>
        <p:spPr bwMode="auto">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Pisaki, Filc, Kolor, Długopis Z Włókna">
            <a:extLst>
              <a:ext uri="{FF2B5EF4-FFF2-40B4-BE49-F238E27FC236}">
                <a16:creationId xmlns="" xmlns:a16="http://schemas.microsoft.com/office/drawing/2014/main" id="{DD4B67C7-284F-41C5-AEFF-745CBDF69E8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816" b="22609"/>
          <a:stretch/>
        </p:blipFill>
        <p:spPr bwMode="auto">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Kredki, Kolorować, Kolor, Malowanie">
            <a:extLst>
              <a:ext uri="{FF2B5EF4-FFF2-40B4-BE49-F238E27FC236}">
                <a16:creationId xmlns="" xmlns:a16="http://schemas.microsoft.com/office/drawing/2014/main" id="{A49AC5D0-AA0A-49DA-9C79-C8C250737BC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167" b="5574"/>
          <a:stretch/>
        </p:blipFill>
        <p:spPr bwMode="auto">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
        <p:nvSpPr>
          <p:cNvPr id="77" name="Freeform 1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 xmlns:a16="http://schemas.microsoft.com/office/drawing/2014/main" id="{1BD21CF5-8590-49DA-97CD-0A22AC18CEC0}"/>
              </a:ext>
            </a:extLst>
          </p:cNvPr>
          <p:cNvSpPr>
            <a:spLocks noGrp="1"/>
          </p:cNvSpPr>
          <p:nvPr>
            <p:ph type="title"/>
          </p:nvPr>
        </p:nvSpPr>
        <p:spPr>
          <a:xfrm>
            <a:off x="838200" y="365125"/>
            <a:ext cx="5191125" cy="1325563"/>
          </a:xfrm>
        </p:spPr>
        <p:txBody>
          <a:bodyPr>
            <a:normAutofit/>
          </a:bodyPr>
          <a:lstStyle/>
          <a:p>
            <a:r>
              <a:rPr lang="pl-PL" dirty="0">
                <a:solidFill>
                  <a:schemeClr val="bg1"/>
                </a:solidFill>
              </a:rPr>
              <a:t>ÚLOHA</a:t>
            </a:r>
          </a:p>
        </p:txBody>
      </p:sp>
      <p:sp>
        <p:nvSpPr>
          <p:cNvPr id="3" name="Symbol zastępczy zawartości 2">
            <a:extLst>
              <a:ext uri="{FF2B5EF4-FFF2-40B4-BE49-F238E27FC236}">
                <a16:creationId xmlns="" xmlns:a16="http://schemas.microsoft.com/office/drawing/2014/main" id="{5BCF810E-8E0D-425E-AFE1-8E2DDB1E4001}"/>
              </a:ext>
            </a:extLst>
          </p:cNvPr>
          <p:cNvSpPr>
            <a:spLocks noGrp="1"/>
          </p:cNvSpPr>
          <p:nvPr>
            <p:ph idx="1"/>
          </p:nvPr>
        </p:nvSpPr>
        <p:spPr>
          <a:xfrm>
            <a:off x="838200" y="2021249"/>
            <a:ext cx="5707565" cy="4155713"/>
          </a:xfrm>
        </p:spPr>
        <p:txBody>
          <a:bodyPr>
            <a:normAutofit/>
          </a:bodyPr>
          <a:lstStyle/>
          <a:p>
            <a:pPr marL="0" lvl="0" indent="0">
              <a:buNone/>
            </a:pPr>
            <a:r>
              <a:rPr lang="sk-SK" sz="1700" dirty="0">
                <a:solidFill>
                  <a:schemeClr val="bg1"/>
                </a:solidFill>
              </a:rPr>
              <a:t>Budete pracovať v </a:t>
            </a:r>
            <a:r>
              <a:rPr lang="sk-SK" sz="1700" dirty="0" err="1">
                <a:solidFill>
                  <a:schemeClr val="bg1"/>
                </a:solidFill>
              </a:rPr>
              <a:t>troj</a:t>
            </a:r>
            <a:r>
              <a:rPr lang="sk-SK" sz="1700" dirty="0">
                <a:solidFill>
                  <a:schemeClr val="bg1"/>
                </a:solidFill>
              </a:rPr>
              <a:t>- až štvorčlenných skupinách. Každá skupina sa sama rozhodne, akou technikou pripraví svoju hru. Môžu to byť pastelky, farby, </a:t>
            </a:r>
            <a:r>
              <a:rPr lang="sk-SK" sz="1700" dirty="0" err="1">
                <a:solidFill>
                  <a:schemeClr val="bg1"/>
                </a:solidFill>
              </a:rPr>
              <a:t>nalepovačky</a:t>
            </a:r>
            <a:r>
              <a:rPr lang="sk-SK" sz="1700" dirty="0">
                <a:solidFill>
                  <a:schemeClr val="bg1"/>
                </a:solidFill>
              </a:rPr>
              <a:t>...čo len chcete, čo sa Vám páči, čo radi robíte.</a:t>
            </a:r>
          </a:p>
          <a:p>
            <a:pPr lvl="0">
              <a:buFont typeface="Wingdings" panose="05000000000000000000" pitchFamily="2" charset="2"/>
              <a:buChar char="§"/>
            </a:pPr>
            <a:r>
              <a:rPr lang="sk-SK" sz="1700" dirty="0">
                <a:solidFill>
                  <a:schemeClr val="bg1"/>
                </a:solidFill>
              </a:rPr>
              <a:t>Hra by mala byť pripravená z papiera a okrem toho by mala obsahovať NÁVOD (informáciu ako ju hrať): úvod, priebeh a záver hry.</a:t>
            </a:r>
          </a:p>
          <a:p>
            <a:pPr lvl="0">
              <a:buFont typeface="Wingdings" panose="05000000000000000000" pitchFamily="2" charset="2"/>
              <a:buChar char="§"/>
            </a:pPr>
            <a:r>
              <a:rPr lang="sk-SK" sz="1700" dirty="0">
                <a:solidFill>
                  <a:schemeClr val="bg1"/>
                </a:solidFill>
              </a:rPr>
              <a:t>Mala by obsahovať KARTIČKY S MATERMATICKÝMI ÚLOHAMI ( alebo jeden zoznam s týmito úlohami)</a:t>
            </a:r>
          </a:p>
          <a:p>
            <a:pPr lvl="0">
              <a:buFont typeface="Wingdings" panose="05000000000000000000" pitchFamily="2" charset="2"/>
              <a:buChar char="§"/>
            </a:pPr>
            <a:r>
              <a:rPr lang="sk-SK" sz="1700" dirty="0">
                <a:solidFill>
                  <a:schemeClr val="bg1"/>
                </a:solidFill>
              </a:rPr>
              <a:t>Sami pripravíte FIGÚRKY A KOCKU</a:t>
            </a:r>
          </a:p>
          <a:p>
            <a:pPr lvl="0">
              <a:buFont typeface="Wingdings" panose="05000000000000000000" pitchFamily="2" charset="2"/>
              <a:buChar char="§"/>
            </a:pPr>
            <a:r>
              <a:rPr lang="sk-SK" sz="1700" dirty="0">
                <a:solidFill>
                  <a:schemeClr val="bg1"/>
                </a:solidFill>
              </a:rPr>
              <a:t>Po ukončení práce budete PREZENTOVAŤ HRU pred Vašimi spolužiakmi a učiteľom.</a:t>
            </a:r>
          </a:p>
          <a:p>
            <a:endParaRPr lang="pl-PL" sz="1700" dirty="0">
              <a:solidFill>
                <a:schemeClr val="bg1"/>
              </a:solidFill>
            </a:endParaRPr>
          </a:p>
        </p:txBody>
      </p:sp>
    </p:spTree>
    <p:extLst>
      <p:ext uri="{BB962C8B-B14F-4D97-AF65-F5344CB8AC3E}">
        <p14:creationId xmlns:p14="http://schemas.microsoft.com/office/powerpoint/2010/main" val="156990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onopol, Kanadyjski, Gry, W">
            <a:extLst>
              <a:ext uri="{FF2B5EF4-FFF2-40B4-BE49-F238E27FC236}">
                <a16:creationId xmlns="" xmlns:a16="http://schemas.microsoft.com/office/drawing/2014/main" id="{F2A34D99-48C9-41CB-A34F-5BA05F77AF8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51" r="32236" b="-1"/>
          <a:stretch/>
        </p:blipFill>
        <p:spPr bwMode="auto">
          <a:xfrm>
            <a:off x="20" y="10"/>
            <a:ext cx="4384019"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Group 70"/>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flipV="1">
            <a:off x="973338" y="0"/>
            <a:ext cx="11218662" cy="6858000"/>
            <a:chOff x="0" y="0"/>
            <a:chExt cx="11218662" cy="6858000"/>
          </a:xfrm>
        </p:grpSpPr>
        <p:sp>
          <p:nvSpPr>
            <p:cNvPr id="72" name="Freeform 28"/>
            <p:cNvSpPr/>
            <p:nvPr>
              <p:extLst>
                <p:ext uri="{386F3935-93C4-4BCD-93E2-E3B085C9AB24}">
                  <p16:designElem xmlns="" xmlns:p16="http://schemas.microsoft.com/office/powerpoint/2015/main" val="1"/>
                </p:ext>
              </p:extLst>
            </p:nvPr>
          </p:nvSpPr>
          <p:spPr>
            <a:xfrm>
              <a:off x="1"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26"/>
            <p:cNvSpPr/>
            <p:nvPr>
              <p:extLst>
                <p:ext uri="{386F3935-93C4-4BCD-93E2-E3B085C9AB24}">
                  <p16:designElem xmlns="" xmlns:p16="http://schemas.microsoft.com/office/powerpoint/2015/main" val="1"/>
                </p:ext>
              </p:extLst>
            </p:nvPr>
          </p:nvSpPr>
          <p:spPr>
            <a:xfrm>
              <a:off x="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ytuł 1">
            <a:extLst>
              <a:ext uri="{FF2B5EF4-FFF2-40B4-BE49-F238E27FC236}">
                <a16:creationId xmlns="" xmlns:a16="http://schemas.microsoft.com/office/drawing/2014/main" id="{E612C464-8B05-4BF5-8CDD-14DC8BAB4887}"/>
              </a:ext>
            </a:extLst>
          </p:cNvPr>
          <p:cNvSpPr>
            <a:spLocks noGrp="1"/>
          </p:cNvSpPr>
          <p:nvPr>
            <p:ph type="title"/>
          </p:nvPr>
        </p:nvSpPr>
        <p:spPr>
          <a:xfrm>
            <a:off x="4384039" y="365125"/>
            <a:ext cx="7164493" cy="1325563"/>
          </a:xfrm>
        </p:spPr>
        <p:txBody>
          <a:bodyPr>
            <a:normAutofit/>
          </a:bodyPr>
          <a:lstStyle/>
          <a:p>
            <a:r>
              <a:rPr lang="pl-PL">
                <a:solidFill>
                  <a:schemeClr val="bg1"/>
                </a:solidFill>
              </a:rPr>
              <a:t>PROCES</a:t>
            </a:r>
          </a:p>
        </p:txBody>
      </p:sp>
      <p:sp>
        <p:nvSpPr>
          <p:cNvPr id="3" name="Symbol zastępczy zawartości 2">
            <a:extLst>
              <a:ext uri="{FF2B5EF4-FFF2-40B4-BE49-F238E27FC236}">
                <a16:creationId xmlns="" xmlns:a16="http://schemas.microsoft.com/office/drawing/2014/main" id="{B1476AFE-6B0D-4544-9440-8983C9C2A4BD}"/>
              </a:ext>
            </a:extLst>
          </p:cNvPr>
          <p:cNvSpPr>
            <a:spLocks noGrp="1"/>
          </p:cNvSpPr>
          <p:nvPr>
            <p:ph idx="1"/>
          </p:nvPr>
        </p:nvSpPr>
        <p:spPr>
          <a:xfrm>
            <a:off x="4387515" y="2022601"/>
            <a:ext cx="7161017" cy="4154361"/>
          </a:xfrm>
        </p:spPr>
        <p:txBody>
          <a:bodyPr>
            <a:normAutofit/>
          </a:bodyPr>
          <a:lstStyle/>
          <a:p>
            <a:pPr marL="0" lvl="0" indent="0">
              <a:buNone/>
            </a:pPr>
            <a:r>
              <a:rPr lang="sk-SK" sz="2000" dirty="0">
                <a:solidFill>
                  <a:schemeClr val="bg1"/>
                </a:solidFill>
              </a:rPr>
              <a:t>Využite naše učebnice</a:t>
            </a:r>
            <a:br>
              <a:rPr lang="sk-SK" sz="2000" dirty="0">
                <a:solidFill>
                  <a:schemeClr val="bg1"/>
                </a:solidFill>
              </a:rPr>
            </a:br>
            <a:r>
              <a:rPr lang="sk-SK" sz="2000" dirty="0">
                <a:solidFill>
                  <a:schemeClr val="bg1"/>
                </a:solidFill>
              </a:rPr>
              <a:t>(pri tvorbe matematických úloh).</a:t>
            </a:r>
          </a:p>
          <a:p>
            <a:pPr marL="0" lvl="0" indent="0">
              <a:buNone/>
            </a:pPr>
            <a:r>
              <a:rPr lang="sk-SK" sz="2000" dirty="0">
                <a:solidFill>
                  <a:schemeClr val="bg1"/>
                </a:solidFill>
              </a:rPr>
              <a:t>Pri tvorbe hry myslite na to:</a:t>
            </a:r>
          </a:p>
          <a:p>
            <a:pPr lvl="0">
              <a:buSzPct val="45000"/>
              <a:buFont typeface="Wingdings" panose="05000000000000000000" pitchFamily="2" charset="2"/>
              <a:buChar char="§"/>
            </a:pPr>
            <a:r>
              <a:rPr lang="sk-SK" sz="2000" dirty="0">
                <a:solidFill>
                  <a:schemeClr val="bg1"/>
                </a:solidFill>
              </a:rPr>
              <a:t>Aby bola estetická (všetky jej prvky)</a:t>
            </a:r>
          </a:p>
          <a:p>
            <a:pPr>
              <a:buSzPct val="45000"/>
              <a:buFont typeface="Wingdings" panose="05000000000000000000" pitchFamily="2" charset="2"/>
              <a:buChar char="§"/>
            </a:pPr>
            <a:r>
              <a:rPr lang="sk-SK" sz="2000" dirty="0">
                <a:solidFill>
                  <a:schemeClr val="bg1"/>
                </a:solidFill>
              </a:rPr>
              <a:t>Aby povzbudzovala k tomu, aby ste sa s ňou zahrali</a:t>
            </a:r>
          </a:p>
          <a:p>
            <a:pPr lvl="0">
              <a:buSzPct val="45000"/>
              <a:buFont typeface="Wingdings" panose="05000000000000000000" pitchFamily="2" charset="2"/>
              <a:buChar char="§"/>
            </a:pPr>
            <a:r>
              <a:rPr lang="sk-SK" sz="2000" dirty="0">
                <a:solidFill>
                  <a:schemeClr val="bg1"/>
                </a:solidFill>
              </a:rPr>
              <a:t>Aby mala zrozumiteľný, jednoduchý návod</a:t>
            </a:r>
          </a:p>
          <a:p>
            <a:pPr lvl="0">
              <a:buSzPct val="45000"/>
              <a:buFont typeface="Wingdings" panose="05000000000000000000" pitchFamily="2" charset="2"/>
              <a:buChar char="§"/>
            </a:pPr>
            <a:r>
              <a:rPr lang="sk-SK" sz="2000" dirty="0">
                <a:solidFill>
                  <a:schemeClr val="bg1"/>
                </a:solidFill>
              </a:rPr>
              <a:t>Aby obsahovala správne matematické otázky (úlohy)</a:t>
            </a:r>
            <a:br>
              <a:rPr lang="sk-SK" sz="2000" dirty="0">
                <a:solidFill>
                  <a:schemeClr val="bg1"/>
                </a:solidFill>
              </a:rPr>
            </a:br>
            <a:r>
              <a:rPr lang="sk-SK" sz="2000" dirty="0">
                <a:solidFill>
                  <a:schemeClr val="bg1"/>
                </a:solidFill>
              </a:rPr>
              <a:t>( a odpovede na overenie správnosti riešenia)</a:t>
            </a:r>
          </a:p>
          <a:p>
            <a:pPr lvl="0">
              <a:buSzPct val="45000"/>
              <a:buFont typeface="Wingdings" panose="05000000000000000000" pitchFamily="2" charset="2"/>
              <a:buChar char="§"/>
            </a:pPr>
            <a:r>
              <a:rPr lang="sk-SK" sz="2000" dirty="0">
                <a:solidFill>
                  <a:schemeClr val="bg1"/>
                </a:solidFill>
              </a:rPr>
              <a:t>Dajte jej zaujímavý názov</a:t>
            </a:r>
          </a:p>
          <a:p>
            <a:endParaRPr lang="pl-PL" sz="2000" dirty="0">
              <a:solidFill>
                <a:schemeClr val="bg1"/>
              </a:solidFill>
            </a:endParaRPr>
          </a:p>
        </p:txBody>
      </p:sp>
    </p:spTree>
    <p:extLst>
      <p:ext uri="{BB962C8B-B14F-4D97-AF65-F5344CB8AC3E}">
        <p14:creationId xmlns:p14="http://schemas.microsoft.com/office/powerpoint/2010/main" val="340710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Gra, Planszowa, Pionki">
            <a:extLst>
              <a:ext uri="{FF2B5EF4-FFF2-40B4-BE49-F238E27FC236}">
                <a16:creationId xmlns="" xmlns:a16="http://schemas.microsoft.com/office/drawing/2014/main" id="{C80D3823-46AC-4188-B27B-A59B446AA4C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984" r="-3" b="14152"/>
          <a:stretch/>
        </p:blipFill>
        <p:spPr bwMode="auto">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Wolontariusze, Ręce, Dobrowolne, Pomoc">
            <a:extLst>
              <a:ext uri="{FF2B5EF4-FFF2-40B4-BE49-F238E27FC236}">
                <a16:creationId xmlns="" xmlns:a16="http://schemas.microsoft.com/office/drawing/2014/main" id="{999A5867-C83D-491F-B192-CB9327C6D3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348" b="13837"/>
          <a:stretch/>
        </p:blipFill>
        <p:spPr bwMode="auto">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a:extLst>
            <a:ext uri="{909E8E84-426E-40DD-AFC4-6F175D3DCCD1}">
              <a14:hiddenFill xmlns:a14="http://schemas.microsoft.com/office/drawing/2010/main">
                <a:solidFill>
                  <a:srgbClr val="FFFFFF"/>
                </a:solidFill>
              </a14:hiddenFill>
            </a:ext>
          </a:extLst>
        </p:spPr>
      </p:pic>
      <p:pic>
        <p:nvPicPr>
          <p:cNvPr id="5124" name="Picture 4" descr="Kostki, Grać, Losowe, Szczęście">
            <a:extLst>
              <a:ext uri="{FF2B5EF4-FFF2-40B4-BE49-F238E27FC236}">
                <a16:creationId xmlns="" xmlns:a16="http://schemas.microsoft.com/office/drawing/2014/main" id="{27FC206F-3FDA-4DBE-B733-3D46C88379B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823" b="3"/>
          <a:stretch/>
        </p:blipFill>
        <p:spPr bwMode="auto">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
        <p:nvSpPr>
          <p:cNvPr id="77" name="Freeform 1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 xmlns:a16="http://schemas.microsoft.com/office/drawing/2014/main" id="{106B7763-3F79-4C9A-8F6C-02F8ED6A1F62}"/>
              </a:ext>
            </a:extLst>
          </p:cNvPr>
          <p:cNvSpPr>
            <a:spLocks noGrp="1"/>
          </p:cNvSpPr>
          <p:nvPr>
            <p:ph type="title"/>
          </p:nvPr>
        </p:nvSpPr>
        <p:spPr>
          <a:xfrm>
            <a:off x="838200" y="365125"/>
            <a:ext cx="5191125" cy="1325563"/>
          </a:xfrm>
        </p:spPr>
        <p:txBody>
          <a:bodyPr>
            <a:normAutofit/>
          </a:bodyPr>
          <a:lstStyle/>
          <a:p>
            <a:r>
              <a:rPr lang="pl-PL" b="1">
                <a:solidFill>
                  <a:schemeClr val="bg1"/>
                </a:solidFill>
              </a:rPr>
              <a:t>PROCES</a:t>
            </a:r>
          </a:p>
        </p:txBody>
      </p:sp>
      <p:sp>
        <p:nvSpPr>
          <p:cNvPr id="3" name="Symbol zastępczy zawartości 2">
            <a:extLst>
              <a:ext uri="{FF2B5EF4-FFF2-40B4-BE49-F238E27FC236}">
                <a16:creationId xmlns="" xmlns:a16="http://schemas.microsoft.com/office/drawing/2014/main" id="{F1DE1600-493F-426F-9002-82AB62B6275E}"/>
              </a:ext>
            </a:extLst>
          </p:cNvPr>
          <p:cNvSpPr>
            <a:spLocks noGrp="1"/>
          </p:cNvSpPr>
          <p:nvPr>
            <p:ph idx="1"/>
          </p:nvPr>
        </p:nvSpPr>
        <p:spPr>
          <a:xfrm>
            <a:off x="838200" y="2021249"/>
            <a:ext cx="5707565" cy="4155713"/>
          </a:xfrm>
        </p:spPr>
        <p:txBody>
          <a:bodyPr>
            <a:normAutofit/>
          </a:bodyPr>
          <a:lstStyle/>
          <a:p>
            <a:pPr lvl="0">
              <a:buSzPct val="45000"/>
              <a:buFont typeface="StarSymbol"/>
              <a:buChar char="●"/>
            </a:pPr>
            <a:r>
              <a:rPr lang="sk-SK" sz="2000" dirty="0">
                <a:solidFill>
                  <a:schemeClr val="bg1"/>
                </a:solidFill>
              </a:rPr>
              <a:t>Nezabudnite uviesť, kto je autorom hry.</a:t>
            </a:r>
          </a:p>
          <a:p>
            <a:pPr lvl="0">
              <a:buSzPct val="45000"/>
              <a:buFont typeface="StarSymbol"/>
              <a:buChar char="●"/>
            </a:pPr>
            <a:r>
              <a:rPr lang="sk-SK" sz="2000" dirty="0">
                <a:solidFill>
                  <a:schemeClr val="bg1"/>
                </a:solidFill>
              </a:rPr>
              <a:t>Nezabúdajte na skupinovú prácu – každý by mal pracovať na spoločnom výslednom efekte.</a:t>
            </a:r>
          </a:p>
          <a:p>
            <a:pPr lvl="0">
              <a:buSzPct val="45000"/>
              <a:buFont typeface="StarSymbol"/>
              <a:buChar char="●"/>
            </a:pPr>
            <a:r>
              <a:rPr lang="sk-SK" sz="2000" dirty="0">
                <a:solidFill>
                  <a:schemeClr val="bg1"/>
                </a:solidFill>
              </a:rPr>
              <a:t>V časti HODNOTENIE  si pozrite, čomu máte venovať osobitnú pozornosť, čo bude hodnotiť učiteľ.</a:t>
            </a:r>
          </a:p>
          <a:p>
            <a:pPr marL="0" lvl="0" indent="0">
              <a:buSzPct val="45000"/>
              <a:buNone/>
            </a:pPr>
            <a:endParaRPr lang="pl-PL" sz="2000" dirty="0">
              <a:solidFill>
                <a:schemeClr val="bg1"/>
              </a:solidFill>
            </a:endParaRPr>
          </a:p>
          <a:p>
            <a:endParaRPr lang="pl-PL" sz="2000" dirty="0">
              <a:solidFill>
                <a:schemeClr val="bg1"/>
              </a:solidFill>
            </a:endParaRPr>
          </a:p>
        </p:txBody>
      </p:sp>
    </p:spTree>
    <p:extLst>
      <p:ext uri="{BB962C8B-B14F-4D97-AF65-F5344CB8AC3E}">
        <p14:creationId xmlns:p14="http://schemas.microsoft.com/office/powerpoint/2010/main" val="3026706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ać, Irytuj Się Nie, Gesellschaftsspiel">
            <a:extLst>
              <a:ext uri="{FF2B5EF4-FFF2-40B4-BE49-F238E27FC236}">
                <a16:creationId xmlns="" xmlns:a16="http://schemas.microsoft.com/office/drawing/2014/main" id="{53487B34-AE14-48F3-A612-D2021E66749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02" r="23638" b="-1"/>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 xmlns:a16="http://schemas.microsoft.com/office/drawing/2014/main" id="{A5BF1AC2-247F-4891-994E-17092ED2CC12}"/>
              </a:ext>
            </a:extLst>
          </p:cNvPr>
          <p:cNvSpPr>
            <a:spLocks noGrp="1"/>
          </p:cNvSpPr>
          <p:nvPr>
            <p:ph type="title"/>
          </p:nvPr>
        </p:nvSpPr>
        <p:spPr>
          <a:xfrm>
            <a:off x="5069940" y="365124"/>
            <a:ext cx="6172200" cy="1828800"/>
          </a:xfrm>
        </p:spPr>
        <p:txBody>
          <a:bodyPr>
            <a:normAutofit/>
          </a:bodyPr>
          <a:lstStyle/>
          <a:p>
            <a:r>
              <a:rPr lang="pl-PL" b="1" dirty="0">
                <a:solidFill>
                  <a:schemeClr val="bg1"/>
                </a:solidFill>
              </a:rPr>
              <a:t>PROCES – 1. HODINA</a:t>
            </a:r>
          </a:p>
        </p:txBody>
      </p:sp>
      <p:sp>
        <p:nvSpPr>
          <p:cNvPr id="3" name="Symbol zastępczy zawartości 2">
            <a:extLst>
              <a:ext uri="{FF2B5EF4-FFF2-40B4-BE49-F238E27FC236}">
                <a16:creationId xmlns="" xmlns:a16="http://schemas.microsoft.com/office/drawing/2014/main" id="{9DE96867-438D-4D93-A345-BE3FD33C7891}"/>
              </a:ext>
            </a:extLst>
          </p:cNvPr>
          <p:cNvSpPr>
            <a:spLocks noGrp="1"/>
          </p:cNvSpPr>
          <p:nvPr>
            <p:ph idx="1"/>
          </p:nvPr>
        </p:nvSpPr>
        <p:spPr>
          <a:xfrm>
            <a:off x="5069940" y="2322576"/>
            <a:ext cx="6172200" cy="3858768"/>
          </a:xfrm>
        </p:spPr>
        <p:txBody>
          <a:bodyPr>
            <a:normAutofit/>
          </a:bodyPr>
          <a:lstStyle/>
          <a:p>
            <a:pPr marL="457200" lvl="0" indent="-457200">
              <a:buAutoNum type="arabicPeriod"/>
            </a:pPr>
            <a:r>
              <a:rPr lang="sk-SK" sz="2200" dirty="0">
                <a:solidFill>
                  <a:schemeClr val="bg1"/>
                </a:solidFill>
              </a:rPr>
              <a:t>Začnite od plánovania hry – koľko bude mať políčok. Bolo by dobré, keby ich bolo viac než </a:t>
            </a:r>
            <a:r>
              <a:rPr lang="sk-SK" sz="2200" b="1" kern="1200" dirty="0">
                <a:solidFill>
                  <a:schemeClr val="bg1"/>
                </a:solidFill>
              </a:rPr>
              <a:t>40.</a:t>
            </a:r>
            <a:r>
              <a:rPr lang="sk-SK" sz="2200" dirty="0">
                <a:solidFill>
                  <a:schemeClr val="bg1"/>
                </a:solidFill>
              </a:rPr>
              <a:t> </a:t>
            </a:r>
          </a:p>
          <a:p>
            <a:pPr marL="457200" lvl="0" indent="-457200">
              <a:buAutoNum type="arabicPeriod"/>
            </a:pPr>
            <a:r>
              <a:rPr lang="sk-SK" sz="2200" dirty="0">
                <a:solidFill>
                  <a:schemeClr val="bg1"/>
                </a:solidFill>
              </a:rPr>
              <a:t>Zamyslite sa, aký použijete papier (kartón), koloristiku, ilustrácie, priestorové usporiadanie.</a:t>
            </a:r>
          </a:p>
          <a:p>
            <a:pPr marL="457200" lvl="0" indent="-457200">
              <a:buAutoNum type="arabicPeriod"/>
            </a:pPr>
            <a:r>
              <a:rPr lang="sk-SK" sz="2200" dirty="0">
                <a:solidFill>
                  <a:schemeClr val="bg1"/>
                </a:solidFill>
              </a:rPr>
              <a:t>Hra by mala obsahovať minimálne 20 špeciálnych políčok, ktoré budú označené ľubovoľným spôsobom ( napr. číslami</a:t>
            </a:r>
            <a:br>
              <a:rPr lang="sk-SK" sz="2200" dirty="0">
                <a:solidFill>
                  <a:schemeClr val="bg1"/>
                </a:solidFill>
              </a:rPr>
            </a:br>
            <a:r>
              <a:rPr lang="sk-SK" sz="2200" dirty="0">
                <a:solidFill>
                  <a:schemeClr val="bg1"/>
                </a:solidFill>
              </a:rPr>
              <a:t>od 1-20).</a:t>
            </a:r>
          </a:p>
          <a:p>
            <a:pPr marL="0" indent="0">
              <a:buNone/>
            </a:pPr>
            <a:endParaRPr lang="pl-PL" sz="2200" dirty="0">
              <a:solidFill>
                <a:schemeClr val="bg1"/>
              </a:solidFill>
            </a:endParaRPr>
          </a:p>
        </p:txBody>
      </p:sp>
    </p:spTree>
    <p:extLst>
      <p:ext uri="{BB962C8B-B14F-4D97-AF65-F5344CB8AC3E}">
        <p14:creationId xmlns:p14="http://schemas.microsoft.com/office/powerpoint/2010/main" val="55243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36008" cy="6858000"/>
          </a:xfrm>
          <a:prstGeom prst="rect">
            <a:avLst/>
          </a:prstGeom>
          <a:solidFill>
            <a:srgbClr val="426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s://image.shutterstock.com/display_pic_with_logo/2578444/477985111/stock-vector-collection-of-digits-numbers-figures-vector-paint-splash-477985111.jpg">
            <a:extLst>
              <a:ext uri="{FF2B5EF4-FFF2-40B4-BE49-F238E27FC236}">
                <a16:creationId xmlns="" xmlns:a16="http://schemas.microsoft.com/office/drawing/2014/main" id="{C6C846A2-0203-4E43-BB7F-4A185145D87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75" r="1" b="1"/>
          <a:stretch/>
        </p:blipFill>
        <p:spPr bwMode="auto">
          <a:xfrm>
            <a:off x="804672" y="803049"/>
            <a:ext cx="3026664" cy="247074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172" name="Picture 4" descr="Puste Karty, Białe Karty, Wizytówki">
            <a:extLst>
              <a:ext uri="{FF2B5EF4-FFF2-40B4-BE49-F238E27FC236}">
                <a16:creationId xmlns="" xmlns:a16="http://schemas.microsoft.com/office/drawing/2014/main" id="{723F88CC-A00C-465A-B4CC-B0A0CAF0A9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11" r="-4" b="8055"/>
          <a:stretch/>
        </p:blipFill>
        <p:spPr bwMode="auto">
          <a:xfrm>
            <a:off x="804672" y="3461344"/>
            <a:ext cx="3026663"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 xmlns:a16="http://schemas.microsoft.com/office/drawing/2014/main" id="{DD09EB64-2DD5-4DE5-9003-6A7E1EC3013C}"/>
              </a:ext>
            </a:extLst>
          </p:cNvPr>
          <p:cNvSpPr>
            <a:spLocks noGrp="1"/>
          </p:cNvSpPr>
          <p:nvPr>
            <p:ph type="title"/>
          </p:nvPr>
        </p:nvSpPr>
        <p:spPr>
          <a:xfrm>
            <a:off x="5116878" y="629266"/>
            <a:ext cx="6422849" cy="1676603"/>
          </a:xfrm>
        </p:spPr>
        <p:txBody>
          <a:bodyPr>
            <a:normAutofit/>
          </a:bodyPr>
          <a:lstStyle/>
          <a:p>
            <a:r>
              <a:rPr lang="pl-PL" b="1" dirty="0"/>
              <a:t>PROCES – 1. HODINA</a:t>
            </a:r>
          </a:p>
        </p:txBody>
      </p:sp>
      <p:sp>
        <p:nvSpPr>
          <p:cNvPr id="3" name="Symbol zastępczy zawartości 2">
            <a:extLst>
              <a:ext uri="{FF2B5EF4-FFF2-40B4-BE49-F238E27FC236}">
                <a16:creationId xmlns="" xmlns:a16="http://schemas.microsoft.com/office/drawing/2014/main" id="{38BD0C98-3A20-4A89-83D7-6F44122B6FD3}"/>
              </a:ext>
            </a:extLst>
          </p:cNvPr>
          <p:cNvSpPr>
            <a:spLocks noGrp="1"/>
          </p:cNvSpPr>
          <p:nvPr>
            <p:ph idx="1"/>
          </p:nvPr>
        </p:nvSpPr>
        <p:spPr>
          <a:xfrm>
            <a:off x="1313895" y="2438400"/>
            <a:ext cx="10225833" cy="3785419"/>
          </a:xfrm>
        </p:spPr>
        <p:txBody>
          <a:bodyPr>
            <a:normAutofit/>
          </a:bodyPr>
          <a:lstStyle/>
          <a:p>
            <a:pPr marL="4000500" lvl="8" indent="-342900" algn="just">
              <a:buAutoNum type="arabicPeriod" startAt="4"/>
            </a:pPr>
            <a:r>
              <a:rPr lang="sk-SK" dirty="0"/>
              <a:t>K špeciálnym políčkam pripravte opisy (môžu byť na jednom veľkom LISTE, alebo na menších KARTIČKÁCH), ktoré budú obsahovať matematické úlohy pre hráčov. Napr. osoba, ktorá bude stáť na políčku č.5 bude musieť zodpovedať na otázku–</a:t>
            </a:r>
            <a:br>
              <a:rPr lang="sk-SK" dirty="0"/>
            </a:br>
            <a:r>
              <a:rPr lang="sk-SK" dirty="0"/>
              <a:t>„aký je vzor na výpočet obvodu štvorca” alebo „koľko je 11x11” atď. Otázky sa môžu týkať rôznych oblastí matematiky. Môžu byť krátke alebo rozšírené, napr. „Alexandra má 16 rokov, a jej otec je od nej trikrát starší. Koľko rokov má jej otec”, atď. Na jednej karte môže byť viac úloh – závisí to od Vašej kreativity. Nezabúdajte uviesť aj správne odpovede na otázky (matematické úlohy).</a:t>
            </a:r>
          </a:p>
          <a:p>
            <a:pPr algn="just"/>
            <a:endParaRPr lang="pl-PL" sz="1800" dirty="0"/>
          </a:p>
        </p:txBody>
      </p:sp>
    </p:spTree>
    <p:extLst>
      <p:ext uri="{BB962C8B-B14F-4D97-AF65-F5344CB8AC3E}">
        <p14:creationId xmlns:p14="http://schemas.microsoft.com/office/powerpoint/2010/main" val="1917216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ry, Gra Planszowa, Grać, Kostki Do Gry">
            <a:extLst>
              <a:ext uri="{FF2B5EF4-FFF2-40B4-BE49-F238E27FC236}">
                <a16:creationId xmlns="" xmlns:a16="http://schemas.microsoft.com/office/drawing/2014/main" id="{6FCEE482-40E6-4B01-A32C-643B786206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009" r="17328"/>
          <a:stretch/>
        </p:blipFill>
        <p:spPr bwMode="auto">
          <a:xfrm>
            <a:off x="7555991" y="1690688"/>
            <a:ext cx="4636009" cy="5167312"/>
          </a:xfrm>
          <a:custGeom>
            <a:avLst/>
            <a:gdLst>
              <a:gd name="connsiteX0" fmla="*/ 0 w 4636009"/>
              <a:gd name="connsiteY0" fmla="*/ 0 h 5167312"/>
              <a:gd name="connsiteX1" fmla="*/ 4636009 w 4636009"/>
              <a:gd name="connsiteY1" fmla="*/ 0 h 5167312"/>
              <a:gd name="connsiteX2" fmla="*/ 4636009 w 4636009"/>
              <a:gd name="connsiteY2" fmla="*/ 5167312 h 5167312"/>
              <a:gd name="connsiteX3" fmla="*/ 276091 w 4636009"/>
              <a:gd name="connsiteY3" fmla="*/ 5167312 h 5167312"/>
              <a:gd name="connsiteX4" fmla="*/ 2669970 w 4636009"/>
              <a:gd name="connsiteY4" fmla="*/ 952 h 5167312"/>
              <a:gd name="connsiteX5" fmla="*/ 0 w 4636009"/>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6009" h="5167312">
                <a:moveTo>
                  <a:pt x="0" y="0"/>
                </a:moveTo>
                <a:lnTo>
                  <a:pt x="4636009" y="0"/>
                </a:lnTo>
                <a:lnTo>
                  <a:pt x="4636009" y="5167312"/>
                </a:lnTo>
                <a:lnTo>
                  <a:pt x="276091" y="5167312"/>
                </a:lnTo>
                <a:lnTo>
                  <a:pt x="2669970" y="952"/>
                </a:lnTo>
                <a:lnTo>
                  <a:pt x="0" y="952"/>
                </a:lnTo>
                <a:close/>
              </a:path>
            </a:pathLst>
          </a:custGeom>
          <a:noFill/>
          <a:extLst>
            <a:ext uri="{909E8E84-426E-40DD-AFC4-6F175D3DCCD1}">
              <a14:hiddenFill xmlns:a14="http://schemas.microsoft.com/office/drawing/2010/main">
                <a:solidFill>
                  <a:srgbClr val="FFFFFF"/>
                </a:solidFill>
              </a14:hiddenFill>
            </a:ext>
          </a:extLst>
        </p:spPr>
      </p:pic>
      <p:sp>
        <p:nvSpPr>
          <p:cNvPr id="71" name="Freeform 7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1691640"/>
            <a:ext cx="10052100" cy="5166360"/>
          </a:xfrm>
          <a:custGeom>
            <a:avLst/>
            <a:gdLst>
              <a:gd name="connsiteX0" fmla="*/ 0 w 9786594"/>
              <a:gd name="connsiteY0" fmla="*/ 0 h 5032376"/>
              <a:gd name="connsiteX1" fmla="*/ 2130696 w 9786594"/>
              <a:gd name="connsiteY1" fmla="*/ 0 h 5032376"/>
              <a:gd name="connsiteX2" fmla="*/ 4685057 w 9786594"/>
              <a:gd name="connsiteY2" fmla="*/ 0 h 5032376"/>
              <a:gd name="connsiteX3" fmla="*/ 6291520 w 9786594"/>
              <a:gd name="connsiteY3" fmla="*/ 0 h 5032376"/>
              <a:gd name="connsiteX4" fmla="*/ 7449885 w 9786594"/>
              <a:gd name="connsiteY4" fmla="*/ 0 h 5032376"/>
              <a:gd name="connsiteX5" fmla="*/ 7455943 w 9786594"/>
              <a:gd name="connsiteY5" fmla="*/ 0 h 5032376"/>
              <a:gd name="connsiteX6" fmla="*/ 9786594 w 9786594"/>
              <a:gd name="connsiteY6" fmla="*/ 5032376 h 5032376"/>
              <a:gd name="connsiteX7" fmla="*/ 0 w 9786594"/>
              <a:gd name="connsiteY7" fmla="*/ 5032376 h 503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594" h="5032376">
                <a:moveTo>
                  <a:pt x="0" y="0"/>
                </a:moveTo>
                <a:lnTo>
                  <a:pt x="2130696" y="0"/>
                </a:lnTo>
                <a:lnTo>
                  <a:pt x="4685057" y="0"/>
                </a:lnTo>
                <a:lnTo>
                  <a:pt x="6291520" y="0"/>
                </a:lnTo>
                <a:lnTo>
                  <a:pt x="7449885" y="0"/>
                </a:lnTo>
                <a:lnTo>
                  <a:pt x="7455943" y="0"/>
                </a:lnTo>
                <a:lnTo>
                  <a:pt x="9786594" y="5032376"/>
                </a:lnTo>
                <a:lnTo>
                  <a:pt x="0" y="503237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 xmlns:a16="http://schemas.microsoft.com/office/drawing/2014/main" id="{87645E5A-05FE-4310-B9CC-9A90C95B4580}"/>
              </a:ext>
            </a:extLst>
          </p:cNvPr>
          <p:cNvSpPr>
            <a:spLocks noGrp="1"/>
          </p:cNvSpPr>
          <p:nvPr>
            <p:ph type="title"/>
          </p:nvPr>
        </p:nvSpPr>
        <p:spPr>
          <a:xfrm>
            <a:off x="838200" y="365125"/>
            <a:ext cx="10515600" cy="1325563"/>
          </a:xfrm>
        </p:spPr>
        <p:txBody>
          <a:bodyPr>
            <a:normAutofit/>
          </a:bodyPr>
          <a:lstStyle/>
          <a:p>
            <a:r>
              <a:rPr lang="pl-PL" b="1" dirty="0"/>
              <a:t>PROCES – 2. HODINA</a:t>
            </a:r>
          </a:p>
        </p:txBody>
      </p:sp>
      <p:sp>
        <p:nvSpPr>
          <p:cNvPr id="3" name="Symbol zastępczy zawartości 2">
            <a:extLst>
              <a:ext uri="{FF2B5EF4-FFF2-40B4-BE49-F238E27FC236}">
                <a16:creationId xmlns="" xmlns:a16="http://schemas.microsoft.com/office/drawing/2014/main" id="{F68B0CE0-165A-4181-965B-1EC9878719BA}"/>
              </a:ext>
            </a:extLst>
          </p:cNvPr>
          <p:cNvSpPr>
            <a:spLocks noGrp="1"/>
          </p:cNvSpPr>
          <p:nvPr>
            <p:ph idx="1"/>
          </p:nvPr>
        </p:nvSpPr>
        <p:spPr>
          <a:xfrm>
            <a:off x="838200" y="2015406"/>
            <a:ext cx="6588625" cy="4065986"/>
          </a:xfrm>
        </p:spPr>
        <p:txBody>
          <a:bodyPr anchor="ctr">
            <a:normAutofit/>
          </a:bodyPr>
          <a:lstStyle/>
          <a:p>
            <a:pPr marL="0" lvl="0" indent="0">
              <a:buNone/>
            </a:pPr>
            <a:r>
              <a:rPr lang="sk-SK" sz="2000" dirty="0">
                <a:solidFill>
                  <a:schemeClr val="bg1"/>
                </a:solidFill>
              </a:rPr>
              <a:t>5. Nezabudnite pripraviť NÁVOD na hru (pozrite si návody hier, ktoré máte doma a pripravte podobný)</a:t>
            </a:r>
          </a:p>
          <a:p>
            <a:pPr marL="0" lvl="0" indent="0">
              <a:buNone/>
            </a:pPr>
            <a:r>
              <a:rPr lang="sk-SK" sz="2000" dirty="0">
                <a:solidFill>
                  <a:schemeClr val="bg1"/>
                </a:solidFill>
              </a:rPr>
              <a:t>6.  Hra bude určená Vaším rovesníkom, preto by náročnosť matematických otázok mala byť prispôsobená Vášmu veku. </a:t>
            </a:r>
          </a:p>
          <a:p>
            <a:pPr marL="0" lvl="0" indent="0">
              <a:buNone/>
            </a:pPr>
            <a:r>
              <a:rPr lang="sk-SK" sz="2000" dirty="0">
                <a:solidFill>
                  <a:schemeClr val="bg1"/>
                </a:solidFill>
              </a:rPr>
              <a:t>7. Pri príprave hry môžete využiť uvedené odkazy. Pozrite si aj príklady stolových hier.</a:t>
            </a:r>
          </a:p>
          <a:p>
            <a:pPr marL="0" lvl="0" indent="0">
              <a:buNone/>
            </a:pPr>
            <a:r>
              <a:rPr lang="sk-SK" sz="2000" dirty="0">
                <a:solidFill>
                  <a:schemeClr val="bg1"/>
                </a:solidFill>
              </a:rPr>
              <a:t>8. Pripravte FIGÚRKY A KOCKY ( ľubovoľnou technikou)</a:t>
            </a:r>
            <a:r>
              <a:rPr lang="pl-PL" sz="2000" dirty="0">
                <a:solidFill>
                  <a:schemeClr val="bg1"/>
                </a:solidFill>
              </a:rPr>
              <a:t/>
            </a:r>
            <a:br>
              <a:rPr lang="pl-PL" sz="2000" dirty="0">
                <a:solidFill>
                  <a:schemeClr val="bg1"/>
                </a:solidFill>
              </a:rPr>
            </a:br>
            <a:endParaRPr lang="pl-PL" sz="2000" dirty="0">
              <a:solidFill>
                <a:schemeClr val="bg1"/>
              </a:solidFill>
            </a:endParaRPr>
          </a:p>
          <a:p>
            <a:pPr marL="0" indent="0">
              <a:buNone/>
            </a:pPr>
            <a:endParaRPr lang="pl-PL" sz="2000" dirty="0">
              <a:solidFill>
                <a:schemeClr val="bg1"/>
              </a:solidFill>
            </a:endParaRPr>
          </a:p>
        </p:txBody>
      </p:sp>
    </p:spTree>
    <p:extLst>
      <p:ext uri="{BB962C8B-B14F-4D97-AF65-F5344CB8AC3E}">
        <p14:creationId xmlns:p14="http://schemas.microsoft.com/office/powerpoint/2010/main" val="415680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ozaika, Wielobarwny, Geometryczny">
            <a:extLst>
              <a:ext uri="{FF2B5EF4-FFF2-40B4-BE49-F238E27FC236}">
                <a16:creationId xmlns="" xmlns:a16="http://schemas.microsoft.com/office/drawing/2014/main" id="{E8C92F05-E4DB-4493-92DB-61E5D144DFE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 r="10073" b="-2"/>
          <a:stretch/>
        </p:blipFill>
        <p:spPr bwMode="auto">
          <a:xfrm>
            <a:off x="7555991" y="1690688"/>
            <a:ext cx="4636009" cy="5167312"/>
          </a:xfrm>
          <a:custGeom>
            <a:avLst/>
            <a:gdLst>
              <a:gd name="connsiteX0" fmla="*/ 0 w 4636009"/>
              <a:gd name="connsiteY0" fmla="*/ 0 h 5167312"/>
              <a:gd name="connsiteX1" fmla="*/ 4636009 w 4636009"/>
              <a:gd name="connsiteY1" fmla="*/ 0 h 5167312"/>
              <a:gd name="connsiteX2" fmla="*/ 4636009 w 4636009"/>
              <a:gd name="connsiteY2" fmla="*/ 5167312 h 5167312"/>
              <a:gd name="connsiteX3" fmla="*/ 276091 w 4636009"/>
              <a:gd name="connsiteY3" fmla="*/ 5167312 h 5167312"/>
              <a:gd name="connsiteX4" fmla="*/ 2669970 w 4636009"/>
              <a:gd name="connsiteY4" fmla="*/ 952 h 5167312"/>
              <a:gd name="connsiteX5" fmla="*/ 0 w 4636009"/>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6009" h="5167312">
                <a:moveTo>
                  <a:pt x="0" y="0"/>
                </a:moveTo>
                <a:lnTo>
                  <a:pt x="4636009" y="0"/>
                </a:lnTo>
                <a:lnTo>
                  <a:pt x="4636009" y="5167312"/>
                </a:lnTo>
                <a:lnTo>
                  <a:pt x="276091" y="5167312"/>
                </a:lnTo>
                <a:lnTo>
                  <a:pt x="2669970" y="952"/>
                </a:lnTo>
                <a:lnTo>
                  <a:pt x="0" y="952"/>
                </a:lnTo>
                <a:close/>
              </a:path>
            </a:pathLst>
          </a:custGeom>
          <a:noFill/>
          <a:extLst>
            <a:ext uri="{909E8E84-426E-40DD-AFC4-6F175D3DCCD1}">
              <a14:hiddenFill xmlns:a14="http://schemas.microsoft.com/office/drawing/2010/main">
                <a:solidFill>
                  <a:srgbClr val="FFFFFF"/>
                </a:solidFill>
              </a14:hiddenFill>
            </a:ext>
          </a:extLst>
        </p:spPr>
      </p:pic>
      <p:sp>
        <p:nvSpPr>
          <p:cNvPr id="71" name="Freeform 7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1691640"/>
            <a:ext cx="10052100" cy="5166360"/>
          </a:xfrm>
          <a:custGeom>
            <a:avLst/>
            <a:gdLst>
              <a:gd name="connsiteX0" fmla="*/ 0 w 9786594"/>
              <a:gd name="connsiteY0" fmla="*/ 0 h 5032376"/>
              <a:gd name="connsiteX1" fmla="*/ 2130696 w 9786594"/>
              <a:gd name="connsiteY1" fmla="*/ 0 h 5032376"/>
              <a:gd name="connsiteX2" fmla="*/ 4685057 w 9786594"/>
              <a:gd name="connsiteY2" fmla="*/ 0 h 5032376"/>
              <a:gd name="connsiteX3" fmla="*/ 6291520 w 9786594"/>
              <a:gd name="connsiteY3" fmla="*/ 0 h 5032376"/>
              <a:gd name="connsiteX4" fmla="*/ 7449885 w 9786594"/>
              <a:gd name="connsiteY4" fmla="*/ 0 h 5032376"/>
              <a:gd name="connsiteX5" fmla="*/ 7455943 w 9786594"/>
              <a:gd name="connsiteY5" fmla="*/ 0 h 5032376"/>
              <a:gd name="connsiteX6" fmla="*/ 9786594 w 9786594"/>
              <a:gd name="connsiteY6" fmla="*/ 5032376 h 5032376"/>
              <a:gd name="connsiteX7" fmla="*/ 0 w 9786594"/>
              <a:gd name="connsiteY7" fmla="*/ 5032376 h 503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594" h="5032376">
                <a:moveTo>
                  <a:pt x="0" y="0"/>
                </a:moveTo>
                <a:lnTo>
                  <a:pt x="2130696" y="0"/>
                </a:lnTo>
                <a:lnTo>
                  <a:pt x="4685057" y="0"/>
                </a:lnTo>
                <a:lnTo>
                  <a:pt x="6291520" y="0"/>
                </a:lnTo>
                <a:lnTo>
                  <a:pt x="7449885" y="0"/>
                </a:lnTo>
                <a:lnTo>
                  <a:pt x="7455943" y="0"/>
                </a:lnTo>
                <a:lnTo>
                  <a:pt x="9786594" y="5032376"/>
                </a:lnTo>
                <a:lnTo>
                  <a:pt x="0" y="503237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 xmlns:a16="http://schemas.microsoft.com/office/drawing/2014/main" id="{5DF11093-BA04-4478-B22C-999D94275E57}"/>
              </a:ext>
            </a:extLst>
          </p:cNvPr>
          <p:cNvSpPr>
            <a:spLocks noGrp="1"/>
          </p:cNvSpPr>
          <p:nvPr>
            <p:ph type="title"/>
          </p:nvPr>
        </p:nvSpPr>
        <p:spPr>
          <a:xfrm>
            <a:off x="838200" y="365125"/>
            <a:ext cx="10515600" cy="1325563"/>
          </a:xfrm>
        </p:spPr>
        <p:txBody>
          <a:bodyPr>
            <a:normAutofit/>
          </a:bodyPr>
          <a:lstStyle/>
          <a:p>
            <a:r>
              <a:rPr lang="pl-PL" dirty="0"/>
              <a:t>PROCES – 3. HODINA</a:t>
            </a:r>
          </a:p>
        </p:txBody>
      </p:sp>
      <p:sp>
        <p:nvSpPr>
          <p:cNvPr id="3" name="Symbol zastępczy zawartości 2">
            <a:extLst>
              <a:ext uri="{FF2B5EF4-FFF2-40B4-BE49-F238E27FC236}">
                <a16:creationId xmlns="" xmlns:a16="http://schemas.microsoft.com/office/drawing/2014/main" id="{9B22705A-8231-4EFD-AA66-E65410ECC212}"/>
              </a:ext>
            </a:extLst>
          </p:cNvPr>
          <p:cNvSpPr>
            <a:spLocks noGrp="1"/>
          </p:cNvSpPr>
          <p:nvPr>
            <p:ph idx="1"/>
          </p:nvPr>
        </p:nvSpPr>
        <p:spPr>
          <a:xfrm>
            <a:off x="483683" y="2015406"/>
            <a:ext cx="6588625" cy="4065986"/>
          </a:xfrm>
        </p:spPr>
        <p:txBody>
          <a:bodyPr anchor="ctr">
            <a:normAutofit/>
          </a:bodyPr>
          <a:lstStyle/>
          <a:p>
            <a:r>
              <a:rPr lang="sk-SK" sz="1900" dirty="0">
                <a:solidFill>
                  <a:schemeClr val="bg1"/>
                </a:solidFill>
              </a:rPr>
              <a:t>Prezentujte hru Vaším kamarátom. Povedzte im o nej: </a:t>
            </a:r>
          </a:p>
          <a:p>
            <a:pPr>
              <a:buFontTx/>
              <a:buChar char="-"/>
            </a:pPr>
            <a:r>
              <a:rPr lang="sk-SK" sz="1900" dirty="0">
                <a:solidFill>
                  <a:schemeClr val="bg1"/>
                </a:solidFill>
              </a:rPr>
              <a:t>Uveďte názov,</a:t>
            </a:r>
          </a:p>
          <a:p>
            <a:pPr>
              <a:buFontTx/>
              <a:buChar char="-"/>
            </a:pPr>
            <a:r>
              <a:rPr lang="sk-SK" sz="1900" dirty="0">
                <a:solidFill>
                  <a:schemeClr val="bg1"/>
                </a:solidFill>
              </a:rPr>
              <a:t>Zásady,</a:t>
            </a:r>
          </a:p>
          <a:p>
            <a:pPr>
              <a:buFontTx/>
              <a:buChar char="-"/>
            </a:pPr>
            <a:r>
              <a:rPr lang="sk-SK" sz="1900" dirty="0">
                <a:solidFill>
                  <a:schemeClr val="bg1"/>
                </a:solidFill>
              </a:rPr>
              <a:t>Návod,</a:t>
            </a:r>
          </a:p>
          <a:p>
            <a:pPr>
              <a:buFontTx/>
              <a:buChar char="-"/>
            </a:pPr>
            <a:r>
              <a:rPr lang="sk-SK" sz="1900" dirty="0">
                <a:solidFill>
                  <a:schemeClr val="bg1"/>
                </a:solidFill>
              </a:rPr>
              <a:t>Príklady matematických úloh z kariet,</a:t>
            </a:r>
          </a:p>
          <a:p>
            <a:pPr>
              <a:buFontTx/>
              <a:buChar char="-"/>
            </a:pPr>
            <a:r>
              <a:rPr lang="sk-SK" sz="1900" dirty="0">
                <a:solidFill>
                  <a:schemeClr val="bg1"/>
                </a:solidFill>
              </a:rPr>
              <a:t>Povedzte ako hra vznikla,</a:t>
            </a:r>
          </a:p>
          <a:p>
            <a:pPr>
              <a:buFontTx/>
              <a:buChar char="-"/>
            </a:pPr>
            <a:r>
              <a:rPr lang="sk-SK" sz="1900" dirty="0">
                <a:solidFill>
                  <a:schemeClr val="bg1"/>
                </a:solidFill>
              </a:rPr>
              <a:t>Podeľte sa so svojimi dojmami ( čo bolo zaujímavé, čo bolo ťažké atď.),</a:t>
            </a:r>
          </a:p>
          <a:p>
            <a:pPr>
              <a:buFontTx/>
              <a:buChar char="-"/>
            </a:pPr>
            <a:r>
              <a:rPr lang="sk-SK" sz="1900" dirty="0">
                <a:solidFill>
                  <a:schemeClr val="bg1"/>
                </a:solidFill>
              </a:rPr>
              <a:t>Odpovedzte na prípadné otázky učiteľa a spolužiakov,</a:t>
            </a:r>
          </a:p>
          <a:p>
            <a:pPr>
              <a:buFontTx/>
              <a:buChar char="-"/>
            </a:pPr>
            <a:r>
              <a:rPr lang="sk-SK" sz="1900" dirty="0">
                <a:solidFill>
                  <a:schemeClr val="bg1"/>
                </a:solidFill>
              </a:rPr>
              <a:t>Dovoľte kamarátom, aby si Vašu hru zahrali</a:t>
            </a:r>
            <a:r>
              <a:rPr lang="sk-SK" sz="1900" dirty="0">
                <a:solidFill>
                  <a:schemeClr val="bg1"/>
                </a:solidFill>
                <a:sym typeface="Wingdings" panose="05000000000000000000" pitchFamily="2" charset="2"/>
              </a:rPr>
              <a:t></a:t>
            </a:r>
            <a:endParaRPr lang="sk-SK" sz="1900" dirty="0">
              <a:solidFill>
                <a:schemeClr val="bg1"/>
              </a:solidFill>
            </a:endParaRPr>
          </a:p>
          <a:p>
            <a:pPr>
              <a:buFontTx/>
              <a:buChar char="-"/>
            </a:pPr>
            <a:endParaRPr lang="pl-PL" sz="1900" dirty="0">
              <a:solidFill>
                <a:schemeClr val="bg1"/>
              </a:solidFill>
            </a:endParaRPr>
          </a:p>
          <a:p>
            <a:pPr>
              <a:buFontTx/>
              <a:buChar char="-"/>
            </a:pPr>
            <a:endParaRPr lang="pl-PL" sz="1900" dirty="0">
              <a:solidFill>
                <a:schemeClr val="bg1"/>
              </a:solidFill>
            </a:endParaRPr>
          </a:p>
        </p:txBody>
      </p:sp>
    </p:spTree>
    <p:extLst>
      <p:ext uri="{BB962C8B-B14F-4D97-AF65-F5344CB8AC3E}">
        <p14:creationId xmlns:p14="http://schemas.microsoft.com/office/powerpoint/2010/main" val="18340003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969</Words>
  <Application>Microsoft Office PowerPoint</Application>
  <PresentationFormat>Panoramiczny</PresentationFormat>
  <Paragraphs>129</Paragraphs>
  <Slides>16</Slides>
  <Notes>2</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16</vt:i4>
      </vt:variant>
    </vt:vector>
  </HeadingPairs>
  <TitlesOfParts>
    <vt:vector size="27" baseType="lpstr">
      <vt:lpstr>Arial</vt:lpstr>
      <vt:lpstr>Calibri</vt:lpstr>
      <vt:lpstr>Calibri Light</vt:lpstr>
      <vt:lpstr>Comic Sans MS</vt:lpstr>
      <vt:lpstr>Franklin Gothic Medium</vt:lpstr>
      <vt:lpstr>Lucida Sans Unicode</vt:lpstr>
      <vt:lpstr>Mangal</vt:lpstr>
      <vt:lpstr>StarSymbol</vt:lpstr>
      <vt:lpstr>Trebuchet MS</vt:lpstr>
      <vt:lpstr>Wingdings</vt:lpstr>
      <vt:lpstr>Motyw pakietu Office</vt:lpstr>
      <vt:lpstr>Matematická spoločenská hra</vt:lpstr>
      <vt:lpstr>Úvod</vt:lpstr>
      <vt:lpstr>ÚLOHA</vt:lpstr>
      <vt:lpstr>PROCES</vt:lpstr>
      <vt:lpstr>PROCES</vt:lpstr>
      <vt:lpstr>PROCES – 1. HODINA</vt:lpstr>
      <vt:lpstr>PROCES – 1. HODINA</vt:lpstr>
      <vt:lpstr>PROCES – 2. HODINA</vt:lpstr>
      <vt:lpstr>PROCES – 3. HODINA</vt:lpstr>
      <vt:lpstr>ZDROJE</vt:lpstr>
      <vt:lpstr>HODNOTENIE</vt:lpstr>
      <vt:lpstr>HODNOTENIE</vt:lpstr>
      <vt:lpstr>HODNOTENIE</vt:lpstr>
      <vt:lpstr>ZÁVER</vt:lpstr>
      <vt:lpstr>PORADCA PRE UČITEĽA</vt:lpstr>
      <vt:lpstr>PORADCA PRE UČITEĽA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Matematycza gra planszowa</dc:title>
  <dc:creator>Sabina Folwarska</dc:creator>
  <cp:lastModifiedBy>Anna Basta</cp:lastModifiedBy>
  <cp:revision>46</cp:revision>
  <dcterms:created xsi:type="dcterms:W3CDTF">2017-08-23T11:53:48Z</dcterms:created>
  <dcterms:modified xsi:type="dcterms:W3CDTF">2020-01-14T11:38:10Z</dcterms:modified>
</cp:coreProperties>
</file>