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73" r:id="rId3"/>
    <p:sldId id="275" r:id="rId4"/>
    <p:sldId id="274" r:id="rId5"/>
    <p:sldId id="270" r:id="rId6"/>
    <p:sldId id="272" r:id="rId7"/>
    <p:sldId id="271" r:id="rId8"/>
    <p:sldId id="290" r:id="rId9"/>
    <p:sldId id="269" r:id="rId10"/>
    <p:sldId id="284" r:id="rId11"/>
    <p:sldId id="287" r:id="rId12"/>
    <p:sldId id="288" r:id="rId13"/>
    <p:sldId id="289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92" r:id="rId33"/>
    <p:sldId id="291" r:id="rId3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84" d="100"/>
          <a:sy n="84" d="100"/>
        </p:scale>
        <p:origin x="144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39706-EA91-4D19-BF09-4006734B667E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AFB24-7542-436F-96B3-0980565BD92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4393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6451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727ADF-F333-4641-82A1-2B4A6731AA86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44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6656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085ED3-FDCB-41F8-9742-9E806F0E9011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336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6861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8C5483-5B67-4676-A267-7812A98D7EEC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383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7373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D6ED1B-6CC6-439D-B2A5-F9E1CAB7DDBF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033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7373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D6ED1B-6CC6-439D-B2A5-F9E1CAB7DDBF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267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7577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E93060-529C-4C4B-908C-0B98D4BE3B6B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670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7782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135E97-A408-49BC-BE1D-B46FB351B961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626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7987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2B53A9-6168-463A-90A9-6BB82A684E05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50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89D89-B164-4ADD-9B61-B5F19D4C0A46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6.emf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6.emf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emf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emf"/><Relationship Id="rId5" Type="http://schemas.openxmlformats.org/officeDocument/2006/relationships/image" Target="../media/image24.jpeg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nbank.org/" TargetMode="External"/><Relationship Id="rId2" Type="http://schemas.openxmlformats.org/officeDocument/2006/relationships/hyperlink" Target="http://www.signwriting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ignbank.org/wiki/index.php?title=Main_Page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http://1.1.1.3/bmi/upload.wikimedia.org/wikipedia/commons/3/32/SGN-PL_SW_dzi%C4%99kowa%C4%87.PNG" TargetMode="External"/><Relationship Id="rId7" Type="http://schemas.openxmlformats.org/officeDocument/2006/relationships/image" Target="../media/image2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http://1.1.1.2/bmi/upload.wikimedia.org/wikipedia/commons/c/c0/SGN-PL_SW_uwaga,_uwa%C5%BCa%C4%87.PNG" TargetMode="External"/><Relationship Id="rId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Sign</a:t>
            </a:r>
            <a:r>
              <a:rPr lang="pl-PL" dirty="0"/>
              <a:t> </a:t>
            </a:r>
            <a:r>
              <a:rPr lang="pl-PL" dirty="0" err="1"/>
              <a:t>Writing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Web </a:t>
            </a:r>
            <a:r>
              <a:rPr lang="sk-SK" dirty="0" err="1"/>
              <a:t>Quest</a:t>
            </a:r>
            <a:r>
              <a:rPr lang="sk-SK" dirty="0"/>
              <a:t> určený pre nepočujúcich žiakov na hodiny spoločenskej komunikácie nepočujúcich.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66315994-E911-4C11-A54A-A3131E74E3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7723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237312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u="sng" dirty="0"/>
              <a:t>Každá prezentácia by mala obsahovať:</a:t>
            </a:r>
          </a:p>
          <a:p>
            <a:pPr marL="0" indent="0">
              <a:buNone/>
            </a:pPr>
            <a:r>
              <a:rPr lang="sk-SK" dirty="0"/>
              <a:t>1. Mená a priezviská autorov</a:t>
            </a:r>
          </a:p>
          <a:p>
            <a:pPr marL="0" indent="0">
              <a:buNone/>
            </a:pPr>
            <a:r>
              <a:rPr lang="sk-SK" dirty="0"/>
              <a:t>2. Tému úlohy</a:t>
            </a:r>
          </a:p>
          <a:p>
            <a:pPr marL="0" indent="0">
              <a:buNone/>
            </a:pPr>
            <a:r>
              <a:rPr lang="sk-SK" dirty="0"/>
              <a:t>3. Zapíšte informáciu a príbeh len pomocou SW, pričom využijete internetový slovník alebo urobte tento zápis ručne.</a:t>
            </a:r>
          </a:p>
          <a:p>
            <a:pPr marL="0" indent="0">
              <a:buNone/>
            </a:pPr>
            <a:r>
              <a:rPr lang="sk-SK" dirty="0"/>
              <a:t>3. Výsledný efekt Vašej spoločnej práce umiestnite na školskej internetovej stránke a v školských novinách.</a:t>
            </a:r>
          </a:p>
        </p:txBody>
      </p:sp>
    </p:spTree>
    <p:extLst>
      <p:ext uri="{BB962C8B-B14F-4D97-AF65-F5344CB8AC3E}">
        <p14:creationId xmlns:p14="http://schemas.microsoft.com/office/powerpoint/2010/main" val="1585365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 realizáciu projektu majú žiaci tri týždne:</a:t>
            </a:r>
          </a:p>
          <a:p>
            <a:r>
              <a:rPr lang="sk-SK" dirty="0"/>
              <a:t>Pracovný plán: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821127"/>
              </p:ext>
            </p:extLst>
          </p:nvPr>
        </p:nvGraphicFramePr>
        <p:xfrm>
          <a:off x="755576" y="3573016"/>
          <a:ext cx="7704856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Prvý týždeň: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Oboznámenie sa s úlohami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Rozdelenie úloh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Oboznámenie sa so zdrojmi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Vyhľadávanie informácií o vzniku </a:t>
                      </a:r>
                      <a:r>
                        <a:rPr lang="sk-SK" baseline="0" noProof="0" dirty="0" err="1"/>
                        <a:t>Sign</a:t>
                      </a:r>
                      <a:r>
                        <a:rPr lang="sk-SK" baseline="0" noProof="0" dirty="0"/>
                        <a:t> </a:t>
                      </a:r>
                      <a:r>
                        <a:rPr lang="sk-SK" baseline="0" noProof="0" dirty="0" err="1"/>
                        <a:t>Writingu</a:t>
                      </a:r>
                      <a:endParaRPr lang="sk-SK" baseline="0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Spracovanie spoločného príbehu alebo informácie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763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Proces: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372626"/>
              </p:ext>
            </p:extLst>
          </p:nvPr>
        </p:nvGraphicFramePr>
        <p:xfrm>
          <a:off x="457200" y="1600200"/>
          <a:ext cx="8229600" cy="1900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8454">
                <a:tc>
                  <a:txBody>
                    <a:bodyPr/>
                    <a:lstStyle/>
                    <a:p>
                      <a:r>
                        <a:rPr lang="sk-SK" noProof="0" dirty="0"/>
                        <a:t>Druhý týždeň: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5235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noProof="0" dirty="0"/>
                        <a:t>Prehľad</a:t>
                      </a:r>
                      <a:r>
                        <a:rPr lang="sk-SK" baseline="0" noProof="0" dirty="0"/>
                        <a:t> vo dvojiciach </a:t>
                      </a:r>
                      <a:r>
                        <a:rPr lang="sk-SK" noProof="0" dirty="0"/>
                        <a:t>zozbieraných informácií,</a:t>
                      </a:r>
                      <a:r>
                        <a:rPr lang="sk-SK" baseline="0" noProof="0" dirty="0"/>
                        <a:t> ktoré súvisia s témou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Príprava gramaticky správnej prezentácie a správna voľba znakov SW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Príprava prezentácie o histórií </a:t>
                      </a:r>
                      <a:r>
                        <a:rPr lang="sk-SK" baseline="0" noProof="0" dirty="0" err="1"/>
                        <a:t>Sign</a:t>
                      </a:r>
                      <a:r>
                        <a:rPr lang="sk-SK" baseline="0" noProof="0" dirty="0"/>
                        <a:t> </a:t>
                      </a:r>
                      <a:r>
                        <a:rPr lang="sk-SK" baseline="0" noProof="0" dirty="0" err="1"/>
                        <a:t>Writingu</a:t>
                      </a:r>
                      <a:endParaRPr lang="sk-SK" baseline="0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242331"/>
              </p:ext>
            </p:extLst>
          </p:nvPr>
        </p:nvGraphicFramePr>
        <p:xfrm>
          <a:off x="467544" y="4149081"/>
          <a:ext cx="8208912" cy="171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97808">
                <a:tc>
                  <a:txBody>
                    <a:bodyPr/>
                    <a:lstStyle/>
                    <a:p>
                      <a:r>
                        <a:rPr lang="sk-SK" noProof="0" dirty="0"/>
                        <a:t>Tretí týždeň: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Technické dopracovanie celej prezentácie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Prezentácia výsledkov svojej práce na triednom fóre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k-SK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883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Oboznámte sa so základmi </a:t>
            </a:r>
            <a:r>
              <a:rPr lang="pl-PL" dirty="0"/>
              <a:t>SW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Viac informácií nájdete na internetových stránkach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400675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pl-PL" sz="4800" b="1" dirty="0" err="1">
                <a:solidFill>
                  <a:srgbClr val="C00000"/>
                </a:solidFill>
              </a:rPr>
              <a:t>SignWriting</a:t>
            </a:r>
            <a:r>
              <a:rPr lang="pl-PL" sz="4800" dirty="0"/>
              <a:t> </a:t>
            </a:r>
          </a:p>
          <a:p>
            <a:pPr algn="ctr" eaLnBrk="1" hangingPunct="1">
              <a:buFont typeface="Arial" pitchFamily="34" charset="0"/>
              <a:buNone/>
            </a:pPr>
            <a:endParaRPr lang="pl-PL" sz="3600" dirty="0"/>
          </a:p>
          <a:p>
            <a:pPr eaLnBrk="1" hangingPunct="1"/>
            <a:r>
              <a:rPr lang="sk-SK" dirty="0"/>
              <a:t>Je to metóda zapisovania znakov posunkovej reči.</a:t>
            </a:r>
          </a:p>
          <a:p>
            <a:pPr eaLnBrk="1" hangingPunct="1">
              <a:buFont typeface="Arial" pitchFamily="34" charset="0"/>
              <a:buNone/>
            </a:pPr>
            <a:r>
              <a:rPr lang="sk-SK" dirty="0"/>
              <a:t>	Doslovne znamená: </a:t>
            </a:r>
            <a:r>
              <a:rPr lang="sk-SK" sz="3600" dirty="0"/>
              <a:t>ZNAKOVÉ PÍSMO</a:t>
            </a:r>
            <a:endParaRPr lang="sk-SK" dirty="0"/>
          </a:p>
          <a:p>
            <a:pPr eaLnBrk="1" hangingPunct="1">
              <a:buFont typeface="Arial" pitchFamily="34" charset="0"/>
              <a:buNone/>
            </a:pPr>
            <a:endParaRPr lang="sk-SK" dirty="0"/>
          </a:p>
          <a:p>
            <a:pPr eaLnBrk="1" hangingPunct="1">
              <a:buFont typeface="Arial" pitchFamily="34" charset="0"/>
              <a:buNone/>
            </a:pPr>
            <a:endParaRPr lang="sk-SK" dirty="0"/>
          </a:p>
          <a:p>
            <a:pPr eaLnBrk="1" hangingPunct="1">
              <a:buFont typeface="Arial" pitchFamily="34" charset="0"/>
              <a:buNone/>
            </a:pPr>
            <a:r>
              <a:rPr lang="sk-SK" dirty="0"/>
              <a:t>    Ukážka znakového písma:</a:t>
            </a:r>
          </a:p>
          <a:p>
            <a:pPr eaLnBrk="1" hangingPunct="1">
              <a:buFont typeface="Arial" pitchFamily="34" charset="0"/>
              <a:buNone/>
            </a:pPr>
            <a:endParaRPr lang="pl-PL" dirty="0"/>
          </a:p>
        </p:txBody>
      </p:sp>
      <p:pic>
        <p:nvPicPr>
          <p:cNvPr id="7171" name="Picture 2" descr="E:\Monia\PRACA\PROJEKTY\Sign Writing\ZNZAKI SW + RYSYNKI -WSZYSTKIE\znaki SW\wszystkie\S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3429000"/>
            <a:ext cx="1728787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3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30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err="1"/>
              <a:t>SignWriting</a:t>
            </a:r>
            <a:r>
              <a:rPr lang="sk-SK" b="1" dirty="0"/>
              <a:t> </a:t>
            </a:r>
            <a:br>
              <a:rPr lang="sk-SK" b="1" dirty="0"/>
            </a:br>
            <a:r>
              <a:rPr lang="sk-SK" b="1" dirty="0"/>
              <a:t>nie je obrázkovým písmom</a:t>
            </a:r>
            <a:r>
              <a:rPr lang="sk-SK" dirty="0"/>
              <a:t>, </a:t>
            </a:r>
            <a:br>
              <a:rPr lang="sk-SK" dirty="0"/>
            </a:br>
            <a:r>
              <a:rPr lang="sk-SK" dirty="0"/>
              <a:t>má fonetický charakter</a:t>
            </a:r>
          </a:p>
        </p:txBody>
      </p:sp>
      <p:pic>
        <p:nvPicPr>
          <p:cNvPr id="11267" name="Picture 2" descr="C:\Documents and Settings\Monika\Pulpit\30c0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2420938"/>
            <a:ext cx="1395413" cy="1357312"/>
          </a:xfrm>
        </p:spPr>
      </p:pic>
      <p:pic>
        <p:nvPicPr>
          <p:cNvPr id="11268" name="Picture 9" descr="C:\Documents and Settings\Monika\Pulpit\319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565400"/>
            <a:ext cx="1439862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0" descr="C:\Documents and Settings\Monika\Pulpit\2110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5084763"/>
            <a:ext cx="782638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1" descr="C:\Documents and Settings\Monika\Pulpit\2050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6100" y="5084763"/>
            <a:ext cx="61595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2" descr="C:\Documents and Settings\Monika\Pulpit\2430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6238" y="5013325"/>
            <a:ext cx="9239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13" descr="C:\Documents and Settings\Monika\Pulpit\2500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650" y="4633913"/>
            <a:ext cx="782638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14" descr="C:\Documents and Settings\Monika\Pulpit\22b00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35150" y="4508500"/>
            <a:ext cx="720725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pole tekstowe 20"/>
          <p:cNvSpPr txBox="1">
            <a:spLocks noChangeArrowheads="1"/>
          </p:cNvSpPr>
          <p:nvPr/>
        </p:nvSpPr>
        <p:spPr bwMode="auto">
          <a:xfrm>
            <a:off x="6227763" y="2852738"/>
            <a:ext cx="1512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200">
                <a:latin typeface="Calibri" pitchFamily="34" charset="0"/>
              </a:rPr>
              <a:t>mimika</a:t>
            </a:r>
          </a:p>
        </p:txBody>
      </p:sp>
      <p:sp>
        <p:nvSpPr>
          <p:cNvPr id="11275" name="pole tekstowe 21"/>
          <p:cNvSpPr txBox="1">
            <a:spLocks noChangeArrowheads="1"/>
          </p:cNvSpPr>
          <p:nvPr/>
        </p:nvSpPr>
        <p:spPr bwMode="auto">
          <a:xfrm>
            <a:off x="6672653" y="4920457"/>
            <a:ext cx="165187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err="1">
                <a:latin typeface="Calibri" pitchFamily="34" charset="0"/>
              </a:rPr>
              <a:t>pohyb</a:t>
            </a:r>
            <a:endParaRPr lang="pl-PL" sz="3200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>
          <a:xfrm>
            <a:off x="1042988" y="981075"/>
            <a:ext cx="7024687" cy="901700"/>
          </a:xfrm>
        </p:spPr>
        <p:txBody>
          <a:bodyPr/>
          <a:lstStyle/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Perspektíva </a:t>
            </a:r>
          </a:p>
        </p:txBody>
      </p:sp>
      <p:sp>
        <p:nvSpPr>
          <p:cNvPr id="32771" name="pole tekstowe 2"/>
          <p:cNvSpPr txBox="1">
            <a:spLocks noChangeArrowheads="1"/>
          </p:cNvSpPr>
          <p:nvPr/>
        </p:nvSpPr>
        <p:spPr bwMode="auto">
          <a:xfrm>
            <a:off x="1042988" y="1916113"/>
            <a:ext cx="698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3277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2270125"/>
            <a:ext cx="3286125" cy="3887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2773" name="pole tekstowe 4"/>
          <p:cNvSpPr txBox="1">
            <a:spLocks noChangeArrowheads="1"/>
          </p:cNvSpPr>
          <p:nvPr/>
        </p:nvSpPr>
        <p:spPr bwMode="auto">
          <a:xfrm>
            <a:off x="5435600" y="2636838"/>
            <a:ext cx="21605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dirty="0">
                <a:latin typeface="Calibri" pitchFamily="34" charset="0"/>
              </a:rPr>
              <a:t>Žena zapíše usporiadanie dlaní tak, ako ho sama vidí.</a:t>
            </a:r>
          </a:p>
        </p:txBody>
      </p:sp>
      <p:pic>
        <p:nvPicPr>
          <p:cNvPr id="32774" name="Obraz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67350" y="4292600"/>
            <a:ext cx="2217738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>
          <a:xfrm>
            <a:off x="1042988" y="981075"/>
            <a:ext cx="7024687" cy="901700"/>
          </a:xfrm>
        </p:spPr>
        <p:txBody>
          <a:bodyPr/>
          <a:lstStyle/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Základné symboly SW</a:t>
            </a:r>
          </a:p>
        </p:txBody>
      </p:sp>
      <p:sp>
        <p:nvSpPr>
          <p:cNvPr id="33795" name="pole tekstowe 2"/>
          <p:cNvSpPr txBox="1">
            <a:spLocks noChangeArrowheads="1"/>
          </p:cNvSpPr>
          <p:nvPr/>
        </p:nvSpPr>
        <p:spPr bwMode="auto">
          <a:xfrm>
            <a:off x="1042988" y="1916113"/>
            <a:ext cx="698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1438" y="1773238"/>
            <a:ext cx="6380162" cy="2725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3797" name="pole tekstowe 4"/>
          <p:cNvSpPr txBox="1">
            <a:spLocks noChangeArrowheads="1"/>
          </p:cNvSpPr>
          <p:nvPr/>
        </p:nvSpPr>
        <p:spPr bwMode="auto">
          <a:xfrm>
            <a:off x="1547664" y="5013176"/>
            <a:ext cx="6337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b="1" dirty="0">
                <a:latin typeface="Calibri" pitchFamily="34" charset="0"/>
              </a:rPr>
              <a:t>Päsť                                        Kruh                            OTVORENÁ DLAŇ</a:t>
            </a: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1"/>
          <p:cNvSpPr>
            <a:spLocks noGrp="1"/>
          </p:cNvSpPr>
          <p:nvPr>
            <p:ph type="title"/>
          </p:nvPr>
        </p:nvSpPr>
        <p:spPr>
          <a:xfrm>
            <a:off x="1042988" y="981075"/>
            <a:ext cx="7024687" cy="901700"/>
          </a:xfrm>
        </p:spPr>
        <p:txBody>
          <a:bodyPr/>
          <a:lstStyle/>
          <a:p>
            <a:pPr eaLnBrk="1" hangingPunct="1"/>
            <a:r>
              <a:rPr lang="sk-SK" dirty="0"/>
              <a:t>Základné symboly SW </a:t>
            </a:r>
          </a:p>
        </p:txBody>
      </p:sp>
      <p:sp>
        <p:nvSpPr>
          <p:cNvPr id="34819" name="pole tekstowe 2"/>
          <p:cNvSpPr txBox="1">
            <a:spLocks noChangeArrowheads="1"/>
          </p:cNvSpPr>
          <p:nvPr/>
        </p:nvSpPr>
        <p:spPr bwMode="auto">
          <a:xfrm>
            <a:off x="1042988" y="1916113"/>
            <a:ext cx="698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34820" name="Obraz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3725" y="4724400"/>
            <a:ext cx="5875338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Obraz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1951038"/>
            <a:ext cx="5160963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2517775" y="747713"/>
            <a:ext cx="3506788" cy="1058862"/>
          </a:xfrm>
        </p:spPr>
        <p:txBody>
          <a:bodyPr/>
          <a:lstStyle/>
          <a:p>
            <a:pPr eaLnBrk="1" hangingPunct="1"/>
            <a:r>
              <a:rPr lang="pl-PL" sz="3700"/>
              <a:t>Kontakt – dotyk </a:t>
            </a:r>
          </a:p>
        </p:txBody>
      </p:sp>
      <p:pic>
        <p:nvPicPr>
          <p:cNvPr id="37891" name="Obraz 1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5850" y="1035050"/>
            <a:ext cx="79057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5" descr="warszaw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05113" y="1700213"/>
            <a:ext cx="11430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3" descr="Warszaw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3800" y="2351088"/>
            <a:ext cx="10001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Franklin Gothic Book" pitchFamily="34" charset="0"/>
            </a:endParaRPr>
          </a:p>
        </p:txBody>
      </p:sp>
      <p:sp>
        <p:nvSpPr>
          <p:cNvPr id="37895" name="Rectangle 8"/>
          <p:cNvSpPr>
            <a:spLocks noChangeArrowheads="1"/>
          </p:cNvSpPr>
          <p:nvPr/>
        </p:nvSpPr>
        <p:spPr bwMode="auto">
          <a:xfrm>
            <a:off x="685800" y="1992313"/>
            <a:ext cx="14541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</a:t>
            </a:r>
            <a:endParaRPr lang="pl-PL" sz="800">
              <a:latin typeface="Calibri" pitchFamily="34" charset="0"/>
              <a:ea typeface="Calibri" pitchFamily="34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</a:rPr>
              <a:t>        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37896" name="Rectangle 9"/>
          <p:cNvSpPr>
            <a:spLocks noChangeArrowheads="1"/>
          </p:cNvSpPr>
          <p:nvPr/>
        </p:nvSpPr>
        <p:spPr bwMode="auto">
          <a:xfrm>
            <a:off x="685800" y="4395788"/>
            <a:ext cx="703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37897" name="Rectangle 10"/>
          <p:cNvSpPr>
            <a:spLocks noChangeArrowheads="1"/>
          </p:cNvSpPr>
          <p:nvPr/>
        </p:nvSpPr>
        <p:spPr bwMode="auto">
          <a:xfrm>
            <a:off x="685800" y="4995863"/>
            <a:ext cx="203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		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12" name="Tytuł 1"/>
          <p:cNvSpPr txBox="1">
            <a:spLocks/>
          </p:cNvSpPr>
          <p:nvPr/>
        </p:nvSpPr>
        <p:spPr>
          <a:xfrm>
            <a:off x="2422525" y="3614738"/>
            <a:ext cx="4298950" cy="93186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l-PL" dirty="0"/>
              <a:t>Kontakt – </a:t>
            </a:r>
            <a:r>
              <a:rPr lang="sk-SK" dirty="0"/>
              <a:t>úder</a:t>
            </a:r>
            <a:r>
              <a:rPr lang="pl-PL" dirty="0"/>
              <a:t> </a:t>
            </a:r>
          </a:p>
        </p:txBody>
      </p:sp>
      <p:pic>
        <p:nvPicPr>
          <p:cNvPr id="3789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2888" y="4418013"/>
            <a:ext cx="116522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0" name="Obraz 1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84800" y="4826000"/>
            <a:ext cx="7810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1" name="Obraz 15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56425" y="3797300"/>
            <a:ext cx="63976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Spôsob zapisovania jazyka nepočujúcich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Web </a:t>
            </a:r>
            <a:r>
              <a:rPr lang="sk-SK" b="1" dirty="0" err="1"/>
              <a:t>Quest</a:t>
            </a:r>
            <a:r>
              <a:rPr lang="sk-SK" b="1" dirty="0"/>
              <a:t> určený pre nepočujúcich žiakov v rámci hodín spoločenskej komunikácie.</a:t>
            </a:r>
          </a:p>
          <a:p>
            <a:r>
              <a:rPr lang="sk-SK" b="1" dirty="0">
                <a:solidFill>
                  <a:schemeClr val="tx2"/>
                </a:solidFill>
              </a:rPr>
              <a:t>Pripravila: Katarzyna </a:t>
            </a:r>
            <a:r>
              <a:rPr lang="sk-SK" b="1" dirty="0" err="1">
                <a:solidFill>
                  <a:schemeClr val="tx2"/>
                </a:solidFill>
              </a:rPr>
              <a:t>Podgórni</a:t>
            </a:r>
            <a:endParaRPr lang="sk-SK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2517775" y="747713"/>
            <a:ext cx="3506788" cy="1058862"/>
          </a:xfrm>
        </p:spPr>
        <p:txBody>
          <a:bodyPr/>
          <a:lstStyle/>
          <a:p>
            <a:pPr eaLnBrk="1" hangingPunct="1"/>
            <a:r>
              <a:rPr lang="pl-PL" sz="3700"/>
              <a:t>Kontakt – dotyk </a:t>
            </a:r>
          </a:p>
        </p:txBody>
      </p:sp>
      <p:pic>
        <p:nvPicPr>
          <p:cNvPr id="37891" name="Obraz 1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5850" y="1035050"/>
            <a:ext cx="79057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5" descr="warszaw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05113" y="1700213"/>
            <a:ext cx="11430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3" descr="Warszaw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3800" y="2351088"/>
            <a:ext cx="10001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Franklin Gothic Book" pitchFamily="34" charset="0"/>
            </a:endParaRPr>
          </a:p>
        </p:txBody>
      </p:sp>
      <p:sp>
        <p:nvSpPr>
          <p:cNvPr id="37895" name="Rectangle 8"/>
          <p:cNvSpPr>
            <a:spLocks noChangeArrowheads="1"/>
          </p:cNvSpPr>
          <p:nvPr/>
        </p:nvSpPr>
        <p:spPr bwMode="auto">
          <a:xfrm>
            <a:off x="685800" y="1992313"/>
            <a:ext cx="14541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</a:t>
            </a:r>
            <a:endParaRPr lang="pl-PL" sz="800">
              <a:latin typeface="Calibri" pitchFamily="34" charset="0"/>
              <a:ea typeface="Calibri" pitchFamily="34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</a:rPr>
              <a:t>        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37896" name="Rectangle 9"/>
          <p:cNvSpPr>
            <a:spLocks noChangeArrowheads="1"/>
          </p:cNvSpPr>
          <p:nvPr/>
        </p:nvSpPr>
        <p:spPr bwMode="auto">
          <a:xfrm>
            <a:off x="685800" y="4395788"/>
            <a:ext cx="703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37897" name="Rectangle 10"/>
          <p:cNvSpPr>
            <a:spLocks noChangeArrowheads="1"/>
          </p:cNvSpPr>
          <p:nvPr/>
        </p:nvSpPr>
        <p:spPr bwMode="auto">
          <a:xfrm>
            <a:off x="685800" y="4995863"/>
            <a:ext cx="203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		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12" name="Tytuł 1"/>
          <p:cNvSpPr txBox="1">
            <a:spLocks/>
          </p:cNvSpPr>
          <p:nvPr/>
        </p:nvSpPr>
        <p:spPr>
          <a:xfrm>
            <a:off x="2422525" y="3614738"/>
            <a:ext cx="4298950" cy="93186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l-PL" dirty="0"/>
              <a:t>Kontakt – </a:t>
            </a:r>
            <a:r>
              <a:rPr lang="pl-PL" dirty="0" err="1"/>
              <a:t>úder</a:t>
            </a:r>
            <a:r>
              <a:rPr lang="pl-PL" dirty="0"/>
              <a:t> </a:t>
            </a:r>
          </a:p>
        </p:txBody>
      </p:sp>
      <p:pic>
        <p:nvPicPr>
          <p:cNvPr id="3789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2888" y="4418013"/>
            <a:ext cx="116522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0" name="Obraz 1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84800" y="4826000"/>
            <a:ext cx="7810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1" name="Obraz 15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56425" y="3797300"/>
            <a:ext cx="63976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>
          <a:xfrm>
            <a:off x="2268538" y="823913"/>
            <a:ext cx="4065587" cy="1203325"/>
          </a:xfrm>
        </p:spPr>
        <p:txBody>
          <a:bodyPr/>
          <a:lstStyle/>
          <a:p>
            <a:pPr eaLnBrk="1" hangingPunct="1"/>
            <a:r>
              <a:rPr lang="sk-SK" sz="3700" dirty="0"/>
              <a:t>Kontakt - úchop</a:t>
            </a:r>
          </a:p>
        </p:txBody>
      </p:sp>
      <p:pic>
        <p:nvPicPr>
          <p:cNvPr id="38915" name="Obraz 1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1563" y="1117600"/>
            <a:ext cx="879475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3" descr="dziewczyn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2154238"/>
            <a:ext cx="863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4" descr="DZIEWCZYNA kop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84450" y="1808163"/>
            <a:ext cx="136207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457200" y="303213"/>
            <a:ext cx="7032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</a:t>
            </a:r>
            <a:endParaRPr lang="pl-PL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8920" name="Tytuł 1"/>
          <p:cNvSpPr txBox="1">
            <a:spLocks/>
          </p:cNvSpPr>
          <p:nvPr/>
        </p:nvSpPr>
        <p:spPr bwMode="auto">
          <a:xfrm>
            <a:off x="2268538" y="3200400"/>
            <a:ext cx="48768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k-SK" sz="3700" dirty="0">
                <a:latin typeface="Constantia" pitchFamily="18" charset="0"/>
              </a:rPr>
              <a:t>Kontakt – „medzi”</a:t>
            </a:r>
          </a:p>
        </p:txBody>
      </p:sp>
      <p:pic>
        <p:nvPicPr>
          <p:cNvPr id="38921" name="Obraz 15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64375" y="3575050"/>
            <a:ext cx="7048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2" name="Picture 3" descr="interne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263" y="4640263"/>
            <a:ext cx="863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3" name="Picture 4" descr="INTERNET kopi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27313" y="4360863"/>
            <a:ext cx="134461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ytuł 1"/>
          <p:cNvSpPr>
            <a:spLocks noGrp="1"/>
          </p:cNvSpPr>
          <p:nvPr>
            <p:ph type="title"/>
          </p:nvPr>
        </p:nvSpPr>
        <p:spPr>
          <a:xfrm>
            <a:off x="1042988" y="981075"/>
            <a:ext cx="7024687" cy="901700"/>
          </a:xfrm>
        </p:spPr>
        <p:txBody>
          <a:bodyPr/>
          <a:lstStyle/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Symboly pohybu</a:t>
            </a:r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6988" y="3284538"/>
            <a:ext cx="3297237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pole tekstowe 3"/>
          <p:cNvSpPr txBox="1">
            <a:spLocks noChangeArrowheads="1"/>
          </p:cNvSpPr>
          <p:nvPr/>
        </p:nvSpPr>
        <p:spPr bwMode="auto">
          <a:xfrm>
            <a:off x="1763713" y="2349500"/>
            <a:ext cx="6480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b="1" dirty="0">
                <a:latin typeface="Calibri" pitchFamily="34" charset="0"/>
              </a:rPr>
              <a:t>Pohyb smerom hore                                       Pohyb smerom dopredu</a:t>
            </a:r>
          </a:p>
        </p:txBody>
      </p:sp>
      <p:pic>
        <p:nvPicPr>
          <p:cNvPr id="3994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8450" y="3144838"/>
            <a:ext cx="3070225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pole tekstowe 4"/>
          <p:cNvSpPr txBox="1">
            <a:spLocks noChangeArrowheads="1"/>
          </p:cNvSpPr>
          <p:nvPr/>
        </p:nvSpPr>
        <p:spPr bwMode="auto">
          <a:xfrm>
            <a:off x="2946400" y="5581650"/>
            <a:ext cx="4679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b="1" dirty="0">
                <a:latin typeface="Calibri" pitchFamily="34" charset="0"/>
              </a:rPr>
              <a:t>Čierna šípka= pravá ruka</a:t>
            </a:r>
          </a:p>
        </p:txBody>
      </p:sp>
    </p:spTree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ytuł 1"/>
          <p:cNvSpPr>
            <a:spLocks noGrp="1"/>
          </p:cNvSpPr>
          <p:nvPr>
            <p:ph type="title"/>
          </p:nvPr>
        </p:nvSpPr>
        <p:spPr>
          <a:xfrm>
            <a:off x="1042988" y="981075"/>
            <a:ext cx="7024687" cy="901700"/>
          </a:xfrm>
        </p:spPr>
        <p:txBody>
          <a:bodyPr/>
          <a:lstStyle/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Symboly pohybu</a:t>
            </a:r>
          </a:p>
        </p:txBody>
      </p:sp>
      <p:sp>
        <p:nvSpPr>
          <p:cNvPr id="40963" name="pole tekstowe 3"/>
          <p:cNvSpPr txBox="1">
            <a:spLocks noChangeArrowheads="1"/>
          </p:cNvSpPr>
          <p:nvPr/>
        </p:nvSpPr>
        <p:spPr bwMode="auto">
          <a:xfrm>
            <a:off x="1763713" y="2349500"/>
            <a:ext cx="6480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b="1" dirty="0">
                <a:latin typeface="Calibri" pitchFamily="34" charset="0"/>
              </a:rPr>
              <a:t>Pohyb smerom hore                                      Pohyb dopredu</a:t>
            </a:r>
          </a:p>
        </p:txBody>
      </p:sp>
      <p:sp>
        <p:nvSpPr>
          <p:cNvPr id="40964" name="pole tekstowe 4"/>
          <p:cNvSpPr txBox="1">
            <a:spLocks noChangeArrowheads="1"/>
          </p:cNvSpPr>
          <p:nvPr/>
        </p:nvSpPr>
        <p:spPr bwMode="auto">
          <a:xfrm>
            <a:off x="2946400" y="5581650"/>
            <a:ext cx="4679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b="1" dirty="0">
                <a:latin typeface="Calibri" pitchFamily="34" charset="0"/>
              </a:rPr>
              <a:t>Biela šípka = ľavá ruka</a:t>
            </a:r>
          </a:p>
        </p:txBody>
      </p:sp>
      <p:pic>
        <p:nvPicPr>
          <p:cNvPr id="4096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2854325"/>
            <a:ext cx="3411537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825" y="2924175"/>
            <a:ext cx="301625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099050"/>
          </a:xfrm>
        </p:spPr>
        <p:txBody>
          <a:bodyPr>
            <a:normAutofit fontScale="90000"/>
          </a:bodyPr>
          <a:lstStyle/>
          <a:p>
            <a:r>
              <a:rPr lang="sk-SK" sz="5400" b="1" dirty="0"/>
              <a:t>SW na internete</a:t>
            </a:r>
            <a:r>
              <a:rPr lang="pl-PL" sz="5400" dirty="0"/>
              <a:t/>
            </a:r>
            <a:br>
              <a:rPr lang="pl-PL" sz="5400" dirty="0"/>
            </a:br>
            <a:r>
              <a:rPr lang="pl-PL" sz="5400" dirty="0"/>
              <a:t/>
            </a:r>
            <a:br>
              <a:rPr lang="pl-PL" sz="5400" dirty="0"/>
            </a:br>
            <a:r>
              <a:rPr lang="sk-SK" sz="4000" dirty="0"/>
              <a:t>SW </a:t>
            </a:r>
            <a:r>
              <a:rPr lang="sk-SK" sz="4000" dirty="0" err="1"/>
              <a:t>edit</a:t>
            </a:r>
            <a:r>
              <a:rPr lang="sk-SK" sz="4000" dirty="0"/>
              <a:t>-program určený na zapisovanie</a:t>
            </a:r>
            <a:br>
              <a:rPr lang="sk-SK" sz="4000" dirty="0"/>
            </a:br>
            <a:r>
              <a:rPr lang="pl-PL" sz="4000" dirty="0">
                <a:hlinkClick r:id="rId2"/>
              </a:rPr>
              <a:t>www.signwriting.org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4000" smtClean="0">
                <a:hlinkClick r:id="rId3"/>
              </a:rPr>
              <a:t>www.signbank.org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5400" dirty="0">
                <a:latin typeface="Calibri" pitchFamily="34" charset="0"/>
                <a:hlinkClick r:id="rId4"/>
              </a:rPr>
              <a:t> </a:t>
            </a:r>
            <a:r>
              <a:rPr lang="pl-PL" sz="3100" dirty="0">
                <a:latin typeface="Calibri" pitchFamily="34" charset="0"/>
                <a:hlinkClick r:id="rId4"/>
              </a:rPr>
              <a:t>http://www.signbank.org/wiki/index.php?title=Main_Page#About_this_Wiki </a:t>
            </a:r>
            <a:r>
              <a:rPr lang="pl-PL" sz="5400" dirty="0"/>
              <a:t/>
            </a:r>
            <a:br>
              <a:rPr lang="pl-PL" sz="5400" dirty="0"/>
            </a:b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603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 </a:t>
            </a:r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pl-PL" sz="900"/>
              <a:t>       </a:t>
            </a:r>
            <a:endParaRPr lang="pl-PL"/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</p:spTree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Hodnotenie: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028050"/>
              </p:ext>
            </p:extLst>
          </p:nvPr>
        </p:nvGraphicFramePr>
        <p:xfrm>
          <a:off x="457200" y="1600200"/>
          <a:ext cx="82296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Počet bodov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1 bod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2 body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3 body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noProof="0" dirty="0"/>
                        <a:t>Obsahová stránka prezentácie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Informácia neúplná, často nesúvisiaca</a:t>
                      </a:r>
                      <a:r>
                        <a:rPr lang="sk-SK" baseline="0" noProof="0" dirty="0"/>
                        <a:t> s témou. Povrchné využitie zdrojov. </a:t>
                      </a:r>
                      <a:r>
                        <a:rPr lang="sk-SK" noProof="0" dirty="0"/>
                        <a:t>Niektoré témy neboli spracované. Malé prispôsobenie sa skupinovej dohode.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Spracovanie väčšiny úloh v súlade s témou. Povrchné využitie zdrojov. V značnej miere</a:t>
                      </a:r>
                      <a:r>
                        <a:rPr lang="sk-SK" baseline="0" noProof="0" dirty="0"/>
                        <a:t> sa žiaci prispôsobili spoločnej skupinovej dohode.</a:t>
                      </a:r>
                      <a:endParaRPr lang="sk-SK" noProof="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dirty="0"/>
                        <a:t>Vyčerpávajúce</a:t>
                      </a:r>
                      <a:r>
                        <a:rPr lang="sk-SK" baseline="0" noProof="0" dirty="0"/>
                        <a:t> spracovanie témy</a:t>
                      </a:r>
                      <a:r>
                        <a:rPr lang="sk-SK" noProof="0" dirty="0"/>
                        <a:t>. Úplné využitie</a:t>
                      </a:r>
                      <a:r>
                        <a:rPr lang="sk-SK" baseline="0" noProof="0" dirty="0"/>
                        <a:t> uvedených zdrojov a iných informácií</a:t>
                      </a:r>
                      <a:r>
                        <a:rPr lang="sk-SK" noProof="0" dirty="0"/>
                        <a:t>. Úplne prispôsobenie sa skupinovej dohode.</a:t>
                      </a:r>
                    </a:p>
                    <a:p>
                      <a:endParaRPr lang="sk-SK" noProof="0" dirty="0"/>
                    </a:p>
                  </a:txBody>
                  <a:tcPr marL="94492" marR="94492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noProof="0" dirty="0"/>
                        <a:t>Vizuálny dojem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Nevhodne</a:t>
                      </a:r>
                      <a:r>
                        <a:rPr lang="sk-SK" baseline="0" noProof="0" dirty="0"/>
                        <a:t> rozmiestnené prvky. Nečitateľná a neestetická práca. Príliš veľa informácií na snímke alebo chýbajúce informácie.</a:t>
                      </a:r>
                      <a:endParaRPr lang="sk-SK" noProof="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Obsah správne</a:t>
                      </a:r>
                      <a:r>
                        <a:rPr lang="sk-SK" baseline="0" noProof="0" dirty="0"/>
                        <a:t> rozmiestnený</a:t>
                      </a:r>
                      <a:r>
                        <a:rPr lang="sk-SK" noProof="0" dirty="0"/>
                        <a:t>. Vhodný počet snímok, práca čitateľná.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Prehľadná,</a:t>
                      </a:r>
                      <a:r>
                        <a:rPr lang="sk-SK" baseline="0" noProof="0" dirty="0"/>
                        <a:t> čitateľná a estetická práca</a:t>
                      </a:r>
                      <a:r>
                        <a:rPr lang="sk-SK" noProof="0" dirty="0"/>
                        <a:t>. Obsah usporiadaný. Vhodne</a:t>
                      </a:r>
                      <a:r>
                        <a:rPr lang="sk-SK" baseline="0" noProof="0" dirty="0"/>
                        <a:t> volené grafické prvky</a:t>
                      </a:r>
                      <a:r>
                        <a:rPr lang="sk-SK" noProof="0" dirty="0"/>
                        <a:t>. 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614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Hodnotenie: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233199"/>
              </p:ext>
            </p:extLst>
          </p:nvPr>
        </p:nvGraphicFramePr>
        <p:xfrm>
          <a:off x="457200" y="1600200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Počet bodov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1 bod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2 body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3 body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noProof="0" dirty="0"/>
                        <a:t>Prezentácia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Práca len prečítaná (v posunkovej reči),</a:t>
                      </a:r>
                      <a:r>
                        <a:rPr lang="sk-SK" baseline="0" noProof="0" dirty="0"/>
                        <a:t> slabá znalosť témy a slovnej zásoby. Chýbajúce odpovede na otázky učiteľa.</a:t>
                      </a:r>
                      <a:endParaRPr lang="sk-SK" noProof="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Prezentácia čiastočne čítaná</a:t>
                      </a:r>
                      <a:r>
                        <a:rPr lang="sk-SK" baseline="0" noProof="0" dirty="0"/>
                        <a:t> a čiastočne samostatne prezentovaná (v posunkovej reči). Slabé odpovede na otázky učiteľa.</a:t>
                      </a:r>
                      <a:endParaRPr lang="sk-SK" noProof="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Prezentácia predstavená samostatne, veľmi dobrá znalosť témy. Veľmi dobré odpovede na otázky učiteľa, ktoré sa týkajú</a:t>
                      </a:r>
                      <a:r>
                        <a:rPr lang="sk-SK" baseline="0" noProof="0" dirty="0"/>
                        <a:t> prezentovanej témy.</a:t>
                      </a:r>
                      <a:endParaRPr lang="sk-SK" noProof="0" dirty="0"/>
                    </a:p>
                  </a:txBody>
                  <a:tcPr marL="94492" marR="94492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noProof="0" dirty="0"/>
                        <a:t>Zaangažovanie</a:t>
                      </a:r>
                      <a:r>
                        <a:rPr lang="sk-SK" b="1" baseline="0" noProof="0" dirty="0"/>
                        <a:t> a schopnosť spolupráce </a:t>
                      </a:r>
                      <a:r>
                        <a:rPr lang="sk-SK" sz="1200" b="0" baseline="0" noProof="0" dirty="0"/>
                        <a:t>(v tejto časti úlohy hodnotíme pracovné zaangažovanie žiakov a ich individuálne možnosti.</a:t>
                      </a:r>
                      <a:endParaRPr lang="sk-SK" noProof="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Malé pracovné zaangažovanie.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Stredné</a:t>
                      </a:r>
                      <a:r>
                        <a:rPr lang="sk-SK" baseline="0" noProof="0" dirty="0"/>
                        <a:t> pracovné zaangažovanie.</a:t>
                      </a:r>
                      <a:endParaRPr lang="sk-SK" noProof="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Veľké pracovné zaangažovanie,</a:t>
                      </a:r>
                      <a:r>
                        <a:rPr lang="sk-SK" baseline="0" noProof="0" dirty="0"/>
                        <a:t> kreativita, iniciovanie činností.</a:t>
                      </a:r>
                      <a:endParaRPr lang="sk-SK" noProof="0" dirty="0"/>
                    </a:p>
                  </a:txBody>
                  <a:tcPr marL="94492" marR="94492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1249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Hodnotenie: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373221"/>
              </p:ext>
            </p:extLst>
          </p:nvPr>
        </p:nvGraphicFramePr>
        <p:xfrm>
          <a:off x="395536" y="1556792"/>
          <a:ext cx="8229600" cy="367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BODY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noProof="0" dirty="0">
                          <a:effectLst/>
                          <a:latin typeface="Times New Roman"/>
                        </a:rPr>
                        <a:t>HODNOTENIE</a:t>
                      </a:r>
                      <a:endParaRPr lang="sk-SK" sz="1800" noProof="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   &lt;2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Nedostatočný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  4-3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Prípustný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6-5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Dostatočný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8-7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Dobrý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 9-10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Veľmi dobrý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 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Výborný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8530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Záver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Počas tejto úlohy ste si osvojili tieto vedomosti: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Spoznali ste históriu </a:t>
            </a:r>
            <a:r>
              <a:rPr lang="sk-SK" dirty="0" err="1"/>
              <a:t>Sign</a:t>
            </a:r>
            <a:r>
              <a:rPr lang="sk-SK" dirty="0"/>
              <a:t> </a:t>
            </a:r>
            <a:r>
              <a:rPr lang="sk-SK" dirty="0" err="1"/>
              <a:t>Writingu</a:t>
            </a:r>
            <a:r>
              <a:rPr lang="sk-SK" dirty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spoznali ste zásady znakového písma,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spoznali ste spôsoby zápisu týchto znakov, 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 naučili ste sa používať znakové písmo a spoznali ste gramatické pravidlá PJM.</a:t>
            </a:r>
          </a:p>
        </p:txBody>
      </p:sp>
    </p:spTree>
    <p:extLst>
      <p:ext uri="{BB962C8B-B14F-4D97-AF65-F5344CB8AC3E}">
        <p14:creationId xmlns:p14="http://schemas.microsoft.com/office/powerpoint/2010/main" val="8341592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Záver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Naučili ste sa používať rôzne internetové zdroje a spoznali ste zásady bezpečného používania Internetu.</a:t>
            </a:r>
          </a:p>
          <a:p>
            <a:r>
              <a:rPr lang="sk-SK" dirty="0"/>
              <a:t>Naučili ste sa robiť kompromisy – čiže dohodnúť sa v skupine, keď každý z Vás ma iný názor.</a:t>
            </a:r>
          </a:p>
          <a:p>
            <a:r>
              <a:rPr lang="sk-SK" dirty="0"/>
              <a:t>Spoznali ste tiež umenie spolupráce v skupine rovesníkov.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17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Obsah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1. </a:t>
            </a:r>
            <a:r>
              <a:rPr lang="sk-SK" dirty="0"/>
              <a:t>Úvod</a:t>
            </a:r>
          </a:p>
          <a:p>
            <a:pPr marL="0" indent="0">
              <a:buNone/>
            </a:pPr>
            <a:r>
              <a:rPr lang="sk-SK" dirty="0"/>
              <a:t>2. Úlohy</a:t>
            </a:r>
          </a:p>
          <a:p>
            <a:pPr marL="0" indent="0">
              <a:buNone/>
            </a:pPr>
            <a:r>
              <a:rPr lang="sk-SK" dirty="0"/>
              <a:t>3. Proces</a:t>
            </a:r>
          </a:p>
          <a:p>
            <a:pPr marL="0" indent="0">
              <a:buNone/>
            </a:pPr>
            <a:r>
              <a:rPr lang="sk-SK" dirty="0"/>
              <a:t>4. Zdroje</a:t>
            </a:r>
          </a:p>
          <a:p>
            <a:pPr marL="0" indent="0">
              <a:buNone/>
            </a:pPr>
            <a:r>
              <a:rPr lang="sk-SK" dirty="0"/>
              <a:t>5. Záver</a:t>
            </a:r>
          </a:p>
          <a:p>
            <a:pPr marL="0" indent="0">
              <a:buNone/>
            </a:pPr>
            <a:r>
              <a:rPr lang="sk-SK" dirty="0"/>
              <a:t>6. Hodnotenie</a:t>
            </a:r>
          </a:p>
          <a:p>
            <a:pPr marL="0" indent="0">
              <a:buNone/>
            </a:pPr>
            <a:r>
              <a:rPr lang="sk-SK" dirty="0"/>
              <a:t>7. Pokyny pre učiteľa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 err="1"/>
              <a:t>Pokyny</a:t>
            </a:r>
            <a:r>
              <a:rPr lang="pl-PL" dirty="0"/>
              <a:t> pre </a:t>
            </a:r>
            <a:r>
              <a:rPr lang="pl-PL" dirty="0" err="1"/>
              <a:t>učiteľa</a:t>
            </a:r>
            <a:r>
              <a:rPr lang="pl-PL" dirty="0"/>
              <a:t>:</a:t>
            </a:r>
            <a:r>
              <a:rPr lang="pl-PL" dirty="0">
                <a:solidFill>
                  <a:srgbClr val="FF0000"/>
                </a:solidFill>
              </a:rPr>
              <a:t/>
            </a:r>
            <a:br>
              <a:rPr lang="pl-PL" dirty="0">
                <a:solidFill>
                  <a:srgbClr val="FF0000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dirty="0"/>
              <a:t>1. Tento projekt je pre žiakov dosť náročný, učiteľ by mal koordinovať prácu žiakov a mal by kontrolovať, ako sa im darí realizovať jednotlivé etapy. Učiteľ by mal byť žiakom nápomocný v týchto oblastiach: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Pomáhať žiakom oboznámiť sa s projektom a jeho úlohami,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mal by s nimi prezrieť internetové zdroje,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mal by žiakom pomôcť pri výbere spoločnej témy,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mal by im pomôcť dodržať termíny. Bolo by dobré ak by na projekte spolupracoval učiteľ posunkovej reči a informatiky.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45930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Pokyny</a:t>
            </a:r>
            <a:r>
              <a:rPr lang="pl-PL" dirty="0"/>
              <a:t> pre </a:t>
            </a:r>
            <a:r>
              <a:rPr lang="pl-PL" dirty="0" err="1"/>
              <a:t>učiteľa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2. </a:t>
            </a:r>
            <a:r>
              <a:rPr lang="sk-SK" dirty="0"/>
              <a:t>S prípravou prezentácie môžu žiakom pomáhať rodičia, predovšetkým pri prezeraní internetových zdrojov a výbere informácií vhodných do prezentácie.</a:t>
            </a:r>
          </a:p>
          <a:p>
            <a:pPr marL="0" indent="0">
              <a:buNone/>
            </a:pPr>
            <a:r>
              <a:rPr lang="sk-SK" dirty="0"/>
              <a:t>3. Učiteľ by mal žiakov upozorniť na to, aby nimi pripravovaná prezentácia bola premyslená takým spôsobom, aby ju neskôr mohli zrozumiteľným spôsobom prezentovať na triednom fóre.</a:t>
            </a:r>
          </a:p>
          <a:p>
            <a:pPr marL="0" indent="0">
              <a:buNone/>
            </a:pPr>
            <a:r>
              <a:rPr lang="sk-SK" dirty="0"/>
              <a:t>4. Učiteľ môže sám rozhodnúť o forme prezentácie projektu. Forma prezentácie musí zohľadniť individuálne možnosti žiakov.</a:t>
            </a:r>
          </a:p>
          <a:p>
            <a:pPr marL="0" indent="0">
              <a:buNone/>
            </a:pPr>
            <a:r>
              <a:rPr lang="sk-SK" dirty="0"/>
              <a:t>5. Na realizáciu projektu sú určené cca 3 týždne, čas sa však v prípade potreby môže predĺžiť.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82176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sk-SK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Veľa úspechov </a:t>
            </a:r>
            <a:r>
              <a:rPr lang="pl-PL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ytuł 1"/>
          <p:cNvSpPr>
            <a:spLocks noGrp="1"/>
          </p:cNvSpPr>
          <p:nvPr>
            <p:ph type="title"/>
          </p:nvPr>
        </p:nvSpPr>
        <p:spPr>
          <a:xfrm>
            <a:off x="457200" y="2242552"/>
            <a:ext cx="8229600" cy="1143000"/>
          </a:xfrm>
        </p:spPr>
        <p:txBody>
          <a:bodyPr/>
          <a:lstStyle/>
          <a:p>
            <a:pPr eaLnBrk="1" hangingPunct="1"/>
            <a:r>
              <a:rPr lang="sk-SK" sz="6000" dirty="0"/>
              <a:t>Ďakujem za pozornosť</a:t>
            </a:r>
            <a:r>
              <a:rPr lang="pl-PL" sz="6000" dirty="0"/>
              <a:t>!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03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 </a:t>
            </a:r>
          </a:p>
        </p:txBody>
      </p:sp>
      <p:pic>
        <p:nvPicPr>
          <p:cNvPr id="54276" name="Picture 2" descr="http://1.1.1.3/bmi/upload.wikimedia.org/wikipedia/commons/3/32/SGN-PL_SW_dzi%C4%99kowa%C4%87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428768" y="3717032"/>
            <a:ext cx="244792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Picture 1" descr="Plik:SGN-PL SW uwaga, uważać.PN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4572000" y="3789040"/>
            <a:ext cx="345598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54279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pl-PL" sz="900"/>
              <a:t>       </a:t>
            </a:r>
            <a:endParaRPr lang="pl-PL"/>
          </a:p>
        </p:txBody>
      </p:sp>
      <p:sp>
        <p:nvSpPr>
          <p:cNvPr id="54280" name="Rectangle 5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pic>
        <p:nvPicPr>
          <p:cNvPr id="4" name="Obraz 3">
            <a:extLst>
              <a:ext uri="{FF2B5EF4-FFF2-40B4-BE49-F238E27FC236}">
                <a16:creationId xmlns="" xmlns:a16="http://schemas.microsoft.com/office/drawing/2014/main" id="{8B108CF0-8202-4A97-B364-38DA9B12C13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77232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237312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Úvod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Čo je to posunková reč?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Čo je to </a:t>
            </a:r>
            <a:r>
              <a:rPr lang="sk-SK" dirty="0" err="1">
                <a:solidFill>
                  <a:srgbClr val="FF0000"/>
                </a:solidFill>
              </a:rPr>
              <a:t>SignWriting</a:t>
            </a:r>
            <a:r>
              <a:rPr lang="pl-PL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Akým spôsobom sa dorozumievate s osobami z Vašej rodiny, kamarátmi zo školy, učiteľmi, vychovávateľmi?</a:t>
            </a:r>
          </a:p>
          <a:p>
            <a:pPr marL="0" indent="0">
              <a:buNone/>
            </a:pPr>
            <a:r>
              <a:rPr lang="sk-SK" dirty="0"/>
              <a:t>Poznáte odpovede na tieto otázky?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Úvod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/>
              <a:t>Nepočujúce osoby používajú posunkovú reč. Viete veľmi dobre, že posunková reč je vnímaná iba zrakom, keď sa na niekoho pozeráme, takúto osobu môžete aj nafilmovať. A počuli ste už o tom, že znaky posunkovej reči možno zapísať?</a:t>
            </a:r>
          </a:p>
          <a:p>
            <a:r>
              <a:rPr lang="sk-SK" dirty="0"/>
              <a:t> V ďalšej časti prezentácie uvidíte základné informácie a symboly potrebné na zápis posunkovej reči- tento systém sa volá </a:t>
            </a:r>
            <a:r>
              <a:rPr lang="sk-SK" dirty="0" err="1"/>
              <a:t>Sign</a:t>
            </a:r>
            <a:r>
              <a:rPr lang="sk-SK" dirty="0"/>
              <a:t> </a:t>
            </a:r>
            <a:r>
              <a:rPr lang="sk-SK" dirty="0" err="1"/>
              <a:t>Writing</a:t>
            </a:r>
            <a:r>
              <a:rPr lang="sk-SK" dirty="0"/>
              <a:t> – jednoducho zapísať znak.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Úvod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Oboznámte sa so spôsobom zapisovania znakov posunkovej reči!</a:t>
            </a:r>
          </a:p>
          <a:p>
            <a:r>
              <a:rPr lang="sk-SK" dirty="0" err="1"/>
              <a:t>Sign</a:t>
            </a:r>
            <a:r>
              <a:rPr lang="sk-SK" dirty="0"/>
              <a:t> </a:t>
            </a:r>
            <a:r>
              <a:rPr lang="sk-SK" dirty="0" err="1"/>
              <a:t>Writing</a:t>
            </a:r>
            <a:r>
              <a:rPr lang="sk-SK" dirty="0"/>
              <a:t> je jednoduchý pre všetkých, ktorí posunkovú reč používajú!</a:t>
            </a:r>
          </a:p>
          <a:p>
            <a:r>
              <a:rPr lang="sk-SK" dirty="0"/>
              <a:t>Stačí si len zapamätať základné pravidlá a znaky!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Úloha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Vašou úlohou bude rozdeliť sa do dvojčlenných skupín a pripraviť krátky text zapísaný v SW  na počítači vo forme prezentácie alebo na papieri.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Úloha</a:t>
            </a:r>
            <a:r>
              <a:rPr lang="pl-PL" dirty="0"/>
              <a:t> č.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 </a:t>
            </a:r>
            <a:r>
              <a:rPr lang="sk-SK" dirty="0"/>
              <a:t>vyhľadajte informácie o tom, čo je to </a:t>
            </a:r>
            <a:r>
              <a:rPr lang="sk-SK" dirty="0" err="1"/>
              <a:t>Sign</a:t>
            </a:r>
            <a:r>
              <a:rPr lang="sk-SK" dirty="0"/>
              <a:t> </a:t>
            </a:r>
            <a:r>
              <a:rPr lang="sk-SK" dirty="0" err="1"/>
              <a:t>Writing</a:t>
            </a:r>
            <a:endParaRPr lang="sk-SK" dirty="0"/>
          </a:p>
          <a:p>
            <a:r>
              <a:rPr lang="sk-SK" dirty="0"/>
              <a:t>  Aká je jeho história</a:t>
            </a:r>
          </a:p>
          <a:p>
            <a:r>
              <a:rPr lang="sk-SK" dirty="0"/>
              <a:t>   Kde ho využívame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Úloha</a:t>
            </a:r>
            <a:r>
              <a:rPr lang="pl-PL" dirty="0"/>
              <a:t> č.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Napíšte v SW mail kamarátovi a kamarátke, v ktorom ho/ju budete informovať o triednom stretnutí. </a:t>
            </a:r>
          </a:p>
          <a:p>
            <a:r>
              <a:rPr lang="sk-SK" dirty="0"/>
              <a:t>Napíšte informáciu o nejakej dôležitej školskej udalosti napr. karnevale, prvom jarnom dni, stretnutí rodičov. </a:t>
            </a:r>
          </a:p>
          <a:p>
            <a:r>
              <a:rPr lang="sk-SK" dirty="0"/>
              <a:t>Pripravte prezentáciu určenú na výučbu znakového písma, využite obrázky alebo iné výtvarné techniky.</a:t>
            </a:r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1072</Words>
  <Application>Microsoft Office PowerPoint</Application>
  <PresentationFormat>Pokaz na ekranie (4:3)</PresentationFormat>
  <Paragraphs>181</Paragraphs>
  <Slides>33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41" baseType="lpstr">
      <vt:lpstr>Arial</vt:lpstr>
      <vt:lpstr>Bookman Old Style</vt:lpstr>
      <vt:lpstr>Calibri</vt:lpstr>
      <vt:lpstr>Constantia</vt:lpstr>
      <vt:lpstr>Franklin Gothic Book</vt:lpstr>
      <vt:lpstr>Times New Roman</vt:lpstr>
      <vt:lpstr>Wingdings</vt:lpstr>
      <vt:lpstr>Motyw pakietu Office</vt:lpstr>
      <vt:lpstr>Sign Writing</vt:lpstr>
      <vt:lpstr>Spôsob zapisovania jazyka nepočujúcich</vt:lpstr>
      <vt:lpstr>Obsah</vt:lpstr>
      <vt:lpstr>Úvod</vt:lpstr>
      <vt:lpstr>Úvod </vt:lpstr>
      <vt:lpstr>Úvod </vt:lpstr>
      <vt:lpstr>Úloha </vt:lpstr>
      <vt:lpstr>Úloha č. 1</vt:lpstr>
      <vt:lpstr>Úloha č. 2</vt:lpstr>
      <vt:lpstr>Proces: </vt:lpstr>
      <vt:lpstr>Proces: </vt:lpstr>
      <vt:lpstr>Proces: </vt:lpstr>
      <vt:lpstr>Oboznámte sa so základmi SW</vt:lpstr>
      <vt:lpstr>Prezentacja programu PowerPoint</vt:lpstr>
      <vt:lpstr>SignWriting  nie je obrázkovým písmom,  má fonetický charakter</vt:lpstr>
      <vt:lpstr>Perspektíva </vt:lpstr>
      <vt:lpstr>Základné symboly SW</vt:lpstr>
      <vt:lpstr>Základné symboly SW </vt:lpstr>
      <vt:lpstr>Kontakt – dotyk </vt:lpstr>
      <vt:lpstr>Kontakt – dotyk </vt:lpstr>
      <vt:lpstr>Kontakt - úchop</vt:lpstr>
      <vt:lpstr>Symboly pohybu</vt:lpstr>
      <vt:lpstr>Symboly pohybu</vt:lpstr>
      <vt:lpstr>SW na internete  SW edit-program určený na zapisovanie www.signwriting.org www.signbank.org  http://www.signbank.org/wiki/index.php?title=Main_Page#About_this_Wiki  </vt:lpstr>
      <vt:lpstr>Hodnotenie:</vt:lpstr>
      <vt:lpstr>Hodnotenie:</vt:lpstr>
      <vt:lpstr>Hodnotenie:</vt:lpstr>
      <vt:lpstr>Záver:</vt:lpstr>
      <vt:lpstr>Záver:</vt:lpstr>
      <vt:lpstr> Pokyny pre učiteľa: </vt:lpstr>
      <vt:lpstr>Pokyny pre učiteľa:</vt:lpstr>
      <vt:lpstr>Veľa úspechov !!</vt:lpstr>
      <vt:lpstr>Ďakujem za pozornosť! </vt:lpstr>
    </vt:vector>
  </TitlesOfParts>
  <Company>wiater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WQ  o sw</dc:title>
  <dc:creator>Kasia</dc:creator>
  <cp:lastModifiedBy>Anna Basta</cp:lastModifiedBy>
  <cp:revision>43</cp:revision>
  <dcterms:created xsi:type="dcterms:W3CDTF">2017-10-04T16:14:31Z</dcterms:created>
  <dcterms:modified xsi:type="dcterms:W3CDTF">2020-01-15T21:01:31Z</dcterms:modified>
</cp:coreProperties>
</file>