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  <p:sldMasterId id="2147483918" r:id="rId2"/>
  </p:sldMasterIdLst>
  <p:notesMasterIdLst>
    <p:notesMasterId r:id="rId21"/>
  </p:notesMasterIdLst>
  <p:sldIdLst>
    <p:sldId id="256" r:id="rId3"/>
    <p:sldId id="257" r:id="rId4"/>
    <p:sldId id="258" r:id="rId5"/>
    <p:sldId id="259" r:id="rId6"/>
    <p:sldId id="269" r:id="rId7"/>
    <p:sldId id="268" r:id="rId8"/>
    <p:sldId id="276" r:id="rId9"/>
    <p:sldId id="261" r:id="rId10"/>
    <p:sldId id="262" r:id="rId11"/>
    <p:sldId id="263" r:id="rId12"/>
    <p:sldId id="271" r:id="rId13"/>
    <p:sldId id="273" r:id="rId14"/>
    <p:sldId id="275" r:id="rId15"/>
    <p:sldId id="274" r:id="rId16"/>
    <p:sldId id="264" r:id="rId17"/>
    <p:sldId id="267" r:id="rId18"/>
    <p:sldId id="265" r:id="rId19"/>
    <p:sldId id="266" r:id="rId2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82" autoAdjust="0"/>
    <p:restoredTop sz="94533" autoAdjust="0"/>
  </p:normalViewPr>
  <p:slideViewPr>
    <p:cSldViewPr snapToGrid="0">
      <p:cViewPr varScale="1">
        <p:scale>
          <a:sx n="71" d="100"/>
          <a:sy n="71" d="100"/>
        </p:scale>
        <p:origin x="58" y="34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C07EDA-C424-4DAA-BF72-2BDFEDC2A50F}" type="datetimeFigureOut">
              <a:rPr lang="pl-PL" smtClean="0"/>
              <a:pPr/>
              <a:t>16.01.2020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FA7B87-5E16-4EBA-9302-7D0509B8BB3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8323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FA7B87-5E16-4EBA-9302-7D0509B8BB3A}" type="slidenum">
              <a:rPr lang="pl-PL" smtClean="0"/>
              <a:pPr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8664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pPr/>
              <a:t>16.01.2020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1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pPr/>
              <a:t>16.01.2020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1186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pPr/>
              <a:t>16.01.2020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30578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pPr/>
              <a:t>16.01.2020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62449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pPr/>
              <a:t>16.01.2020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56133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pPr/>
              <a:t>16.01.2020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31352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pPr/>
              <a:t>16.01.2020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07037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pPr/>
              <a:t>16.01.2020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68809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pPr/>
              <a:t>16.01.2020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5384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pPr/>
              <a:t>16.01.2020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89723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87A17FD-613E-4264-9DD2-D964797A0C3A}" type="datetimeFigureOut">
              <a:rPr lang="pl-PL" smtClean="0"/>
              <a:pPr/>
              <a:t>16.01.2020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60E54F-B1EB-43DE-8B0E-5738EBC4BA7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7817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pPr/>
              <a:t>16.01.2020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50555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pPr/>
              <a:t>16.01.2020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7089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pPr/>
              <a:t>16.01.2020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5121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pPr/>
              <a:t>16.01.2020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840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pPr/>
              <a:t>16.01.2020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7974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pPr/>
              <a:t>16.01.2020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3913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pPr/>
              <a:t>16.01.2020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510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pPr/>
              <a:t>16.01.2020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418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pPr/>
              <a:t>16.01.2020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3802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pPr/>
              <a:t>16.01.2020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958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pPr/>
              <a:t>16.01.2020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949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87A17FD-613E-4264-9DD2-D964797A0C3A}" type="datetimeFigureOut">
              <a:rPr lang="pl-PL" smtClean="0"/>
              <a:pPr/>
              <a:t>16.01.2020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0E54F-B1EB-43DE-8B0E-5738EBC4BA7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9249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87A17FD-613E-4264-9DD2-D964797A0C3A}" type="datetimeFigureOut">
              <a:rPr lang="pl-PL" smtClean="0"/>
              <a:pPr/>
              <a:t>16.01.2020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160E54F-B1EB-43DE-8B0E-5738EBC4BA7B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3215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  <p:sldLayoutId id="2147483928" r:id="rId10"/>
    <p:sldLayoutId id="214748392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anger.sk/najznamejsi-modni-navrhari-vsetkych-cias/" TargetMode="External"/><Relationship Id="rId3" Type="http://schemas.openxmlformats.org/officeDocument/2006/relationships/hyperlink" Target="https://sk.wikipedia.org/wiki/M%C3%B3da" TargetMode="External"/><Relationship Id="rId7" Type="http://schemas.openxmlformats.org/officeDocument/2006/relationships/hyperlink" Target="http://www.styl24.sk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referaty.aktuality.sk/moda-v-antickom-grecku/referat-29787?i9=6221da405f75" TargetMode="External"/><Relationship Id="rId5" Type="http://schemas.openxmlformats.org/officeDocument/2006/relationships/hyperlink" Target="https://sk.wikipedia.org/wiki/Guccio_Gucci" TargetMode="External"/><Relationship Id="rId4" Type="http://schemas.openxmlformats.org/officeDocument/2006/relationships/hyperlink" Target="https://sk.wikipedia.org/wiki/Gianni_Versace_(podnik)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989731" y="3343253"/>
            <a:ext cx="4719012" cy="984738"/>
          </a:xfrm>
        </p:spPr>
        <p:txBody>
          <a:bodyPr>
            <a:normAutofit fontScale="90000"/>
          </a:bodyPr>
          <a:lstStyle/>
          <a:p>
            <a:r>
              <a:rPr lang="pl-PL" dirty="0"/>
              <a:t>SVET MÓDY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/>
              <a:t>Web </a:t>
            </a:r>
            <a:r>
              <a:rPr lang="sk-SK" dirty="0" err="1"/>
              <a:t>Quest</a:t>
            </a:r>
            <a:r>
              <a:rPr lang="sk-SK" dirty="0"/>
              <a:t> určený pre druhý stupeň základných </a:t>
            </a:r>
            <a:r>
              <a:rPr lang="sk-SK" dirty="0" err="1"/>
              <a:t>ŠkÔl</a:t>
            </a:r>
            <a:r>
              <a:rPr lang="sk-SK" dirty="0"/>
              <a:t>, pre žiakov odboru krajčírstvo a  na hodiny občianskej náuky.</a:t>
            </a:r>
          </a:p>
          <a:p>
            <a:r>
              <a:rPr lang="sk-SK" dirty="0"/>
              <a:t>Autor: </a:t>
            </a:r>
            <a:r>
              <a:rPr lang="sk-SK" dirty="0" err="1"/>
              <a:t>Elżbieta</a:t>
            </a:r>
            <a:r>
              <a:rPr lang="sk-SK" dirty="0"/>
              <a:t> </a:t>
            </a:r>
            <a:r>
              <a:rPr lang="sk-SK" dirty="0" err="1"/>
              <a:t>Jeż</a:t>
            </a:r>
            <a:endParaRPr lang="sk-SK" dirty="0"/>
          </a:p>
        </p:txBody>
      </p:sp>
      <p:pic>
        <p:nvPicPr>
          <p:cNvPr id="1026" name="Picture 2" descr="Znalezione obrazy dla zapytania mod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7236" y="2747051"/>
            <a:ext cx="2664901" cy="1580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="" xmlns:a16="http://schemas.microsoft.com/office/drawing/2014/main" id="{0C3049AF-F778-40CF-94AA-DEFDCE0180B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50297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713" y="6280636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21222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 – 2./3. TÝŽDEŇ</a:t>
            </a: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1136967" y="2188697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dirty="0"/>
              <a:t> </a:t>
            </a:r>
            <a:r>
              <a:rPr lang="sk-SK" sz="2400" dirty="0"/>
              <a:t>Príprava multimediálnej prezentácie.</a:t>
            </a:r>
          </a:p>
          <a:p>
            <a:pPr marL="365125" indent="-365125">
              <a:buFont typeface="Courier New" panose="02070309020205020404" pitchFamily="49" charset="0"/>
              <a:buChar char="o"/>
            </a:pPr>
            <a:r>
              <a:rPr lang="sk-SK" sz="2400" dirty="0"/>
              <a:t> Príprava LAPBOOK-a.</a:t>
            </a:r>
          </a:p>
          <a:p>
            <a:pPr marL="365125" indent="-365125">
              <a:buFont typeface="Courier New" panose="02070309020205020404" pitchFamily="49" charset="0"/>
              <a:buChar char="o"/>
            </a:pPr>
            <a:r>
              <a:rPr lang="sk-SK" sz="2400" dirty="0"/>
              <a:t> Prezentácia úloh žiakmi oboch skupín.</a:t>
            </a:r>
          </a:p>
          <a:p>
            <a:pPr marL="365125" indent="-365125">
              <a:buFont typeface="Courier New" panose="02070309020205020404" pitchFamily="49" charset="0"/>
              <a:buChar char="o"/>
            </a:pPr>
            <a:r>
              <a:rPr lang="sk-SK" sz="2400" dirty="0"/>
              <a:t> Diskusia o meniacom sa svete módy.</a:t>
            </a:r>
          </a:p>
          <a:p>
            <a:pPr marL="365125" indent="-365125">
              <a:buFont typeface="Courier New" panose="02070309020205020404" pitchFamily="49" charset="0"/>
              <a:buChar char="o"/>
            </a:pPr>
            <a:r>
              <a:rPr lang="sk-SK" sz="2400" dirty="0"/>
              <a:t> Hodnotenie práce žiakov.</a:t>
            </a:r>
          </a:p>
          <a:p>
            <a:endParaRPr lang="pl-PL" sz="2400" dirty="0"/>
          </a:p>
        </p:txBody>
      </p:sp>
      <p:pic>
        <p:nvPicPr>
          <p:cNvPr id="6" name="Picture 2" descr="Znalezione obrazy dla zapytania mod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278" y="258467"/>
            <a:ext cx="2715402" cy="1902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780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ZDROJE</a:t>
            </a:r>
          </a:p>
        </p:txBody>
      </p:sp>
      <p:pic>
        <p:nvPicPr>
          <p:cNvPr id="8198" name="Picture 6" descr="Znalezione obrazy dla zapytania lupa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1242" y="286603"/>
            <a:ext cx="1454438" cy="1450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097280" y="2019885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dirty="0" smtClean="0">
                <a:hlinkClick r:id="rId3"/>
              </a:rPr>
              <a:t>https://sk.wikipedia.org/wiki/M%C3%B3da</a:t>
            </a:r>
            <a:endParaRPr lang="pl-PL" sz="2400" dirty="0" smtClean="0"/>
          </a:p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dirty="0" smtClean="0">
                <a:hlinkClick r:id="rId4"/>
              </a:rPr>
              <a:t>https://sk.wikipedia.org/wiki/Gianni_Versace_(podnik)</a:t>
            </a:r>
            <a:endParaRPr lang="pl-PL" sz="2400" dirty="0" smtClean="0"/>
          </a:p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dirty="0" smtClean="0">
                <a:hlinkClick r:id="rId5"/>
              </a:rPr>
              <a:t>https://sk.wikipedia.org/wiki/Guccio_Gucci</a:t>
            </a:r>
            <a:endParaRPr lang="pl-PL" sz="2400" dirty="0" smtClean="0"/>
          </a:p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dirty="0" smtClean="0">
                <a:hlinkClick r:id="rId6"/>
              </a:rPr>
              <a:t>https://referaty.aktuality.sk/moda-v-antickom-grecku/referat-29787?i9=6221da405f75</a:t>
            </a:r>
            <a:endParaRPr lang="pl-PL" sz="2400" dirty="0" smtClean="0"/>
          </a:p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dirty="0" smtClean="0">
                <a:hlinkClick r:id="rId7"/>
              </a:rPr>
              <a:t>http://www.styl24.sk/</a:t>
            </a:r>
            <a:endParaRPr lang="pl-PL" sz="2400" dirty="0" smtClean="0"/>
          </a:p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dirty="0" smtClean="0">
                <a:hlinkClick r:id="rId8"/>
              </a:rPr>
              <a:t>https://www.banger.sk/najznamejsi-modni-navrhari-vsetkych-cias/</a:t>
            </a:r>
            <a:endParaRPr lang="pl-PL" sz="2400" dirty="0" smtClean="0"/>
          </a:p>
          <a:p>
            <a:pPr marL="365125" indent="-365125">
              <a:buFont typeface="Courier New" panose="02070309020205020404" pitchFamily="49" charset="0"/>
              <a:buChar char="o"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9550318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Hodnotenie</a:t>
            </a:r>
            <a:endParaRPr lang="pl-PL" dirty="0"/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="" xmlns:a16="http://schemas.microsoft.com/office/drawing/2014/main" id="{47C0939D-CE6E-42C6-A227-FBFE459E98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3345013"/>
              </p:ext>
            </p:extLst>
          </p:nvPr>
        </p:nvGraphicFramePr>
        <p:xfrm>
          <a:off x="1652904" y="2123951"/>
          <a:ext cx="8947152" cy="354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6788">
                  <a:extLst>
                    <a:ext uri="{9D8B030D-6E8A-4147-A177-3AD203B41FA5}">
                      <a16:colId xmlns="" xmlns:a16="http://schemas.microsoft.com/office/drawing/2014/main" val="603233292"/>
                    </a:ext>
                  </a:extLst>
                </a:gridCol>
                <a:gridCol w="2236788">
                  <a:extLst>
                    <a:ext uri="{9D8B030D-6E8A-4147-A177-3AD203B41FA5}">
                      <a16:colId xmlns="" xmlns:a16="http://schemas.microsoft.com/office/drawing/2014/main" val="2456499284"/>
                    </a:ext>
                  </a:extLst>
                </a:gridCol>
                <a:gridCol w="2236788">
                  <a:extLst>
                    <a:ext uri="{9D8B030D-6E8A-4147-A177-3AD203B41FA5}">
                      <a16:colId xmlns="" xmlns:a16="http://schemas.microsoft.com/office/drawing/2014/main" val="4137178614"/>
                    </a:ext>
                  </a:extLst>
                </a:gridCol>
                <a:gridCol w="2236788">
                  <a:extLst>
                    <a:ext uri="{9D8B030D-6E8A-4147-A177-3AD203B41FA5}">
                      <a16:colId xmlns="" xmlns:a16="http://schemas.microsoft.com/office/drawing/2014/main" val="11581293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800" noProof="0" dirty="0">
                          <a:solidFill>
                            <a:schemeClr val="bg1"/>
                          </a:solidFill>
                        </a:rPr>
                        <a:t>Počet bodov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800" noProof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800" noProof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800" noProof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63029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6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Obsahová stránka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Neúplné informácie.</a:t>
                      </a: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Informácie, ktoré nesúvisia s témou. Nesprávne informácie.</a:t>
                      </a: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Slabé využitie</a:t>
                      </a:r>
                      <a:r>
                        <a:rPr lang="sk-SK" sz="1400" b="0" i="0" u="none" strike="noStrike" kern="1200" baseline="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zdrojov</a:t>
                      </a: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Dobré a správne informácie. Prípadne malé chyby.</a:t>
                      </a: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Informácie, ktoré súvisia s témou. Dobré využitie zdrojov.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Správne informácie,</a:t>
                      </a:r>
                      <a:r>
                        <a:rPr lang="sk-SK" sz="1400" b="0" i="0" u="none" strike="noStrike" kern="1200" baseline="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ktoré súvisia s témou</a:t>
                      </a: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Vyčerpávajúce využitie uvedených,</a:t>
                      </a:r>
                      <a:r>
                        <a:rPr lang="sk-SK" sz="1400" b="0" i="0" u="none" strike="noStrike" kern="1200" baseline="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prípadne iných zdrojov</a:t>
                      </a: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136691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6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Estetický dojem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Prezentácia nečitateľná a neestetická.</a:t>
                      </a: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Informácie uvádzané chaotickým spôsobom.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Prezentácia pekná, čitateľná</a:t>
                      </a:r>
                      <a:r>
                        <a:rPr lang="sk-SK" sz="1400" b="0" i="0" u="none" strike="noStrike" kern="1200" baseline="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a estetická. Informácie dobre rozmiestnené na stránke.</a:t>
                      </a:r>
                      <a:endParaRPr lang="sk-SK" sz="1400" b="0" i="0" u="none" strike="noStrike" kern="1200" noProof="0" dirty="0">
                        <a:solidFill>
                          <a:schemeClr val="tx1"/>
                        </a:solidFill>
                        <a:latin typeface="Trebuchet MS" pitchFamily="34"/>
                        <a:ea typeface="Lucida Sans Unicode" pitchFamily="2"/>
                        <a:cs typeface="Mangal" pitchFamily="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Prezentácia veľmi estetická, čitateľná, prehľadná,</a:t>
                      </a:r>
                      <a:r>
                        <a:rPr lang="sk-SK" sz="1400" b="0" i="0" u="none" strike="noStrike" kern="1200" baseline="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motivujúca k tomu, aby ste sa s ňou oboznámili</a:t>
                      </a: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Dobre rozmiestnenie</a:t>
                      </a:r>
                      <a:r>
                        <a:rPr lang="sk-SK" sz="1400" b="0" i="0" u="none" strike="noStrike" kern="1200" baseline="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informácií na stránke</a:t>
                      </a: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. Dobre zvolená grafika.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751365071"/>
                  </a:ext>
                </a:extLst>
              </a:tr>
            </a:tbl>
          </a:graphicData>
        </a:graphic>
      </p:graphicFrame>
      <p:pic>
        <p:nvPicPr>
          <p:cNvPr id="6" name="Picture 4" descr="Znalezione obrazy dla zapytania podsumowan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6172" y="218408"/>
            <a:ext cx="2319508" cy="153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8996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Hodnotenie</a:t>
            </a:r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="" xmlns:a16="http://schemas.microsoft.com/office/drawing/2014/main" id="{F4AC31F3-2493-490A-898E-5334C50AC2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9010057"/>
              </p:ext>
            </p:extLst>
          </p:nvPr>
        </p:nvGraphicFramePr>
        <p:xfrm>
          <a:off x="1652904" y="2067681"/>
          <a:ext cx="8947152" cy="3303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6788">
                  <a:extLst>
                    <a:ext uri="{9D8B030D-6E8A-4147-A177-3AD203B41FA5}">
                      <a16:colId xmlns="" xmlns:a16="http://schemas.microsoft.com/office/drawing/2014/main" val="309094376"/>
                    </a:ext>
                  </a:extLst>
                </a:gridCol>
                <a:gridCol w="2236788">
                  <a:extLst>
                    <a:ext uri="{9D8B030D-6E8A-4147-A177-3AD203B41FA5}">
                      <a16:colId xmlns="" xmlns:a16="http://schemas.microsoft.com/office/drawing/2014/main" val="2092842960"/>
                    </a:ext>
                  </a:extLst>
                </a:gridCol>
                <a:gridCol w="2236788">
                  <a:extLst>
                    <a:ext uri="{9D8B030D-6E8A-4147-A177-3AD203B41FA5}">
                      <a16:colId xmlns="" xmlns:a16="http://schemas.microsoft.com/office/drawing/2014/main" val="651643740"/>
                    </a:ext>
                  </a:extLst>
                </a:gridCol>
                <a:gridCol w="2236788">
                  <a:extLst>
                    <a:ext uri="{9D8B030D-6E8A-4147-A177-3AD203B41FA5}">
                      <a16:colId xmlns="" xmlns:a16="http://schemas.microsoft.com/office/drawing/2014/main" val="1575811211"/>
                    </a:ext>
                  </a:extLst>
                </a:gridCol>
              </a:tblGrid>
              <a:tr h="252795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800" b="1" i="0" u="none" strike="noStrike" kern="1200" noProof="0" dirty="0">
                          <a:solidFill>
                            <a:schemeClr val="bg1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Počet bodov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800" b="1" i="0" u="none" strike="noStrike" kern="1200" noProof="0" dirty="0">
                          <a:solidFill>
                            <a:schemeClr val="bg1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800" b="1" i="0" u="none" strike="noStrike" kern="1200" noProof="0" dirty="0">
                          <a:solidFill>
                            <a:schemeClr val="bg1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800" b="1" i="0" u="none" strike="noStrike" kern="1200" noProof="0" dirty="0">
                          <a:solidFill>
                            <a:schemeClr val="bg1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91436279"/>
                  </a:ext>
                </a:extLst>
              </a:tr>
              <a:tr h="1080439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6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Pracovné zaangažovanie a schopnosť spolupráce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Chýbajúce zaangažovanie všetkých členov skupiny a nedostatok kreatívnej spolupráce.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Dobré zaangažovanie všetkých členov skupiny. Schopnosť spolupráce na uspokojivej úrovni.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Veľmi dobré zaangažovanie všetkých členov skupiny. Vzájomné motivovanie sa do</a:t>
                      </a:r>
                      <a:r>
                        <a:rPr lang="sk-SK" sz="1400" b="0" i="0" u="none" strike="noStrike" kern="1200" baseline="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práce</a:t>
                      </a: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. Schopnosť spolupráce  na veľmi vysokej úrovni.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259267264"/>
                  </a:ext>
                </a:extLst>
              </a:tr>
              <a:tr h="498664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6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Individuálne zaangažovanie členov</a:t>
                      </a:r>
                      <a:r>
                        <a:rPr lang="sk-SK" sz="1600" b="0" i="0" u="none" strike="noStrike" kern="1200" baseline="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skupiny</a:t>
                      </a:r>
                      <a:endParaRPr lang="sk-SK" sz="1600" b="0" i="0" u="none" strike="noStrike" kern="1200" noProof="0" dirty="0">
                        <a:solidFill>
                          <a:schemeClr val="tx1"/>
                        </a:solidFill>
                        <a:latin typeface="Trebuchet MS" pitchFamily="34"/>
                        <a:ea typeface="Lucida Sans Unicode" pitchFamily="2"/>
                        <a:cs typeface="Mangal" pitchFamily="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Slabé zaangažovanie.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Zaangažovanie na uspokojivej úrovni.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Veľmi dobré zaangažovanie.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951869754"/>
                  </a:ext>
                </a:extLst>
              </a:tr>
              <a:tr h="742760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6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Otázky</a:t>
                      </a:r>
                      <a:r>
                        <a:rPr lang="sk-SK" sz="1600" b="0" i="0" u="none" strike="noStrike" kern="1200" baseline="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týkajúce sa prezentácie</a:t>
                      </a:r>
                      <a:endParaRPr lang="sk-SK" sz="1600" b="0" i="0" u="none" strike="noStrike" kern="1200" noProof="0" dirty="0">
                        <a:solidFill>
                          <a:schemeClr val="tx1"/>
                        </a:solidFill>
                        <a:latin typeface="Trebuchet MS" pitchFamily="34"/>
                        <a:ea typeface="Lucida Sans Unicode" pitchFamily="2"/>
                        <a:cs typeface="Mangal" pitchFamily="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Neschopnosť</a:t>
                      </a:r>
                      <a:r>
                        <a:rPr lang="sk-SK" sz="1400" b="0" i="0" u="none" strike="noStrike" kern="1200" baseline="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odpovedať na otázky učiteľa</a:t>
                      </a: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Uspokojivé</a:t>
                      </a:r>
                      <a:r>
                        <a:rPr lang="sk-SK" sz="1400" b="0" i="0" u="none" strike="noStrike" kern="1200" baseline="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odpovede na otázky</a:t>
                      </a: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Úplné</a:t>
                      </a:r>
                      <a:r>
                        <a:rPr lang="sk-SK" sz="1400" b="0" i="0" u="none" strike="noStrike" kern="1200" baseline="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a uspokojivé odpovede na otázky</a:t>
                      </a:r>
                      <a:r>
                        <a:rPr lang="sk-SK" sz="1400" b="0" i="0" u="none" strike="noStrike" kern="1200" noProof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676079968"/>
                  </a:ext>
                </a:extLst>
              </a:tr>
            </a:tbl>
          </a:graphicData>
        </a:graphic>
      </p:graphicFrame>
      <p:pic>
        <p:nvPicPr>
          <p:cNvPr id="12292" name="Picture 4" descr="Znalezione obrazy dla zapytania podsumowan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6172" y="218408"/>
            <a:ext cx="2319508" cy="153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85321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Hodnotenie</a:t>
            </a:r>
            <a:endParaRPr lang="pl-PL" dirty="0"/>
          </a:p>
        </p:txBody>
      </p:sp>
      <p:graphicFrame>
        <p:nvGraphicFramePr>
          <p:cNvPr id="5" name="Symbol zastępczy zawartości 3">
            <a:extLst>
              <a:ext uri="{FF2B5EF4-FFF2-40B4-BE49-F238E27FC236}">
                <a16:creationId xmlns="" xmlns:a16="http://schemas.microsoft.com/office/drawing/2014/main" id="{05C7DBC9-F798-4E2B-8D27-5776288BD9C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9373425"/>
              </p:ext>
            </p:extLst>
          </p:nvPr>
        </p:nvGraphicFramePr>
        <p:xfrm>
          <a:off x="1652905" y="2756727"/>
          <a:ext cx="8947150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3575">
                  <a:extLst>
                    <a:ext uri="{9D8B030D-6E8A-4147-A177-3AD203B41FA5}">
                      <a16:colId xmlns="" xmlns:a16="http://schemas.microsoft.com/office/drawing/2014/main" val="1676626479"/>
                    </a:ext>
                  </a:extLst>
                </a:gridCol>
                <a:gridCol w="4473575">
                  <a:extLst>
                    <a:ext uri="{9D8B030D-6E8A-4147-A177-3AD203B41FA5}">
                      <a16:colId xmlns="" xmlns:a16="http://schemas.microsoft.com/office/drawing/2014/main" val="30232115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latin typeface="+mj-lt"/>
                        </a:rPr>
                        <a:t>BODY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>
                          <a:latin typeface="+mj-lt"/>
                        </a:rPr>
                        <a:t>HODNOTENIE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4266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+mj-lt"/>
                        </a:rPr>
                        <a:t>&lt;6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+mj-lt"/>
                        </a:rPr>
                        <a:t>nedostatočný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691982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+mj-lt"/>
                        </a:rPr>
                        <a:t>6-8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+mj-lt"/>
                        </a:rPr>
                        <a:t>prípustný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24985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+mj-lt"/>
                        </a:rPr>
                        <a:t>9-10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+mj-lt"/>
                        </a:rPr>
                        <a:t>dostatočný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08361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+mj-lt"/>
                        </a:rPr>
                        <a:t>11-12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+mj-lt"/>
                        </a:rPr>
                        <a:t>dobrý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21470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+mj-lt"/>
                        </a:rPr>
                        <a:t>13-14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+mj-lt"/>
                        </a:rPr>
                        <a:t>veľmi dobrý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19818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+mj-lt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noProof="0" dirty="0">
                          <a:latin typeface="+mj-lt"/>
                        </a:rPr>
                        <a:t>výborný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68877750"/>
                  </a:ext>
                </a:extLst>
              </a:tr>
            </a:tbl>
          </a:graphicData>
        </a:graphic>
      </p:graphicFrame>
      <p:pic>
        <p:nvPicPr>
          <p:cNvPr id="11272" name="Picture 8" descr="Znalezione obrazy dla zapytania punktacj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7495" y="286603"/>
            <a:ext cx="2078185" cy="2078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43047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ZÁVER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1136967" y="2188697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sk-SK" sz="2400" dirty="0"/>
              <a:t>Multimediálna prezentácia je nástroj, ktorý sa často využíva počas prezentácií rôznych produktov, tém alebo výskumov. Umožňuje ľahkým, rýchlym a obrazným spôsobom predstaviť danú tému.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sk-SK" sz="2400" dirty="0"/>
              <a:t>Počas práce nad týmto Web </a:t>
            </a:r>
            <a:r>
              <a:rPr lang="sk-SK" sz="2400" dirty="0" err="1"/>
              <a:t>Questom</a:t>
            </a:r>
            <a:r>
              <a:rPr lang="sk-SK" sz="2400" dirty="0"/>
              <a:t> ste sa oboznámili so spôsobom prezentácie seba a svojej práce. Okrem toho ste mohli spoznať rôzne módne trendy, ktoré sa rozvíjali v priebehu storočí.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sk-SK" sz="2400" dirty="0"/>
              <a:t>Naučili ste sa vyvodiť závery z pripravených materiálov, vďaka čomu ste sa mohli zúčastniť zaujímavej diskusie na témy realizované počas Web </a:t>
            </a:r>
            <a:r>
              <a:rPr lang="sk-SK" sz="2400" dirty="0" err="1"/>
              <a:t>Questu</a:t>
            </a:r>
            <a:r>
              <a:rPr lang="sk-SK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33095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ZÁVER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1136967" y="2188697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sk-SK" sz="2400" dirty="0"/>
              <a:t>Naučili ste sa pracovať v skupine, čo sa Vám bude hodiť v budúcnosti, nakoľko si budete vedieť múdro a zodpovedne rozdeliť povinnosti a úlohy.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sk-SK" sz="2400" dirty="0"/>
              <a:t>Overili ste si svoje schopnosti prezentácie vlastných názorov a diskusie.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sk-SK" sz="2400" dirty="0"/>
              <a:t>Počas tejto úlohy ste spoznali spôsoby získavania informácií z internetových zdrojov.</a:t>
            </a:r>
          </a:p>
          <a:p>
            <a:pPr algn="just"/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652856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POKYNY PRE UČITEĽA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1136967" y="2188697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sk-SK" sz="2400" dirty="0"/>
              <a:t>Učiteľ by mal počas rozdeľovanie triedy do skupín brať do úvahy možnosti a schopnosti každého žiaka.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sk-SK" sz="2400" dirty="0"/>
              <a:t>Učiteľ by mal dozerať na realizované práce takým spôsobom, aby každá zo skupín splnila svoju úlohu správne.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sk-SK" sz="2400" dirty="0"/>
              <a:t>Učiteľ by mal moderovať diskusiu tak, aby bola konštruktívna a opierala sa o predtým pripravované materiály.</a:t>
            </a:r>
          </a:p>
        </p:txBody>
      </p:sp>
    </p:spTree>
    <p:extLst>
      <p:ext uri="{BB962C8B-B14F-4D97-AF65-F5344CB8AC3E}">
        <p14:creationId xmlns:p14="http://schemas.microsoft.com/office/powerpoint/2010/main" val="15022985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6908" y="3185524"/>
            <a:ext cx="10058400" cy="968853"/>
          </a:xfrm>
        </p:spPr>
        <p:txBody>
          <a:bodyPr/>
          <a:lstStyle/>
          <a:p>
            <a:r>
              <a:rPr lang="pl-PL" dirty="0"/>
              <a:t>POKYNY PRE UČITEĽA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522763" y="4445377"/>
            <a:ext cx="10706690" cy="2568360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sk-SK" sz="2400" dirty="0"/>
              <a:t>Časť úlohy môže byť realizovaná doma – s pomocou rodičov a starých rodičov – vďaka tomu žiaci budú brať do úvahy módu predchádzajúcich rokov.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sk-SK" sz="2400" dirty="0"/>
              <a:t>Úloha by nemala byť realizovaná dlhšie než 2-3 týždne – prinesie to rýchlejšiu a efektívnejšiu prácu žiakov. </a:t>
            </a:r>
          </a:p>
        </p:txBody>
      </p:sp>
      <p:pic>
        <p:nvPicPr>
          <p:cNvPr id="14338" name="Picture 2" descr="Znalezione obrazy dla zapytania kciuk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6912" y="3185523"/>
            <a:ext cx="924447" cy="968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="" xmlns:a16="http://schemas.microsoft.com/office/drawing/2014/main" id="{CA9F65EC-87DE-43CF-9121-B0F117CEADA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50297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462" y="6300788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5094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ÚVOD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36967" y="2188697"/>
            <a:ext cx="10018713" cy="3761936"/>
          </a:xfrm>
        </p:spPr>
        <p:txBody>
          <a:bodyPr anchor="t">
            <a:normAutofit lnSpcReduction="10000"/>
          </a:bodyPr>
          <a:lstStyle/>
          <a:p>
            <a:pPr marL="0" indent="0" algn="just">
              <a:buNone/>
            </a:pPr>
            <a:r>
              <a:rPr lang="sk-SK" sz="2400" dirty="0"/>
              <a:t>Dobrý deň!</a:t>
            </a:r>
          </a:p>
          <a:p>
            <a:pPr marL="0" indent="0" algn="just">
              <a:buNone/>
            </a:pPr>
            <a:r>
              <a:rPr lang="sk-SK" sz="2400" dirty="0"/>
              <a:t>v tomto Web </a:t>
            </a:r>
            <a:r>
              <a:rPr lang="sk-SK" sz="2400" dirty="0" err="1"/>
              <a:t>Queste</a:t>
            </a:r>
            <a:r>
              <a:rPr lang="sk-SK" sz="2400" dirty="0"/>
              <a:t> sa budeme venovať móde, s ktorou sa stretávame každodenne.</a:t>
            </a:r>
          </a:p>
          <a:p>
            <a:pPr marL="0" indent="0">
              <a:buNone/>
            </a:pPr>
            <a:r>
              <a:rPr lang="sk-SK" sz="2400" dirty="0"/>
              <a:t>Viete, ako vyzerá proces navrhovania a tvorenia odevov? Ako sa vyrábajú topánky? Videli ste niekedy prácu kožiara? Viete koľko osôb je zaangažovaných pri tvorbe a výrobe oblečenia, topánok, alebo kabeliek? </a:t>
            </a:r>
          </a:p>
          <a:p>
            <a:pPr marL="0" indent="0">
              <a:buNone/>
            </a:pPr>
            <a:r>
              <a:rPr lang="sk-SK" sz="2400" dirty="0"/>
              <a:t>Venujte pozornosť tomu, ako sa menil svet módy v minulosti.</a:t>
            </a:r>
          </a:p>
          <a:p>
            <a:pPr marL="0" indent="0">
              <a:buNone/>
            </a:pPr>
            <a:r>
              <a:rPr lang="sk-SK" sz="2400" dirty="0"/>
              <a:t>Analýzou tejto témy budeme môcť potvrdiť alebo vyvrátiť tézu, že „móda sa vracia”.</a:t>
            </a:r>
          </a:p>
          <a:p>
            <a:pPr marL="0" indent="0" algn="just">
              <a:buNone/>
            </a:pPr>
            <a:endParaRPr lang="pl-PL" sz="2400" dirty="0"/>
          </a:p>
          <a:p>
            <a:pPr marL="0" indent="0" algn="just">
              <a:buNone/>
            </a:pPr>
            <a:endParaRPr lang="pl-PL" sz="2400" dirty="0"/>
          </a:p>
        </p:txBody>
      </p:sp>
      <p:pic>
        <p:nvPicPr>
          <p:cNvPr id="3078" name="Picture 6" descr="Znalezione obrazy dla zapytania mod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7305" y="286603"/>
            <a:ext cx="1878375" cy="2062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7113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Úvod</a:t>
            </a:r>
            <a:endParaRPr lang="pl-PL" dirty="0"/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1136967" y="2188697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sk-SK" sz="2400" dirty="0"/>
              <a:t>Pozrite si staré fotografie u Vás doma. Venujte pozornosť tomu, ako sa obliekali Vaši rodičia alebo starí rodičia, keď boli mladí. Zamyslite sa nad tým, čo by povedali ľudia v tomto období, keby sme im ukázali moderný štýl obliekania… alebo niekoľko desiatok rôznych štýlov?</a:t>
            </a:r>
          </a:p>
        </p:txBody>
      </p:sp>
      <p:pic>
        <p:nvPicPr>
          <p:cNvPr id="2050" name="Picture 2" descr="Znalezione obrazy dla zapytania mod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9103" y="3318280"/>
            <a:ext cx="4276578" cy="2883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2333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ÚLOHY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1136967" y="2188697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sk-SK" sz="2400" dirty="0"/>
              <a:t>Pred začatím tohto Web </a:t>
            </a:r>
            <a:r>
              <a:rPr lang="sk-SK" sz="2400" dirty="0" err="1"/>
              <a:t>Questu</a:t>
            </a:r>
            <a:r>
              <a:rPr lang="sk-SK" sz="2400" dirty="0"/>
              <a:t> sa rozdelíte do dvoch skupín.</a:t>
            </a:r>
          </a:p>
          <a:p>
            <a:pPr marL="365125" indent="-365125" algn="just">
              <a:buFont typeface="Courier New" panose="02070309020205020404" pitchFamily="49" charset="0"/>
              <a:buChar char="o"/>
            </a:pPr>
            <a:r>
              <a:rPr lang="sk-SK" sz="2400" dirty="0"/>
              <a:t>Prvou úlohou bude pripravenie </a:t>
            </a:r>
            <a:r>
              <a:rPr lang="sk-SK" sz="2400" b="1" dirty="0"/>
              <a:t>multimediálnej prezentácie</a:t>
            </a:r>
            <a:r>
              <a:rPr lang="sk-SK" sz="2400" dirty="0"/>
              <a:t>, v ktorej ukážete ako sa menili práce Vami vybraného módneho návrhára v priebehu rokov.</a:t>
            </a:r>
          </a:p>
          <a:p>
            <a:pPr marL="365125" indent="-365125" algn="just">
              <a:buFont typeface="Courier New" panose="02070309020205020404" pitchFamily="49" charset="0"/>
              <a:buChar char="o"/>
            </a:pPr>
            <a:r>
              <a:rPr lang="sk-SK" sz="2400" dirty="0"/>
              <a:t>Vašou druhou úlohou bude pripraviť </a:t>
            </a:r>
            <a:r>
              <a:rPr lang="sk-SK" sz="2400" b="1" dirty="0"/>
              <a:t>LAPBOOK</a:t>
            </a:r>
            <a:r>
              <a:rPr lang="sk-SK" sz="2400" dirty="0"/>
              <a:t>, v ktorom sa budú nachádzať dôležité informácie zo sveta módy.</a:t>
            </a:r>
          </a:p>
        </p:txBody>
      </p:sp>
      <p:pic>
        <p:nvPicPr>
          <p:cNvPr id="5" name="Picture 2" descr="Znalezione obrazy dla zapytania mod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0941" y="258468"/>
            <a:ext cx="1384739" cy="1342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320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ÚLOHY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1136967" y="2188697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sk-SK" sz="2400" dirty="0"/>
              <a:t>Počas realizácia tejto úlohy sledujte nižšie uvedené pokyny:</a:t>
            </a:r>
          </a:p>
          <a:p>
            <a:pPr marL="365125" indent="-365125" algn="just">
              <a:buFont typeface="Courier New" panose="02070309020205020404" pitchFamily="49" charset="0"/>
              <a:buChar char="o"/>
            </a:pPr>
            <a:r>
              <a:rPr lang="sk-SK" sz="2400" dirty="0"/>
              <a:t>Uveďte v tabuľke toľko známych módnych návrhárov – koľko poznáte,</a:t>
            </a:r>
          </a:p>
          <a:p>
            <a:pPr marL="365125" indent="-365125" algn="just">
              <a:buFont typeface="Courier New" panose="02070309020205020404" pitchFamily="49" charset="0"/>
              <a:buChar char="o"/>
            </a:pPr>
            <a:r>
              <a:rPr lang="sk-SK" sz="2400" dirty="0"/>
              <a:t>Prezentáciu pripravte len na základe prác jedného módneho návrhára, ktorého ste si vybrali v predchádzajúcej etape – tému konzultujte s druhou skupinou, aby si náhodou nevybrala toho istého módneho návrhára,</a:t>
            </a:r>
          </a:p>
          <a:p>
            <a:pPr marL="365125" indent="-365125" algn="just">
              <a:buFont typeface="Courier New" panose="02070309020205020404" pitchFamily="49" charset="0"/>
              <a:buChar char="o"/>
            </a:pPr>
            <a:r>
              <a:rPr lang="sk-SK" sz="2400" dirty="0"/>
              <a:t>Príprava LAPBOOK-a.</a:t>
            </a:r>
          </a:p>
          <a:p>
            <a:pPr marL="0" indent="0" algn="just">
              <a:buNone/>
            </a:pPr>
            <a:r>
              <a:rPr lang="sk-SK" sz="2400" dirty="0"/>
              <a:t>Po splnení všetkých úloh si pripravte prezentáciu vybranej témy pred celou triedou.</a:t>
            </a:r>
          </a:p>
        </p:txBody>
      </p:sp>
      <p:pic>
        <p:nvPicPr>
          <p:cNvPr id="5122" name="Picture 2" descr="Znalezione obrazy dla zapytania mod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0941" y="258468"/>
            <a:ext cx="1384739" cy="1342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0582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136967" y="2188696"/>
            <a:ext cx="10018713" cy="4669303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sk-SK" sz="2400" dirty="0"/>
              <a:t>Prezentácia by mala obsahovať nasledujúce časti: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sk-SK" sz="2400" dirty="0"/>
              <a:t> životopis módneho návrhára, 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sk-SK" sz="2400" dirty="0"/>
              <a:t>fotografie, ktoré dokumentujú činnosť daného návrhára a porovnanie zmien v jeho tvorbe,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sk-SK" sz="2400" dirty="0"/>
              <a:t>odôvodnenie, prečo ste si vybrali práve toho návrhára – akým spôsobom si daný umelec získal Vaše uznanie.</a:t>
            </a:r>
          </a:p>
          <a:p>
            <a:pPr marL="0" indent="0" algn="just">
              <a:buNone/>
            </a:pPr>
            <a:r>
              <a:rPr lang="sk-SK" sz="2400" dirty="0"/>
              <a:t>Pozriete si fotografie rodičov a starých rodičov – môžu sa niektoré časti ich odevov objaviť aj vo Vašej skrini? Môžeme teda povedať, že „móda sa vrátila”?</a:t>
            </a:r>
          </a:p>
          <a:p>
            <a:pPr marL="0" lvl="0" indent="0" algn="just">
              <a:buNone/>
            </a:pPr>
            <a:endParaRPr lang="pl-PL" sz="2400" dirty="0"/>
          </a:p>
        </p:txBody>
      </p:sp>
      <p:pic>
        <p:nvPicPr>
          <p:cNvPr id="4098" name="Picture 2" descr="Znalezione obrazy dla zapytania moda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06"/>
          <a:stretch/>
        </p:blipFill>
        <p:spPr bwMode="auto">
          <a:xfrm>
            <a:off x="9129994" y="290754"/>
            <a:ext cx="2025686" cy="1897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7666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136967" y="2188697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sk-SK" sz="2400" dirty="0"/>
              <a:t>Čo je to LAPBOOK?</a:t>
            </a:r>
          </a:p>
          <a:p>
            <a:pPr marL="0" indent="0" algn="just" fontAlgn="base">
              <a:buNone/>
            </a:pPr>
            <a:r>
              <a:rPr lang="sk-SK" sz="2400" dirty="0" err="1"/>
              <a:t>Lapbook</a:t>
            </a:r>
            <a:r>
              <a:rPr lang="sk-SK" sz="2400" dirty="0"/>
              <a:t> je vlastne tematická aktovka, v ktorej môžeme umiestniť informácie na vybranú tému. Tieto informácie však nie sú zhromažďované ako výstrižky z novín.</a:t>
            </a:r>
          </a:p>
          <a:p>
            <a:pPr marL="0" indent="0" algn="just" fontAlgn="base">
              <a:buNone/>
            </a:pPr>
            <a:r>
              <a:rPr lang="sk-SK" sz="2400" dirty="0"/>
              <a:t>Takáto aktovka skôr plní funkciu interaktívneho priestoru určeného na obrázky, príbehy, výkresy, slovíčka, termíny alebo fotografie. To všetko je umiestnené vo vreckách, knihách rôznych tvarov a na kartičkách. </a:t>
            </a:r>
          </a:p>
        </p:txBody>
      </p:sp>
      <p:pic>
        <p:nvPicPr>
          <p:cNvPr id="7" name="Picture 2" descr="Znalezione obrazy dla zapytania moda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06"/>
          <a:stretch/>
        </p:blipFill>
        <p:spPr bwMode="auto">
          <a:xfrm>
            <a:off x="9129994" y="304822"/>
            <a:ext cx="2025686" cy="1897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9540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1136967" y="2216833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sk-SK" sz="2400" dirty="0"/>
              <a:t>Nezabudnite, že učiteľ bude hodnotiť Vašu prácu podľa nižšie uvedených kritérií: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sk-SK" sz="2400" dirty="0"/>
              <a:t>Informácie a obsah – musia byť správne.</a:t>
            </a:r>
          </a:p>
          <a:p>
            <a:pPr marL="365125" indent="-365125" algn="just">
              <a:buFont typeface="Courier New" panose="02070309020205020404" pitchFamily="49" charset="0"/>
              <a:buChar char="o"/>
            </a:pPr>
            <a:r>
              <a:rPr lang="sk-SK" sz="2400" dirty="0"/>
              <a:t>Zaujímavý spôsob prezentácie. </a:t>
            </a:r>
          </a:p>
          <a:p>
            <a:pPr marL="365125" indent="-365125" algn="just">
              <a:buFont typeface="Courier New" panose="02070309020205020404" pitchFamily="49" charset="0"/>
              <a:buChar char="o"/>
            </a:pPr>
            <a:r>
              <a:rPr lang="sk-SK" sz="2400" dirty="0"/>
              <a:t>Zaangažovanie a tímová práca – počas prípravy prezentácie a LAPBOOK-a.</a:t>
            </a:r>
          </a:p>
          <a:p>
            <a:pPr marL="365125" indent="-365125" algn="just">
              <a:buFont typeface="Courier New" panose="02070309020205020404" pitchFamily="49" charset="0"/>
              <a:buChar char="o"/>
            </a:pPr>
            <a:r>
              <a:rPr lang="sk-SK" sz="2400" dirty="0"/>
              <a:t>Atraktívna prezentácia ako aj LAPBOOK.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endParaRPr lang="pl-PL" sz="2400" dirty="0"/>
          </a:p>
        </p:txBody>
      </p:sp>
      <p:pic>
        <p:nvPicPr>
          <p:cNvPr id="7170" name="Picture 2" descr="Znalezione obrazy dla zapytania mod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278" y="258467"/>
            <a:ext cx="2715402" cy="1902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9509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 – 1. TÝŽDEŇ</a:t>
            </a: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1136967" y="2188697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25" lvl="0" indent="-365125">
              <a:buFont typeface="Courier New" panose="02070309020205020404" pitchFamily="49" charset="0"/>
              <a:buChar char="o"/>
            </a:pPr>
            <a:r>
              <a:rPr lang="pl-PL" sz="2400" dirty="0"/>
              <a:t> </a:t>
            </a:r>
            <a:r>
              <a:rPr lang="sk-SK" sz="2400" dirty="0"/>
              <a:t>Oboznámenie sa s obsahom úloh.</a:t>
            </a:r>
          </a:p>
          <a:p>
            <a:pPr marL="365125" lvl="0" indent="-365125">
              <a:buFont typeface="Courier New" panose="02070309020205020404" pitchFamily="49" charset="0"/>
              <a:buChar char="o"/>
            </a:pPr>
            <a:r>
              <a:rPr lang="sk-SK" sz="2400" dirty="0"/>
              <a:t> Rozdelenie triedy do dvoch skupín.</a:t>
            </a:r>
          </a:p>
          <a:p>
            <a:pPr marL="365125" lvl="0" indent="-365125">
              <a:buFont typeface="Courier New" panose="02070309020205020404" pitchFamily="49" charset="0"/>
              <a:buChar char="o"/>
            </a:pPr>
            <a:r>
              <a:rPr lang="sk-SK" sz="2400" dirty="0"/>
              <a:t> Výber módneho návrhára.</a:t>
            </a:r>
          </a:p>
          <a:p>
            <a:pPr marL="365125" lvl="0" indent="-365125">
              <a:buFont typeface="Courier New" panose="02070309020205020404" pitchFamily="49" charset="0"/>
              <a:buChar char="o"/>
            </a:pPr>
            <a:r>
              <a:rPr lang="sk-SK" sz="2400" dirty="0"/>
              <a:t> Analýza bezpečného využívania internetových zdrojov.</a:t>
            </a:r>
          </a:p>
          <a:p>
            <a:pPr marL="365125" lvl="0" indent="-365125">
              <a:buFont typeface="Courier New" panose="02070309020205020404" pitchFamily="49" charset="0"/>
              <a:buChar char="o"/>
            </a:pPr>
            <a:r>
              <a:rPr lang="sk-SK" sz="2400" dirty="0"/>
              <a:t> Príprava harmonogramu práce multimediálnej  prezentácie a LAPBOOK-a.</a:t>
            </a:r>
          </a:p>
        </p:txBody>
      </p:sp>
      <p:pic>
        <p:nvPicPr>
          <p:cNvPr id="6" name="Picture 2" descr="Znalezione obrazy dla zapytania mod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278" y="258467"/>
            <a:ext cx="2715402" cy="1902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0587674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trospekcja">
  <a:themeElements>
    <a:clrScheme name="Retrospekcj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cj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TM02900688[[fn=Faseta]]</Template>
  <TotalTime>882</TotalTime>
  <Words>1035</Words>
  <Application>Microsoft Office PowerPoint</Application>
  <PresentationFormat>Panoramiczny</PresentationFormat>
  <Paragraphs>123</Paragraphs>
  <Slides>18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18</vt:i4>
      </vt:variant>
    </vt:vector>
  </HeadingPairs>
  <TitlesOfParts>
    <vt:vector size="27" baseType="lpstr">
      <vt:lpstr>Calibri</vt:lpstr>
      <vt:lpstr>Calibri Light</vt:lpstr>
      <vt:lpstr>Courier New</vt:lpstr>
      <vt:lpstr>Lucida Sans Unicode</vt:lpstr>
      <vt:lpstr>Mangal</vt:lpstr>
      <vt:lpstr>Trebuchet MS</vt:lpstr>
      <vt:lpstr>Wingdings 2</vt:lpstr>
      <vt:lpstr>HDOfficeLightV0</vt:lpstr>
      <vt:lpstr>Retrospekcja</vt:lpstr>
      <vt:lpstr>SVET MÓDY</vt:lpstr>
      <vt:lpstr>ÚVOD</vt:lpstr>
      <vt:lpstr>Úvod</vt:lpstr>
      <vt:lpstr>ÚLOHY</vt:lpstr>
      <vt:lpstr>ÚLOHY</vt:lpstr>
      <vt:lpstr>PROCES</vt:lpstr>
      <vt:lpstr>PROCES</vt:lpstr>
      <vt:lpstr>PROCES</vt:lpstr>
      <vt:lpstr>PROCES – 1. TÝŽDEŇ</vt:lpstr>
      <vt:lpstr>PROCES – 2./3. TÝŽDEŇ</vt:lpstr>
      <vt:lpstr>ZDROJE</vt:lpstr>
      <vt:lpstr>Hodnotenie</vt:lpstr>
      <vt:lpstr>Hodnotenie</vt:lpstr>
      <vt:lpstr>Hodnotenie</vt:lpstr>
      <vt:lpstr>ZÁVER</vt:lpstr>
      <vt:lpstr>ZÁVER</vt:lpstr>
      <vt:lpstr>POKYNY PRE UČITEĽA</vt:lpstr>
      <vt:lpstr>POKYNY PRE UČITEĽA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Dorota Konrad Szot</dc:creator>
  <cp:lastModifiedBy>Anna Basta</cp:lastModifiedBy>
  <cp:revision>85</cp:revision>
  <dcterms:created xsi:type="dcterms:W3CDTF">2018-02-25T19:43:14Z</dcterms:created>
  <dcterms:modified xsi:type="dcterms:W3CDTF">2020-01-16T10:01:21Z</dcterms:modified>
</cp:coreProperties>
</file>