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7" r:id="rId9"/>
    <p:sldId id="266" r:id="rId10"/>
    <p:sldId id="262" r:id="rId11"/>
    <p:sldId id="263" r:id="rId12"/>
    <p:sldId id="270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7CA18-A101-4A90-97D3-09E950512F3B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0E68C-ABA5-4421-806A-9F43A7CE0F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39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97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25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469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5990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870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0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51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35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71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919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35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719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48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0E68C-ABA5-4421-806A-9F43A7CE0F5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10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ecepty.cabik.sk/masso.htm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zdravienatanieri.sk/" TargetMode="External"/><Relationship Id="rId12" Type="http://schemas.openxmlformats.org/officeDocument/2006/relationships/hyperlink" Target="https://www.delikatesy-online.s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cepty.cabik.sk/polievky.htm" TargetMode="External"/><Relationship Id="rId11" Type="http://schemas.openxmlformats.org/officeDocument/2006/relationships/hyperlink" Target="http://www.nakupykdveram.sk/" TargetMode="External"/><Relationship Id="rId5" Type="http://schemas.openxmlformats.org/officeDocument/2006/relationships/hyperlink" Target="http://polievky.blogspot.com/" TargetMode="External"/><Relationship Id="rId10" Type="http://schemas.openxmlformats.org/officeDocument/2006/relationships/hyperlink" Target="http://recepty.cabik.sk/sladkosti.htm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s://nazjedenie.sk/kategoria/recepty/recepty-mas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rcja, Żywności, Dziękczynienie, Obiad">
            <a:extLst>
              <a:ext uri="{FF2B5EF4-FFF2-40B4-BE49-F238E27FC236}">
                <a16:creationId xmlns:a16="http://schemas.microsoft.com/office/drawing/2014/main" xmlns="" id="{B155CBA9-9726-4CB4-86A8-07C13A567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6634033" y="2825741"/>
            <a:ext cx="5557967" cy="31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812622" y="2139147"/>
            <a:ext cx="4081463" cy="3311525"/>
          </a:xfrm>
        </p:spPr>
        <p:txBody>
          <a:bodyPr>
            <a:normAutofit/>
          </a:bodyPr>
          <a:lstStyle/>
          <a:p>
            <a:pPr algn="l"/>
            <a:r>
              <a:rPr lang="sk-SK" sz="5400" b="1" dirty="0">
                <a:solidFill>
                  <a:srgbClr val="FF0000"/>
                </a:solidFill>
                <a:latin typeface="+mn-lt"/>
              </a:rPr>
              <a:t>OBED PRE RODINU</a:t>
            </a:r>
            <a:endParaRPr lang="pl-PL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462578" y="4911268"/>
            <a:ext cx="4781550" cy="939800"/>
          </a:xfrm>
        </p:spPr>
        <p:txBody>
          <a:bodyPr>
            <a:normAutofit/>
          </a:bodyPr>
          <a:lstStyle/>
          <a:p>
            <a:pPr algn="l"/>
            <a:r>
              <a:rPr lang="sk-SK" sz="1400" dirty="0">
                <a:solidFill>
                  <a:srgbClr val="FF0000"/>
                </a:solidFill>
              </a:rPr>
              <a:t>WEB QUEST PRE 5. TRIEDU ZÁKLADNEJ ŠKOLY</a:t>
            </a:r>
            <a:br>
              <a:rPr lang="sk-SK" sz="1400" dirty="0">
                <a:solidFill>
                  <a:srgbClr val="FF0000"/>
                </a:solidFill>
              </a:rPr>
            </a:br>
            <a:r>
              <a:rPr lang="sk-SK" sz="1400" dirty="0">
                <a:solidFill>
                  <a:srgbClr val="FF0000"/>
                </a:solidFill>
              </a:rPr>
              <a:t> (matematicko-informaticko-výchovný charakter)</a:t>
            </a:r>
            <a:endParaRPr lang="pl-PL" sz="1400" dirty="0">
              <a:solidFill>
                <a:srgbClr val="FF0000"/>
              </a:solidFill>
            </a:endParaRPr>
          </a:p>
          <a:p>
            <a:pPr algn="l"/>
            <a:r>
              <a:rPr lang="sk-SK" sz="1400" dirty="0">
                <a:solidFill>
                  <a:srgbClr val="FF0000"/>
                </a:solidFill>
              </a:rPr>
              <a:t>PRIPRAVILA: SABINA FOLWARSKA</a:t>
            </a:r>
            <a:endParaRPr lang="pl-PL" sz="1300" dirty="0">
              <a:solidFill>
                <a:srgbClr val="FF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BA24FB2-BF09-4D78-B444-C12F52FB0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195641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3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201337"/>
            <a:ext cx="10018713" cy="981512"/>
          </a:xfrm>
        </p:spPr>
        <p:txBody>
          <a:bodyPr/>
          <a:lstStyle/>
          <a:p>
            <a:r>
              <a:rPr lang="sk-SK" dirty="0"/>
              <a:t>VYHODNOTENIE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508502"/>
              </p:ext>
            </p:extLst>
          </p:nvPr>
        </p:nvGraphicFramePr>
        <p:xfrm>
          <a:off x="1484313" y="1501630"/>
          <a:ext cx="10018712" cy="442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678">
                  <a:extLst>
                    <a:ext uri="{9D8B030D-6E8A-4147-A177-3AD203B41FA5}">
                      <a16:colId xmlns:a16="http://schemas.microsoft.com/office/drawing/2014/main" xmlns="" val="747619474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1247972967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430960734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1637991753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1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Počet bodov</a:t>
                      </a:r>
                      <a:endParaRPr lang="pl-PL" sz="16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730872"/>
                  </a:ext>
                </a:extLst>
              </a:tr>
              <a:tr h="18914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Obsahová stránka prezentácie vo formáte Power Point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Nekompletné informácie. Informácie, ktoré nesúvisia s témou. Chybné</a:t>
                      </a:r>
                      <a:r>
                        <a:rPr lang="sk-SK" sz="1600" kern="1200" baseline="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informácie. Slabé využitie zdrojov.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Správne informácie, prípadne malé chyby. Informácie, ktoré súvisia s témou. Dobré využívanie zdrojov.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Kompletné informácie. Informácie, ktoré súvisia s témou. Vyčerpávajúce využitie uvedených zdrojov, prípadne využívanie iných zdrojov. 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345014"/>
                  </a:ext>
                </a:extLst>
              </a:tr>
              <a:tr h="214790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Estetický dojem z prezentácie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Prezentácie je málo čitateľná. Neestetická. Zlé rozplánovanie informácií na stránke. Chýbajú grafické prvky.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Prezentácia je čitateľná, estetická. Dobré rozplánovanie informácií na stránke. Prezentácia na dobrej úrovni. 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Prezentácia je estetická, čitateľná, prehľadná a zaujímavá. Dobré a tvorivé rozplánovanie informácií na stránke. Dobre zvolená grafika.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3081206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xmlns="" id="{BFE50DB9-26C6-4925-88EB-29E007E6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49" y="1"/>
            <a:ext cx="1947163" cy="150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5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3275"/>
          </a:xfrm>
        </p:spPr>
        <p:txBody>
          <a:bodyPr/>
          <a:lstStyle/>
          <a:p>
            <a:r>
              <a:rPr lang="sk-SK" dirty="0"/>
              <a:t>VYHODNOTENIE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250402"/>
              </p:ext>
            </p:extLst>
          </p:nvPr>
        </p:nvGraphicFramePr>
        <p:xfrm>
          <a:off x="1484313" y="1870745"/>
          <a:ext cx="10018712" cy="453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896">
                  <a:extLst>
                    <a:ext uri="{9D8B030D-6E8A-4147-A177-3AD203B41FA5}">
                      <a16:colId xmlns:a16="http://schemas.microsoft.com/office/drawing/2014/main" xmlns="" val="1323253626"/>
                    </a:ext>
                  </a:extLst>
                </a:gridCol>
                <a:gridCol w="2506460">
                  <a:extLst>
                    <a:ext uri="{9D8B030D-6E8A-4147-A177-3AD203B41FA5}">
                      <a16:colId xmlns:a16="http://schemas.microsoft.com/office/drawing/2014/main" xmlns="" val="2373628820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3452190897"/>
                    </a:ext>
                  </a:extLst>
                </a:gridCol>
                <a:gridCol w="2504678">
                  <a:extLst>
                    <a:ext uri="{9D8B030D-6E8A-4147-A177-3AD203B41FA5}">
                      <a16:colId xmlns:a16="http://schemas.microsoft.com/office/drawing/2014/main" xmlns="" val="588652807"/>
                    </a:ext>
                  </a:extLst>
                </a:gridCol>
              </a:tblGrid>
              <a:tr h="3770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kern="120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Počet bodov</a:t>
                      </a:r>
                      <a:endParaRPr lang="pl-PL" sz="1600" b="0" i="0" u="none" strike="noStrike" kern="1200" dirty="0">
                        <a:solidFill>
                          <a:schemeClr val="bg1"/>
                        </a:solidFill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4762010"/>
                  </a:ext>
                </a:extLst>
              </a:tr>
              <a:tr h="207649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Zaangažovanie skupiny do práce a schopnosť spolupráce.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Chýbajúce zaangažovanie všetkých členov skupiny a slabá kreatívna spolupráca. Slabá schopnosť spolupráce. 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Dobré zaangažovanie všetkých členov skupiny. Schopnosť spolupráce na uspokojivej úrovní.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Plné pracovné zaangažovanie všetkých členov skupiny. Vzájomné motivovanie sa do práce. Schopnosť skupinovej spolupráce na vysokej úrovni. 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01454"/>
                  </a:ext>
                </a:extLst>
              </a:tr>
              <a:tr h="207649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rgbClr val="FF00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Prezentácia</a:t>
                      </a: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Prezentácia len čítaná.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V prezentácií chýbajú odpovede na otázky učiteľov a iných žiakov.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Prezentácia čiastočne hovorená naspamäť. Chýbajú uspokojivé odpovede na otázky učiteľa a žiakov.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Prezentácia hovorená naspamäť. Správne odpovede na otázky učiteľa a iných žiakov. Ambiciózny prístup k prezentácií.</a:t>
                      </a:r>
                      <a:endParaRPr lang="pl-PL" sz="1600" b="0" i="0" u="none" strike="noStrike" kern="1200" dirty="0"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614444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:a16="http://schemas.microsoft.com/office/drawing/2014/main" xmlns="" id="{4219FB21-A775-4204-A8F0-43543188D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313" y="-1"/>
            <a:ext cx="2032000" cy="18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7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A1DCBA-EBF9-422F-B61E-D53F06FA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- OCENA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143BD4D9-CC9D-4065-AF86-808246C55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523319"/>
              </p:ext>
            </p:extLst>
          </p:nvPr>
        </p:nvGraphicFramePr>
        <p:xfrm>
          <a:off x="1484313" y="2667000"/>
          <a:ext cx="10018712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xmlns="" val="1564429277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xmlns="" val="239241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Body</a:t>
                      </a:r>
                      <a:endParaRPr lang="pl-PL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Hodnotenie</a:t>
                      </a:r>
                      <a:endParaRPr lang="pl-PL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4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rebuchet MS" pitchFamily="34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b="0">
                          <a:latin typeface="Trebuchet MS" pitchFamily="34" charset="0"/>
                          <a:ea typeface="Calibri"/>
                          <a:cs typeface="Times New Roman"/>
                        </a:rPr>
                        <a:t>nedostatočný</a:t>
                      </a:r>
                      <a:endParaRPr lang="pl-PL" sz="2400" b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415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rebuchet MS" pitchFamily="34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b="0">
                          <a:latin typeface="Trebuchet MS" pitchFamily="34" charset="0"/>
                          <a:ea typeface="Calibri"/>
                          <a:cs typeface="Times New Roman"/>
                        </a:rPr>
                        <a:t>prípustný</a:t>
                      </a:r>
                      <a:endParaRPr lang="pl-PL" sz="2400" b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7299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rebuchet MS" pitchFamily="34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b="0" dirty="0">
                          <a:latin typeface="Trebuchet MS" pitchFamily="34" charset="0"/>
                          <a:ea typeface="Calibri"/>
                          <a:cs typeface="Times New Roman"/>
                        </a:rPr>
                        <a:t>dostatočný</a:t>
                      </a:r>
                      <a:endParaRPr lang="pl-PL" sz="2400" b="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026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rebuchet MS" pitchFamily="34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b="0">
                          <a:latin typeface="Trebuchet MS" pitchFamily="34" charset="0"/>
                          <a:ea typeface="Calibri"/>
                          <a:cs typeface="Times New Roman"/>
                        </a:rPr>
                        <a:t>dobrý</a:t>
                      </a:r>
                      <a:endParaRPr lang="pl-PL" sz="2400" b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14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rebuchet MS" pitchFamily="34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b="0">
                          <a:latin typeface="Trebuchet MS" pitchFamily="34" charset="0"/>
                          <a:ea typeface="Calibri"/>
                          <a:cs typeface="Times New Roman"/>
                        </a:rPr>
                        <a:t>Veľmi dobrý</a:t>
                      </a:r>
                      <a:endParaRPr lang="pl-PL" sz="2400" b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5737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rebuchet MS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b="0" dirty="0">
                          <a:latin typeface="Trebuchet MS" pitchFamily="34" charset="0"/>
                          <a:ea typeface="Calibri"/>
                          <a:cs typeface="Times New Roman"/>
                        </a:rPr>
                        <a:t>výborný</a:t>
                      </a:r>
                      <a:endParaRPr lang="pl-PL" sz="2400" b="0" dirty="0"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62806647"/>
                  </a:ext>
                </a:extLst>
              </a:tr>
            </a:tbl>
          </a:graphicData>
        </a:graphic>
      </p:graphicFrame>
      <p:pic>
        <p:nvPicPr>
          <p:cNvPr id="7" name="Picture 2" descr="Grafika, Wykres, Wynik, Obroty, Zysk">
            <a:extLst>
              <a:ext uri="{FF2B5EF4-FFF2-40B4-BE49-F238E27FC236}">
                <a16:creationId xmlns:a16="http://schemas.microsoft.com/office/drawing/2014/main" xmlns="" id="{B53CDFB5-12F5-41DB-9EFF-E1827322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313" y="-1"/>
            <a:ext cx="2032000" cy="18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3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sk-SK" dirty="0"/>
              <a:t>Záver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1" y="1998133"/>
            <a:ext cx="6855356" cy="37930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k-SK" sz="1600" dirty="0"/>
              <a:t>Moji drahí!</a:t>
            </a:r>
            <a:endParaRPr lang="pl-PL" sz="1600" dirty="0"/>
          </a:p>
          <a:p>
            <a:pPr lvl="0"/>
            <a:r>
              <a:rPr lang="sk-SK" sz="1600" dirty="0"/>
              <a:t>Dúfam, že po týchto hodinách s Web Questom si budete viac vážiť prácu Vašich rodičov, Vašej mamy. Kým sa voňavý a chutný obed objaví na stole, je treba vynaložiť nemalé úsilie.</a:t>
            </a:r>
            <a:endParaRPr lang="pl-PL" sz="1600" dirty="0"/>
          </a:p>
          <a:p>
            <a:pPr lvl="0"/>
            <a:r>
              <a:rPr lang="sk-SK" sz="1600" dirty="0"/>
              <a:t>Mohli ste vidieť, že práca v kuchyni to je plánovanie –  jedál, nákupov a výdavkov.</a:t>
            </a:r>
            <a:endParaRPr lang="pl-PL" sz="1600" dirty="0"/>
          </a:p>
          <a:p>
            <a:pPr lvl="0"/>
            <a:r>
              <a:rPr lang="sk-SK" sz="1600" dirty="0"/>
              <a:t>Mohli ste sa cítiť ako dospelý pri plánovaní obedu.</a:t>
            </a:r>
            <a:endParaRPr lang="pl-PL" sz="1600" dirty="0"/>
          </a:p>
          <a:p>
            <a:pPr lvl="0"/>
            <a:r>
              <a:rPr lang="sk-SK" sz="1600" dirty="0"/>
              <a:t>Precvičili sme si matematiku – prácou s číslami, zlomkami, váhovými jednotkami.</a:t>
            </a:r>
            <a:endParaRPr lang="pl-PL" sz="1600" dirty="0"/>
          </a:p>
          <a:p>
            <a:pPr lvl="0"/>
            <a:r>
              <a:rPr lang="sk-SK" sz="1600" dirty="0"/>
              <a:t>Mali ste možnosť vyskúšať si prácu informatika ( príprava prezentácie v programe Power Point)</a:t>
            </a:r>
            <a:endParaRPr lang="pl-PL" sz="1600" dirty="0"/>
          </a:p>
          <a:p>
            <a:pPr lvl="0"/>
            <a:r>
              <a:rPr lang="sk-SK" sz="1600" dirty="0"/>
              <a:t>Učili sme sa náročnému umeniu spolupráce – to sa Vám v živote bude hodiť.</a:t>
            </a:r>
          </a:p>
          <a:p>
            <a:pPr lvl="0"/>
            <a:r>
              <a:rPr lang="sk-SK" sz="1600" dirty="0"/>
              <a:t>Učili sme sa prezentovať Vašu prácu pred kamarátmi – to nám pomáha byť otvorený voči iným ľuďom a cítiť sa istejšie.</a:t>
            </a:r>
            <a:endParaRPr lang="pl-PL" sz="1600" dirty="0"/>
          </a:p>
        </p:txBody>
      </p:sp>
      <p:pic>
        <p:nvPicPr>
          <p:cNvPr id="6" name="Picture 2" descr="Sowa, Ptak, Książka, Wise, Natura, Znak">
            <a:extLst>
              <a:ext uri="{FF2B5EF4-FFF2-40B4-BE49-F238E27FC236}">
                <a16:creationId xmlns:a16="http://schemas.microsoft.com/office/drawing/2014/main" xmlns="" id="{AC11F31F-B4B8-4551-8BCB-79B87B161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9667" y="685800"/>
            <a:ext cx="3644962" cy="34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9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ukienka, Edukacja, Stos, Czerwony, Kobieta, Blask">
            <a:extLst>
              <a:ext uri="{FF2B5EF4-FFF2-40B4-BE49-F238E27FC236}">
                <a16:creationId xmlns:a16="http://schemas.microsoft.com/office/drawing/2014/main" xmlns="" id="{47FF42C9-D437-4DEC-A4B4-5DEFF269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4" r="2875" b="2"/>
          <a:stretch/>
        </p:blipFill>
        <p:spPr bwMode="auto">
          <a:xfrm>
            <a:off x="533811" y="2825443"/>
            <a:ext cx="2330520" cy="3247553"/>
          </a:xfrm>
          <a:prstGeom prst="roundRect">
            <a:avLst>
              <a:gd name="adj" fmla="val 4380"/>
            </a:avLst>
          </a:prstGeom>
          <a:noFill/>
          <a:ln w="38100">
            <a:noFill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68113" y="2502976"/>
            <a:ext cx="7541355" cy="1185333"/>
          </a:xfrm>
        </p:spPr>
        <p:txBody>
          <a:bodyPr>
            <a:normAutofit/>
          </a:bodyPr>
          <a:lstStyle/>
          <a:p>
            <a:r>
              <a:rPr lang="sk-SK" dirty="0"/>
              <a:t>PRÍRUČKA PRE UČITEĽA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48310" y="3872754"/>
            <a:ext cx="9402792" cy="23185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k-SK" sz="1600" b="1" dirty="0"/>
              <a:t>1.</a:t>
            </a:r>
            <a:r>
              <a:rPr lang="sk-SK" sz="1600" dirty="0"/>
              <a:t> Učiteľ by sa mal oboznámiť s WQ a preanalyzovať jednotlivé činnosti a vyhodnotiť, či pred realizáciou WQ, by nebolo potrebné doplniť vedomosti alebo zručnosti žiakov, ktoré budú potrebné pri realizácií WQ.</a:t>
            </a:r>
            <a:endParaRPr lang="pl-PL" sz="1600" dirty="0"/>
          </a:p>
          <a:p>
            <a:pPr lvl="0"/>
            <a:r>
              <a:rPr lang="sk-SK" sz="1600" dirty="0"/>
              <a:t>Učiteľ môže požiadať žiakov, aby priniesli na hodinu tlač s kuchárskymi receptami alebo kuchárske knižky (prípadne overené recepty svojich mamiek, babiek, atď.). Učiteľ sám môže priniesť potrebnú kulinársku literatúru.</a:t>
            </a:r>
            <a:endParaRPr lang="pl-PL" sz="1600" dirty="0"/>
          </a:p>
          <a:p>
            <a:pPr lvl="0"/>
            <a:r>
              <a:rPr lang="sk-SK" sz="1600" dirty="0"/>
              <a:t>Dôležité je, aby žiaci vedeli tvoriť prezentáciu v programe Power Point.</a:t>
            </a:r>
            <a:endParaRPr lang="pl-PL" sz="1600" dirty="0"/>
          </a:p>
          <a:p>
            <a:pPr lvl="0"/>
            <a:r>
              <a:rPr lang="sk-SK" sz="1600" dirty="0"/>
              <a:t>Je potrebné zabezpečiť žiakom prístup k počítaču a umožniť prezentáciu na veľkej obrazovke – je potrebné vytvoriť vhodnú atmosféru pri prezentácií práci.</a:t>
            </a:r>
            <a:endParaRPr lang="pl-PL" sz="1600" dirty="0"/>
          </a:p>
          <a:p>
            <a:pPr lvl="0"/>
            <a:r>
              <a:rPr lang="sk-SK" sz="1600" dirty="0"/>
              <a:t>Možno požiadať žiakov o ohodnotenie svojej práce a práce kamarátov zo skupiny.</a:t>
            </a:r>
            <a:endParaRPr lang="pl-PL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B976046-F116-4E41-8CB0-BB6A13C19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30103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80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1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2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3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4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5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50" name="Picture 2" descr="Caddy, Koszyk Na Zakupy, Wózek Na Zakupy">
            <a:extLst>
              <a:ext uri="{FF2B5EF4-FFF2-40B4-BE49-F238E27FC236}">
                <a16:creationId xmlns:a16="http://schemas.microsoft.com/office/drawing/2014/main" xmlns="" id="{D2CD71AD-9B6B-4D0E-B37B-81E03CEE6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" r="4" b="7425"/>
          <a:stretch/>
        </p:blipFill>
        <p:spPr bwMode="auto">
          <a:xfrm>
            <a:off x="20" y="1"/>
            <a:ext cx="3175466" cy="2622205"/>
          </a:xfrm>
          <a:custGeom>
            <a:avLst/>
            <a:gdLst>
              <a:gd name="connsiteX0" fmla="*/ 0 w 3175486"/>
              <a:gd name="connsiteY0" fmla="*/ 0 h 2622205"/>
              <a:gd name="connsiteX1" fmla="*/ 3175486 w 3175486"/>
              <a:gd name="connsiteY1" fmla="*/ 0 h 2622205"/>
              <a:gd name="connsiteX2" fmla="*/ 2733426 w 3175486"/>
              <a:gd name="connsiteY2" fmla="*/ 2622205 h 2622205"/>
              <a:gd name="connsiteX3" fmla="*/ 0 w 3175486"/>
              <a:gd name="connsiteY3" fmla="*/ 2160761 h 262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łatności Elektroniczne, Karty Bankowe">
            <a:extLst>
              <a:ext uri="{FF2B5EF4-FFF2-40B4-BE49-F238E27FC236}">
                <a16:creationId xmlns:a16="http://schemas.microsoft.com/office/drawing/2014/main" xmlns="" id="{0D0535B0-193D-4E2A-BF7F-A4814ABC6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r="37817" b="1"/>
          <a:stretch/>
        </p:blipFill>
        <p:spPr bwMode="auto">
          <a:xfrm>
            <a:off x="1" y="2160794"/>
            <a:ext cx="2733421" cy="3085156"/>
          </a:xfrm>
          <a:custGeom>
            <a:avLst/>
            <a:gdLst>
              <a:gd name="connsiteX0" fmla="*/ 0 w 2733421"/>
              <a:gd name="connsiteY0" fmla="*/ 0 h 3085156"/>
              <a:gd name="connsiteX1" fmla="*/ 2733421 w 2733421"/>
              <a:gd name="connsiteY1" fmla="*/ 461444 h 3085156"/>
              <a:gd name="connsiteX2" fmla="*/ 2294818 w 2733421"/>
              <a:gd name="connsiteY2" fmla="*/ 3063138 h 3085156"/>
              <a:gd name="connsiteX3" fmla="*/ 2310547 w 2733421"/>
              <a:gd name="connsiteY3" fmla="*/ 3085156 h 3085156"/>
              <a:gd name="connsiteX4" fmla="*/ 0 w 2733421"/>
              <a:gd name="connsiteY4" fmla="*/ 2741169 h 30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siążka Kucharska, Przepisy Kulinarne">
            <a:extLst>
              <a:ext uri="{FF2B5EF4-FFF2-40B4-BE49-F238E27FC236}">
                <a16:creationId xmlns:a16="http://schemas.microsoft.com/office/drawing/2014/main" xmlns="" id="{E721C044-C1E8-4647-BA06-1785FF60F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r="-6" b="-6"/>
          <a:stretch/>
        </p:blipFill>
        <p:spPr bwMode="auto">
          <a:xfrm>
            <a:off x="20" y="4901964"/>
            <a:ext cx="3459143" cy="1956037"/>
          </a:xfrm>
          <a:custGeom>
            <a:avLst/>
            <a:gdLst>
              <a:gd name="connsiteX0" fmla="*/ 0 w 3459163"/>
              <a:gd name="connsiteY0" fmla="*/ 0 h 1956037"/>
              <a:gd name="connsiteX1" fmla="*/ 2310547 w 3459163"/>
              <a:gd name="connsiteY1" fmla="*/ 343987 h 1956037"/>
              <a:gd name="connsiteX2" fmla="*/ 3459163 w 3459163"/>
              <a:gd name="connsiteY2" fmla="*/ 1951804 h 1956037"/>
              <a:gd name="connsiteX3" fmla="*/ 0 w 3459163"/>
              <a:gd name="connsiteY3" fmla="*/ 1956037 h 19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ÚVOD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056062" y="2666998"/>
            <a:ext cx="7446961" cy="3319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Vitajte moji milí! Aj Vy máte radi chutné obedy? Rozmýšľali ste niekedy nad tým, ako taký obed vzniká? Koľko práce a času musí venovať mama na jeho prípravu? Koľko času a energie je potrebných na taký nákupu? Aby sme mohli nakupovať, tak potrebujeme peniaze. Dnes Vám ponúkam hru na dospelých. Budete plánovať obed a nákupy na jeho prípravu. Už onedlho budete dospelí a zídu sa Vám vedomosti týkajúce sa nákupov a prípravy jedál. Môžeme začať pracovať.</a:t>
            </a:r>
            <a:r>
              <a:rPr lang="sk-SK" dirty="0">
                <a:solidFill>
                  <a:schemeClr val="bg1"/>
                </a:solidFill>
                <a:sym typeface="Wingdings"/>
              </a:rPr>
              <a:t>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80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1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2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3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4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5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3076" name="Picture 4" descr="Udomowiony, Bbq, Grill, Żywności">
            <a:extLst>
              <a:ext uri="{FF2B5EF4-FFF2-40B4-BE49-F238E27FC236}">
                <a16:creationId xmlns:a16="http://schemas.microsoft.com/office/drawing/2014/main" xmlns="" id="{D89FDC6A-79B5-418B-891B-6B6743649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r="13120"/>
          <a:stretch/>
        </p:blipFill>
        <p:spPr bwMode="auto">
          <a:xfrm>
            <a:off x="20" y="1"/>
            <a:ext cx="3175466" cy="2622205"/>
          </a:xfrm>
          <a:custGeom>
            <a:avLst/>
            <a:gdLst>
              <a:gd name="connsiteX0" fmla="*/ 0 w 3175486"/>
              <a:gd name="connsiteY0" fmla="*/ 0 h 2622205"/>
              <a:gd name="connsiteX1" fmla="*/ 3175486 w 3175486"/>
              <a:gd name="connsiteY1" fmla="*/ 0 h 2622205"/>
              <a:gd name="connsiteX2" fmla="*/ 2733426 w 3175486"/>
              <a:gd name="connsiteY2" fmla="*/ 2622205 h 2622205"/>
              <a:gd name="connsiteX3" fmla="*/ 0 w 3175486"/>
              <a:gd name="connsiteY3" fmla="*/ 2160761 h 262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.shutterstock.com/display_pic_with_logo/156673/562557190/stock-photo-fruit-and-berry-tartlets-dessert-tray-assorted-top-view-background-beautiful-delicious-tarts-562557190.jpg">
            <a:extLst>
              <a:ext uri="{FF2B5EF4-FFF2-40B4-BE49-F238E27FC236}">
                <a16:creationId xmlns:a16="http://schemas.microsoft.com/office/drawing/2014/main" xmlns="" id="{1EFFDA47-0F2D-4B42-9E13-447786E2D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r="21886" b="-2"/>
          <a:stretch/>
        </p:blipFill>
        <p:spPr bwMode="auto">
          <a:xfrm>
            <a:off x="1" y="2160794"/>
            <a:ext cx="2733421" cy="3085156"/>
          </a:xfrm>
          <a:custGeom>
            <a:avLst/>
            <a:gdLst>
              <a:gd name="connsiteX0" fmla="*/ 0 w 2733421"/>
              <a:gd name="connsiteY0" fmla="*/ 0 h 3085156"/>
              <a:gd name="connsiteX1" fmla="*/ 2733421 w 2733421"/>
              <a:gd name="connsiteY1" fmla="*/ 461444 h 3085156"/>
              <a:gd name="connsiteX2" fmla="*/ 2294818 w 2733421"/>
              <a:gd name="connsiteY2" fmla="*/ 3063138 h 3085156"/>
              <a:gd name="connsiteX3" fmla="*/ 2310547 w 2733421"/>
              <a:gd name="connsiteY3" fmla="*/ 3085156 h 3085156"/>
              <a:gd name="connsiteX4" fmla="*/ 0 w 2733421"/>
              <a:gd name="connsiteY4" fmla="*/ 2741169 h 30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aprys, Płyta, Wyspa, Zupa, Delfiny">
            <a:extLst>
              <a:ext uri="{FF2B5EF4-FFF2-40B4-BE49-F238E27FC236}">
                <a16:creationId xmlns:a16="http://schemas.microsoft.com/office/drawing/2014/main" xmlns="" id="{74E69690-DB6C-4F3C-9CA9-70A10A97B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" r="2" b="3560"/>
          <a:stretch/>
        </p:blipFill>
        <p:spPr bwMode="auto">
          <a:xfrm>
            <a:off x="20" y="4901964"/>
            <a:ext cx="3459143" cy="1956037"/>
          </a:xfrm>
          <a:custGeom>
            <a:avLst/>
            <a:gdLst>
              <a:gd name="connsiteX0" fmla="*/ 0 w 3459163"/>
              <a:gd name="connsiteY0" fmla="*/ 0 h 1956037"/>
              <a:gd name="connsiteX1" fmla="*/ 2310547 w 3459163"/>
              <a:gd name="connsiteY1" fmla="*/ 343987 h 1956037"/>
              <a:gd name="connsiteX2" fmla="*/ 3459163 w 3459163"/>
              <a:gd name="connsiteY2" fmla="*/ 1951804 h 1956037"/>
              <a:gd name="connsiteX3" fmla="*/ 0 w 3459163"/>
              <a:gd name="connsiteY3" fmla="*/ 1956037 h 19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ÚLOHA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056062" y="2666999"/>
            <a:ext cx="7446961" cy="3124201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Vašou úlohou bude naplánovať obed pre päťčlennú rodinu (mama, otec a tri deti). Nezabudnite na dezert.  Všetky Vaše činnosti opíšte v prezentácií vo forme Power Pointu. Na konci projektu ich predstavíte Vašim kamarátom zo skupiny. Budete môcť zistiť, čím sa Vaše prezentácie líšia a podeliť sa so svojimi nápadmi.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4" name="Rectangle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8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098" name="Picture 2" descr="Pancake, Jagoda, Żółty, Żywności, Deser">
            <a:extLst>
              <a:ext uri="{FF2B5EF4-FFF2-40B4-BE49-F238E27FC236}">
                <a16:creationId xmlns:a16="http://schemas.microsoft.com/office/drawing/2014/main" xmlns="" id="{982F1E6D-B618-43DD-9CC7-6021427D7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3" r="34843"/>
          <a:stretch/>
        </p:blipFill>
        <p:spPr bwMode="auto"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sk-SK" dirty="0"/>
              <a:t>PROCES – 1 HODINA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000" dirty="0"/>
              <a:t>	Ako bude vyzerať Vaša práca? Pripravte prezentáciu v programe Power Point, ktorá bude dokumentovať Vašu prácu. </a:t>
            </a:r>
            <a:endParaRPr lang="pl-PL" sz="2000" dirty="0"/>
          </a:p>
          <a:p>
            <a:pPr>
              <a:buNone/>
            </a:pPr>
            <a:r>
              <a:rPr lang="sk-SK" sz="2000" dirty="0"/>
              <a:t>	To je plán činnosti:</a:t>
            </a:r>
            <a:endParaRPr lang="pl-PL" sz="2000" dirty="0"/>
          </a:p>
          <a:p>
            <a:pPr lvl="0">
              <a:buNone/>
            </a:pPr>
            <a:r>
              <a:rPr lang="sk-SK" sz="2000" dirty="0"/>
              <a:t>	1. Rozdeľte sa na dve skupiny. Váš učiteľ Vám v tom pomôže.</a:t>
            </a:r>
            <a:endParaRPr lang="pl-PL" sz="2000" dirty="0"/>
          </a:p>
          <a:p>
            <a:pPr lvl="0">
              <a:buNone/>
            </a:pPr>
            <a:r>
              <a:rPr lang="sk-SK" sz="2000" dirty="0"/>
              <a:t>	2. V skupinách vyhľadajte recept na obed a dezert. Musíte zistiť, pre koľko osôb je určený a prípadne zväčšiť ( alebo zmenšiť) porcie. Môžete použiť internet, recepty v kuchárskej knihe alebo využiť iné zdroje.</a:t>
            </a:r>
            <a:endParaRPr lang="pl-PL" sz="2000" dirty="0"/>
          </a:p>
          <a:p>
            <a:pPr>
              <a:buNone/>
            </a:pPr>
            <a:r>
              <a:rPr lang="sk-SK" sz="2000" dirty="0"/>
              <a:t>	3. Vypíšte všetky produkty, ktoré potrebujete na prípravu obedu a dezertu. Nezabudnite, že musíte kúpiť všetko ( soľ, cukor, korenie…)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168325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94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5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6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7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8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9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5122" name="Picture 2" descr="https://image.shutterstock.com/display_pic_with_logo/502972/419782870/stock-photo-wooden-spoons-of-various-gluten-free-flour-almond-flour-amaranth-seeds-flour-buckwheat-flour-419782870.jpg">
            <a:extLst>
              <a:ext uri="{FF2B5EF4-FFF2-40B4-BE49-F238E27FC236}">
                <a16:creationId xmlns:a16="http://schemas.microsoft.com/office/drawing/2014/main" xmlns="" id="{4B714377-EBE9-4764-902F-3B122682D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9" b="-1"/>
          <a:stretch/>
        </p:blipFill>
        <p:spPr bwMode="auto">
          <a:xfrm>
            <a:off x="20" y="1"/>
            <a:ext cx="3175466" cy="2622205"/>
          </a:xfrm>
          <a:custGeom>
            <a:avLst/>
            <a:gdLst>
              <a:gd name="connsiteX0" fmla="*/ 0 w 3175486"/>
              <a:gd name="connsiteY0" fmla="*/ 0 h 2622205"/>
              <a:gd name="connsiteX1" fmla="*/ 3175486 w 3175486"/>
              <a:gd name="connsiteY1" fmla="*/ 0 h 2622205"/>
              <a:gd name="connsiteX2" fmla="*/ 2733426 w 3175486"/>
              <a:gd name="connsiteY2" fmla="*/ 2622205 h 2622205"/>
              <a:gd name="connsiteX3" fmla="*/ 0 w 3175486"/>
              <a:gd name="connsiteY3" fmla="*/ 2160761 h 262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klep Spożywczy, Rynek, Supermarket">
            <a:extLst>
              <a:ext uri="{FF2B5EF4-FFF2-40B4-BE49-F238E27FC236}">
                <a16:creationId xmlns:a16="http://schemas.microsoft.com/office/drawing/2014/main" xmlns="" id="{2BC8AB0A-FC40-4608-8E98-9BCB67013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16940" b="1"/>
          <a:stretch/>
        </p:blipFill>
        <p:spPr bwMode="auto">
          <a:xfrm>
            <a:off x="1" y="2160794"/>
            <a:ext cx="2733421" cy="3085156"/>
          </a:xfrm>
          <a:custGeom>
            <a:avLst/>
            <a:gdLst>
              <a:gd name="connsiteX0" fmla="*/ 0 w 2733421"/>
              <a:gd name="connsiteY0" fmla="*/ 0 h 3085156"/>
              <a:gd name="connsiteX1" fmla="*/ 2733421 w 2733421"/>
              <a:gd name="connsiteY1" fmla="*/ 461444 h 3085156"/>
              <a:gd name="connsiteX2" fmla="*/ 2294818 w 2733421"/>
              <a:gd name="connsiteY2" fmla="*/ 3063138 h 3085156"/>
              <a:gd name="connsiteX3" fmla="*/ 2310547 w 2733421"/>
              <a:gd name="connsiteY3" fmla="*/ 3085156 h 3085156"/>
              <a:gd name="connsiteX4" fmla="*/ 0 w 2733421"/>
              <a:gd name="connsiteY4" fmla="*/ 2741169 h 30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age.shutterstock.com/display_pic_with_logo/1857407/569197639/stock-photo-vintage-balance-on-wood-background-569197639.jpg">
            <a:extLst>
              <a:ext uri="{FF2B5EF4-FFF2-40B4-BE49-F238E27FC236}">
                <a16:creationId xmlns:a16="http://schemas.microsoft.com/office/drawing/2014/main" xmlns="" id="{1DB831AA-BDB8-4E4A-8120-67A705718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r="2" b="2"/>
          <a:stretch/>
        </p:blipFill>
        <p:spPr bwMode="auto">
          <a:xfrm>
            <a:off x="20" y="4901964"/>
            <a:ext cx="3459143" cy="1956037"/>
          </a:xfrm>
          <a:custGeom>
            <a:avLst/>
            <a:gdLst>
              <a:gd name="connsiteX0" fmla="*/ 0 w 3459163"/>
              <a:gd name="connsiteY0" fmla="*/ 0 h 1956037"/>
              <a:gd name="connsiteX1" fmla="*/ 2310547 w 3459163"/>
              <a:gd name="connsiteY1" fmla="*/ 343987 h 1956037"/>
              <a:gd name="connsiteX2" fmla="*/ 3459163 w 3459163"/>
              <a:gd name="connsiteY2" fmla="*/ 1951804 h 1956037"/>
              <a:gd name="connsiteX3" fmla="*/ 0 w 3459163"/>
              <a:gd name="connsiteY3" fmla="*/ 1956037 h 195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0" name="Straight Connector 19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sk-SK" dirty="0"/>
              <a:t>PROCES – 2 HODINA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56062" y="2666999"/>
            <a:ext cx="7446961" cy="31242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1800" dirty="0"/>
              <a:t>4.  Vyberte sa do virtuálneho obchodu a zistite, koľko stoja jednotlivé produkty potrebné na prípravu obeda. Pripravte si zoznam výdavkov. Môžete sa vybrať aj do blízkeho supermarketu a tam sa oboznámiť s cenami potravín.</a:t>
            </a:r>
            <a:endParaRPr lang="pl-PL" sz="1800" dirty="0"/>
          </a:p>
          <a:p>
            <a:pPr>
              <a:buNone/>
            </a:pPr>
            <a:r>
              <a:rPr lang="sk-SK" sz="1800" dirty="0"/>
              <a:t>5. Následne vypočítajte koľko presne bude stáť Váš obed a dezert. Je jasné, že nie všetky produkty použijete celé.  Napríklad – ak na obed potrebujete 10 dkg múky, tak musíte vypočítať koľko stojí 10 dkg múky ( obyčajne kupujeme 1 kg čiže 100 dkg). Vaše výpočty sa snažte na začiatku urobiť bez kalkulačky. Na záver skontrolujte s kalkulačkou.</a:t>
            </a: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69041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7" name="Rectangle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8" name="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1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l="39437" r="32695" b="1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sk-SK" b="1" dirty="0"/>
              <a:t>PROCES – 2 HODINA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/>
              <a:t>6. Všetky činnosti predstavte v prezentácií v Power Pointe </a:t>
            </a:r>
            <a:endParaRPr lang="pl-PL" sz="2000" dirty="0"/>
          </a:p>
          <a:p>
            <a:r>
              <a:rPr lang="sk-SK" sz="2000" dirty="0"/>
              <a:t> Nezabudnite na to, čo by Vaša prezentácia mala obsahovať:</a:t>
            </a:r>
            <a:endParaRPr lang="pl-PL" sz="2000" dirty="0"/>
          </a:p>
          <a:p>
            <a:pPr lvl="0"/>
            <a:r>
              <a:rPr lang="sk-SK" sz="2000" dirty="0"/>
              <a:t>Mala by mať názov a autorov</a:t>
            </a:r>
            <a:endParaRPr lang="pl-PL" sz="2000" dirty="0"/>
          </a:p>
          <a:p>
            <a:pPr lvl="0"/>
            <a:r>
              <a:rPr lang="sk-SK" sz="2000" dirty="0"/>
              <a:t>Zaujímavý grafický šat ( fotografie, obrázky…)</a:t>
            </a:r>
            <a:endParaRPr lang="pl-PL" sz="2000" dirty="0"/>
          </a:p>
          <a:p>
            <a:pPr lvl="0"/>
            <a:r>
              <a:rPr lang="sk-SK" sz="2000" dirty="0"/>
              <a:t>Mala by obsahovať správne a vyčerpávajúce informácie.</a:t>
            </a:r>
            <a:endParaRPr lang="pl-PL" sz="2000" dirty="0"/>
          </a:p>
          <a:p>
            <a:pPr lvl="0"/>
            <a:r>
              <a:rPr lang="sk-SK" sz="2000" dirty="0"/>
              <a:t>Všetky informácie by sa mali týkať témy.</a:t>
            </a:r>
            <a:endParaRPr lang="pl-PL" sz="2000" dirty="0"/>
          </a:p>
          <a:p>
            <a:pPr lvl="0"/>
            <a:r>
              <a:rPr lang="sk-SK" sz="2000" dirty="0"/>
              <a:t>Mala by obsahovať informácie zo zdrojových materiálov. Môžete využiť aj iné odkazy.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6609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.shutterstock.com/display_pic_with_logo/2117717/344201303/stock-photo-group-of-diverse-hands-together-joining-concept-344201303.jpg">
            <a:extLst>
              <a:ext uri="{FF2B5EF4-FFF2-40B4-BE49-F238E27FC236}">
                <a16:creationId xmlns:a16="http://schemas.microsoft.com/office/drawing/2014/main" xmlns="" id="{6851D925-AA6D-4128-88A5-E3164DB88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6" r="20122" b="-3"/>
          <a:stretch/>
        </p:blipFill>
        <p:spPr bwMode="auto">
          <a:xfrm>
            <a:off x="8785907" y="1998131"/>
            <a:ext cx="2717116" cy="3791517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sk-SK" dirty="0"/>
              <a:t>PROCES – 3 HODINA (PREZENTÁCIA)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11" y="1998133"/>
            <a:ext cx="6855356" cy="3793067"/>
          </a:xfrm>
        </p:spPr>
        <p:txBody>
          <a:bodyPr>
            <a:normAutofit/>
          </a:bodyPr>
          <a:lstStyle/>
          <a:p>
            <a:pPr lvl="0"/>
            <a:r>
              <a:rPr lang="sk-SK" dirty="0"/>
              <a:t>Veľmi dôležitá je Vaša spolupráca. Každý by mal byť zaangažovaný do procesu tvorby projektu.</a:t>
            </a:r>
            <a:endParaRPr lang="pl-PL" dirty="0"/>
          </a:p>
          <a:p>
            <a:pPr lvl="0"/>
            <a:r>
              <a:rPr lang="sk-SK" dirty="0"/>
              <a:t>Učiteľ bude hodnotiť prezentáciu a zaangažovanie žiakov.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414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4" name="Rectangle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5" name="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8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0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1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9218" name="Picture 2" descr="Tle, Kolorowe, Kolor, Kolorowe Tło">
            <a:extLst>
              <a:ext uri="{FF2B5EF4-FFF2-40B4-BE49-F238E27FC236}">
                <a16:creationId xmlns:a16="http://schemas.microsoft.com/office/drawing/2014/main" xmlns="" id="{D098BF13-43B3-4206-A112-CE362F435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5"/>
          <a:stretch/>
        </p:blipFill>
        <p:spPr bwMode="auto"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1400" b="1" dirty="0"/>
              <a:t>Príklad prezentácie:</a:t>
            </a:r>
            <a:endParaRPr lang="pl-PL" sz="1400" dirty="0"/>
          </a:p>
          <a:p>
            <a:pPr lvl="0">
              <a:buNone/>
            </a:pPr>
            <a:r>
              <a:rPr lang="sk-SK" sz="1400" dirty="0"/>
              <a:t>1. strana – názov, autori</a:t>
            </a:r>
            <a:endParaRPr lang="pl-PL" sz="1400" dirty="0"/>
          </a:p>
          <a:p>
            <a:pPr lvl="0">
              <a:buNone/>
            </a:pPr>
            <a:r>
              <a:rPr lang="sk-SK" sz="1400" dirty="0"/>
              <a:t>2. strana – recept na hlavné jedlo</a:t>
            </a:r>
            <a:endParaRPr lang="pl-PL" sz="1400" dirty="0"/>
          </a:p>
          <a:p>
            <a:pPr lvl="0">
              <a:buNone/>
            </a:pPr>
            <a:r>
              <a:rPr lang="sk-SK" sz="1400" dirty="0"/>
              <a:t>3. strana – recept na polievku</a:t>
            </a:r>
            <a:endParaRPr lang="pl-PL" sz="1400" dirty="0"/>
          </a:p>
          <a:p>
            <a:pPr lvl="0">
              <a:buNone/>
            </a:pPr>
            <a:r>
              <a:rPr lang="sk-SK" sz="1400" dirty="0"/>
              <a:t>4. strana – recept na dezert</a:t>
            </a:r>
            <a:endParaRPr lang="pl-PL" sz="1400" dirty="0"/>
          </a:p>
          <a:p>
            <a:pPr lvl="0">
              <a:buNone/>
            </a:pPr>
            <a:r>
              <a:rPr lang="sk-SK" sz="1400" dirty="0"/>
              <a:t>5. strana – zoznam produktov potrebných na prípravu obedu</a:t>
            </a:r>
            <a:endParaRPr lang="pl-PL" sz="1400" dirty="0"/>
          </a:p>
          <a:p>
            <a:pPr>
              <a:buNone/>
            </a:pPr>
            <a:r>
              <a:rPr lang="sk-SK" sz="1400" dirty="0"/>
              <a:t>6. strana – ceny všetkých produktov potrebných na prípravu obedu</a:t>
            </a:r>
            <a:endParaRPr lang="pl-PL" sz="1400" dirty="0"/>
          </a:p>
          <a:p>
            <a:pPr>
              <a:buNone/>
            </a:pPr>
            <a:r>
              <a:rPr lang="sk-SK" sz="1400" dirty="0"/>
              <a:t>7. strana – výpočty – koľko produktu budem potrebovať a koľko stojí táto časť produktu ( napr. 1 kg cukru stojí 3 PLN, 20 dkg cukru, čiže  1/5 kg stojí 1/5x3 zł=3/5 zł=6/10zł= 0,6 zł=60 gr)</a:t>
            </a:r>
            <a:endParaRPr lang="pl-PL" sz="1400" dirty="0"/>
          </a:p>
          <a:p>
            <a:pPr>
              <a:buNone/>
            </a:pPr>
            <a:r>
              <a:rPr lang="sk-SK" sz="1400" dirty="0"/>
              <a:t>8. strana – celková cena obedu</a:t>
            </a:r>
            <a:endParaRPr lang="pl-PL" sz="1400" dirty="0"/>
          </a:p>
          <a:p>
            <a:pPr>
              <a:buNone/>
            </a:pPr>
            <a:r>
              <a:rPr lang="sk-SK" sz="1400" dirty="0"/>
              <a:t>9. strana – Čo ste sa dozvedeli počas práce s týmto Web Questem? Čo ste sa naučili? Čo bolo pre Vás zaujímavé? Čo bolo pre Vás ľahké? Čo bolo ťažké?</a:t>
            </a:r>
            <a:endParaRPr lang="pl-PL" sz="1400" dirty="0"/>
          </a:p>
          <a:p>
            <a:pPr marL="0" indent="0">
              <a:lnSpc>
                <a:spcPct val="90000"/>
              </a:lnSpc>
              <a:buNone/>
            </a:pPr>
            <a:endParaRPr lang="pl-P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29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Picture 2" descr="Wody, Technologia, Staw, Fontanna">
            <a:extLst>
              <a:ext uri="{FF2B5EF4-FFF2-40B4-BE49-F238E27FC236}">
                <a16:creationId xmlns:a16="http://schemas.microsoft.com/office/drawing/2014/main" xmlns="" id="{28FE31D7-EAB9-46E7-B50C-0E8988B61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" r="20786"/>
          <a:stretch/>
        </p:blipFill>
        <p:spPr bwMode="auto"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sk-SK" dirty="0"/>
              <a:t>ZDROJE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k-SK" sz="1100" dirty="0"/>
              <a:t>PRÍKLAD RECEPTOV</a:t>
            </a:r>
            <a:endParaRPr lang="pl-PL" sz="1100" dirty="0"/>
          </a:p>
          <a:p>
            <a:pPr>
              <a:lnSpc>
                <a:spcPct val="90000"/>
              </a:lnSpc>
            </a:pPr>
            <a:r>
              <a:rPr lang="pl-PL" sz="1100" dirty="0" smtClean="0">
                <a:hlinkClick r:id="rId5"/>
              </a:rPr>
              <a:t>http://polievky.blogspot.com/</a:t>
            </a:r>
            <a:endParaRPr lang="pl-PL" sz="1100" dirty="0" smtClean="0"/>
          </a:p>
          <a:p>
            <a:pPr>
              <a:lnSpc>
                <a:spcPct val="90000"/>
              </a:lnSpc>
            </a:pPr>
            <a:r>
              <a:rPr lang="pl-PL" sz="1100" dirty="0" smtClean="0">
                <a:hlinkClick r:id="rId6"/>
              </a:rPr>
              <a:t>http://recepty.cabik.sk/polievky.htm</a:t>
            </a:r>
            <a:endParaRPr lang="pl-PL" sz="1100" dirty="0" smtClean="0"/>
          </a:p>
          <a:p>
            <a:pPr>
              <a:lnSpc>
                <a:spcPct val="90000"/>
              </a:lnSpc>
            </a:pPr>
            <a:r>
              <a:rPr lang="pl-PL" sz="1100" dirty="0" smtClean="0">
                <a:hlinkClick r:id="rId7"/>
              </a:rPr>
              <a:t>http://www.zdravienatanieri.sk/</a:t>
            </a:r>
            <a:endParaRPr lang="pl-PL" sz="1100" dirty="0" smtClean="0"/>
          </a:p>
          <a:p>
            <a:pPr>
              <a:lnSpc>
                <a:spcPct val="90000"/>
              </a:lnSpc>
            </a:pPr>
            <a:r>
              <a:rPr lang="pl-PL" sz="1100" dirty="0" smtClean="0">
                <a:hlinkClick r:id="rId8"/>
              </a:rPr>
              <a:t>http://recepty.cabik.sk/masso.htm</a:t>
            </a:r>
            <a:endParaRPr lang="pl-PL" sz="1100" dirty="0" smtClean="0"/>
          </a:p>
          <a:p>
            <a:pPr>
              <a:lnSpc>
                <a:spcPct val="90000"/>
              </a:lnSpc>
            </a:pPr>
            <a:r>
              <a:rPr lang="pl-PL" sz="1100" dirty="0" smtClean="0">
                <a:hlinkClick r:id="rId9"/>
              </a:rPr>
              <a:t>https://nazjedenie.sk/kategoria/recepty/recepty-maso/</a:t>
            </a:r>
            <a:endParaRPr lang="pl-PL" sz="1100" dirty="0" smtClean="0"/>
          </a:p>
          <a:p>
            <a:pPr>
              <a:lnSpc>
                <a:spcPct val="90000"/>
              </a:lnSpc>
            </a:pPr>
            <a:r>
              <a:rPr lang="pl-PL" sz="1100" dirty="0" smtClean="0">
                <a:hlinkClick r:id="rId10"/>
              </a:rPr>
              <a:t>http://recepty.cabik.sk/sladkosti.htm</a:t>
            </a:r>
            <a:endParaRPr lang="pl-PL" sz="1100" dirty="0"/>
          </a:p>
          <a:p>
            <a:pPr lvl="0">
              <a:lnSpc>
                <a:spcPct val="90000"/>
              </a:lnSpc>
              <a:buNone/>
            </a:pPr>
            <a:r>
              <a:rPr lang="sk-SK" sz="1100" dirty="0"/>
              <a:t>PRÍKLAD VIRUÁLNYCH OBCHODOV</a:t>
            </a:r>
            <a:endParaRPr lang="pl-PL" sz="1100" dirty="0"/>
          </a:p>
          <a:p>
            <a:pPr>
              <a:lnSpc>
                <a:spcPct val="90000"/>
              </a:lnSpc>
            </a:pPr>
            <a:r>
              <a:rPr lang="pl-PL" sz="1100" dirty="0" smtClean="0">
                <a:hlinkClick r:id="rId11"/>
              </a:rPr>
              <a:t>http</a:t>
            </a:r>
            <a:r>
              <a:rPr lang="pl-PL" sz="1100" dirty="0" smtClean="0">
                <a:hlinkClick r:id="rId11"/>
              </a:rPr>
              <a:t>://www.nakupykdveram.sk/</a:t>
            </a:r>
            <a:r>
              <a:rPr lang="pl-PL" sz="1100" dirty="0"/>
              <a:t> </a:t>
            </a:r>
          </a:p>
          <a:p>
            <a:pPr>
              <a:lnSpc>
                <a:spcPct val="90000"/>
              </a:lnSpc>
            </a:pPr>
            <a:r>
              <a:rPr lang="pl-PL" sz="1100" dirty="0"/>
              <a:t> </a:t>
            </a:r>
            <a:r>
              <a:rPr lang="pl-PL" sz="1100" dirty="0" smtClean="0">
                <a:hlinkClick r:id="rId12"/>
              </a:rPr>
              <a:t>https://www.delikatesy-online.sk/</a:t>
            </a:r>
            <a:endParaRPr lang="pl-PL" sz="1100" dirty="0"/>
          </a:p>
          <a:p>
            <a:pPr>
              <a:lnSpc>
                <a:spcPct val="90000"/>
              </a:lnSpc>
            </a:pP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977225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861</TotalTime>
  <Words>837</Words>
  <Application>Microsoft Office PowerPoint</Application>
  <PresentationFormat>Panoramiczny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Lucida Sans Unicode</vt:lpstr>
      <vt:lpstr>Mangal</vt:lpstr>
      <vt:lpstr>Times New Roman</vt:lpstr>
      <vt:lpstr>Trebuchet MS</vt:lpstr>
      <vt:lpstr>Wingdings</vt:lpstr>
      <vt:lpstr>Paralaksa</vt:lpstr>
      <vt:lpstr>OBED PRE RODINU</vt:lpstr>
      <vt:lpstr>ÚVOD</vt:lpstr>
      <vt:lpstr>ÚLOHA</vt:lpstr>
      <vt:lpstr>PROCES – 1 HODINA</vt:lpstr>
      <vt:lpstr>PROCES – 2 HODINA</vt:lpstr>
      <vt:lpstr>PROCES – 2 HODINA</vt:lpstr>
      <vt:lpstr>PROCES – 3 HODINA (PREZENTÁCIA) </vt:lpstr>
      <vt:lpstr>PROCES</vt:lpstr>
      <vt:lpstr>ZDROJE</vt:lpstr>
      <vt:lpstr>VYHODNOTENIE</vt:lpstr>
      <vt:lpstr>VYHODNOTENIE</vt:lpstr>
      <vt:lpstr>EWALUACJA - OCENA</vt:lpstr>
      <vt:lpstr>Záver</vt:lpstr>
      <vt:lpstr>PRÍRUČKA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OBIAD DLA RODZINY</dc:title>
  <dc:creator>Sabina Folwarska</dc:creator>
  <cp:lastModifiedBy>Anna Basta</cp:lastModifiedBy>
  <cp:revision>42</cp:revision>
  <dcterms:created xsi:type="dcterms:W3CDTF">2017-05-11T15:41:54Z</dcterms:created>
  <dcterms:modified xsi:type="dcterms:W3CDTF">2020-01-21T23:13:56Z</dcterms:modified>
</cp:coreProperties>
</file>