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85" r:id="rId1"/>
  </p:sldMasterIdLst>
  <p:notesMasterIdLst>
    <p:notesMasterId r:id="rId24"/>
  </p:notesMasterIdLst>
  <p:sldIdLst>
    <p:sldId id="256" r:id="rId2"/>
    <p:sldId id="257" r:id="rId3"/>
    <p:sldId id="265" r:id="rId4"/>
    <p:sldId id="258" r:id="rId5"/>
    <p:sldId id="259" r:id="rId6"/>
    <p:sldId id="266" r:id="rId7"/>
    <p:sldId id="268" r:id="rId8"/>
    <p:sldId id="260" r:id="rId9"/>
    <p:sldId id="261" r:id="rId10"/>
    <p:sldId id="262" r:id="rId11"/>
    <p:sldId id="263" r:id="rId12"/>
    <p:sldId id="264" r:id="rId13"/>
    <p:sldId id="267" r:id="rId14"/>
    <p:sldId id="275" r:id="rId15"/>
    <p:sldId id="271" r:id="rId16"/>
    <p:sldId id="269" r:id="rId17"/>
    <p:sldId id="270" r:id="rId18"/>
    <p:sldId id="277" r:id="rId19"/>
    <p:sldId id="272" r:id="rId20"/>
    <p:sldId id="273" r:id="rId21"/>
    <p:sldId id="274"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629"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6FD2A-06E9-4349-9F28-FF0EEAB689F5}" type="datetimeFigureOut">
              <a:rPr lang="pl-PL" smtClean="0"/>
              <a:pPr/>
              <a:t>22.01.2020</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1296BC-DE75-4F1C-9246-E12F49DDED04}" type="slidenum">
              <a:rPr lang="pl-PL" smtClean="0"/>
              <a:pPr/>
              <a:t>‹#›</a:t>
            </a:fld>
            <a:endParaRPr lang="pl-PL"/>
          </a:p>
        </p:txBody>
      </p:sp>
    </p:spTree>
    <p:extLst>
      <p:ext uri="{BB962C8B-B14F-4D97-AF65-F5344CB8AC3E}">
        <p14:creationId xmlns:p14="http://schemas.microsoft.com/office/powerpoint/2010/main" val="387499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1</a:t>
            </a:fld>
            <a:endParaRPr lang="pl-PL"/>
          </a:p>
        </p:txBody>
      </p:sp>
    </p:spTree>
    <p:extLst>
      <p:ext uri="{BB962C8B-B14F-4D97-AF65-F5344CB8AC3E}">
        <p14:creationId xmlns:p14="http://schemas.microsoft.com/office/powerpoint/2010/main" val="43104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10</a:t>
            </a:fld>
            <a:endParaRPr lang="pl-PL"/>
          </a:p>
        </p:txBody>
      </p:sp>
    </p:spTree>
    <p:extLst>
      <p:ext uri="{BB962C8B-B14F-4D97-AF65-F5344CB8AC3E}">
        <p14:creationId xmlns:p14="http://schemas.microsoft.com/office/powerpoint/2010/main" val="99249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11</a:t>
            </a:fld>
            <a:endParaRPr lang="pl-PL"/>
          </a:p>
        </p:txBody>
      </p:sp>
    </p:spTree>
    <p:extLst>
      <p:ext uri="{BB962C8B-B14F-4D97-AF65-F5344CB8AC3E}">
        <p14:creationId xmlns:p14="http://schemas.microsoft.com/office/powerpoint/2010/main" val="2004274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12</a:t>
            </a:fld>
            <a:endParaRPr lang="pl-PL"/>
          </a:p>
        </p:txBody>
      </p:sp>
    </p:spTree>
    <p:extLst>
      <p:ext uri="{BB962C8B-B14F-4D97-AF65-F5344CB8AC3E}">
        <p14:creationId xmlns:p14="http://schemas.microsoft.com/office/powerpoint/2010/main" val="3019385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13</a:t>
            </a:fld>
            <a:endParaRPr lang="pl-PL"/>
          </a:p>
        </p:txBody>
      </p:sp>
    </p:spTree>
    <p:extLst>
      <p:ext uri="{BB962C8B-B14F-4D97-AF65-F5344CB8AC3E}">
        <p14:creationId xmlns:p14="http://schemas.microsoft.com/office/powerpoint/2010/main" val="4177616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14</a:t>
            </a:fld>
            <a:endParaRPr lang="pl-PL"/>
          </a:p>
        </p:txBody>
      </p:sp>
    </p:spTree>
    <p:extLst>
      <p:ext uri="{BB962C8B-B14F-4D97-AF65-F5344CB8AC3E}">
        <p14:creationId xmlns:p14="http://schemas.microsoft.com/office/powerpoint/2010/main" val="2831711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15</a:t>
            </a:fld>
            <a:endParaRPr lang="pl-PL"/>
          </a:p>
        </p:txBody>
      </p:sp>
    </p:spTree>
    <p:extLst>
      <p:ext uri="{BB962C8B-B14F-4D97-AF65-F5344CB8AC3E}">
        <p14:creationId xmlns:p14="http://schemas.microsoft.com/office/powerpoint/2010/main" val="2695247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16</a:t>
            </a:fld>
            <a:endParaRPr lang="pl-PL"/>
          </a:p>
        </p:txBody>
      </p:sp>
    </p:spTree>
    <p:extLst>
      <p:ext uri="{BB962C8B-B14F-4D97-AF65-F5344CB8AC3E}">
        <p14:creationId xmlns:p14="http://schemas.microsoft.com/office/powerpoint/2010/main" val="1536416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17</a:t>
            </a:fld>
            <a:endParaRPr lang="pl-PL"/>
          </a:p>
        </p:txBody>
      </p:sp>
    </p:spTree>
    <p:extLst>
      <p:ext uri="{BB962C8B-B14F-4D97-AF65-F5344CB8AC3E}">
        <p14:creationId xmlns:p14="http://schemas.microsoft.com/office/powerpoint/2010/main" val="4031915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18</a:t>
            </a:fld>
            <a:endParaRPr lang="pl-PL"/>
          </a:p>
        </p:txBody>
      </p:sp>
    </p:spTree>
    <p:extLst>
      <p:ext uri="{BB962C8B-B14F-4D97-AF65-F5344CB8AC3E}">
        <p14:creationId xmlns:p14="http://schemas.microsoft.com/office/powerpoint/2010/main" val="196012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19</a:t>
            </a:fld>
            <a:endParaRPr lang="pl-PL"/>
          </a:p>
        </p:txBody>
      </p:sp>
    </p:spTree>
    <p:extLst>
      <p:ext uri="{BB962C8B-B14F-4D97-AF65-F5344CB8AC3E}">
        <p14:creationId xmlns:p14="http://schemas.microsoft.com/office/powerpoint/2010/main" val="124557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2</a:t>
            </a:fld>
            <a:endParaRPr lang="pl-PL"/>
          </a:p>
        </p:txBody>
      </p:sp>
    </p:spTree>
    <p:extLst>
      <p:ext uri="{BB962C8B-B14F-4D97-AF65-F5344CB8AC3E}">
        <p14:creationId xmlns:p14="http://schemas.microsoft.com/office/powerpoint/2010/main" val="2089715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20</a:t>
            </a:fld>
            <a:endParaRPr lang="pl-PL"/>
          </a:p>
        </p:txBody>
      </p:sp>
    </p:spTree>
    <p:extLst>
      <p:ext uri="{BB962C8B-B14F-4D97-AF65-F5344CB8AC3E}">
        <p14:creationId xmlns:p14="http://schemas.microsoft.com/office/powerpoint/2010/main" val="2034665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21</a:t>
            </a:fld>
            <a:endParaRPr lang="pl-PL"/>
          </a:p>
        </p:txBody>
      </p:sp>
    </p:spTree>
    <p:extLst>
      <p:ext uri="{BB962C8B-B14F-4D97-AF65-F5344CB8AC3E}">
        <p14:creationId xmlns:p14="http://schemas.microsoft.com/office/powerpoint/2010/main" val="4194648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22</a:t>
            </a:fld>
            <a:endParaRPr lang="pl-PL"/>
          </a:p>
        </p:txBody>
      </p:sp>
    </p:spTree>
    <p:extLst>
      <p:ext uri="{BB962C8B-B14F-4D97-AF65-F5344CB8AC3E}">
        <p14:creationId xmlns:p14="http://schemas.microsoft.com/office/powerpoint/2010/main" val="1086658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3</a:t>
            </a:fld>
            <a:endParaRPr lang="pl-PL"/>
          </a:p>
        </p:txBody>
      </p:sp>
    </p:spTree>
    <p:extLst>
      <p:ext uri="{BB962C8B-B14F-4D97-AF65-F5344CB8AC3E}">
        <p14:creationId xmlns:p14="http://schemas.microsoft.com/office/powerpoint/2010/main" val="2665041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4</a:t>
            </a:fld>
            <a:endParaRPr lang="pl-PL"/>
          </a:p>
        </p:txBody>
      </p:sp>
    </p:spTree>
    <p:extLst>
      <p:ext uri="{BB962C8B-B14F-4D97-AF65-F5344CB8AC3E}">
        <p14:creationId xmlns:p14="http://schemas.microsoft.com/office/powerpoint/2010/main" val="271033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5</a:t>
            </a:fld>
            <a:endParaRPr lang="pl-PL"/>
          </a:p>
        </p:txBody>
      </p:sp>
    </p:spTree>
    <p:extLst>
      <p:ext uri="{BB962C8B-B14F-4D97-AF65-F5344CB8AC3E}">
        <p14:creationId xmlns:p14="http://schemas.microsoft.com/office/powerpoint/2010/main" val="236903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6</a:t>
            </a:fld>
            <a:endParaRPr lang="pl-PL"/>
          </a:p>
        </p:txBody>
      </p:sp>
    </p:spTree>
    <p:extLst>
      <p:ext uri="{BB962C8B-B14F-4D97-AF65-F5344CB8AC3E}">
        <p14:creationId xmlns:p14="http://schemas.microsoft.com/office/powerpoint/2010/main" val="353065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7</a:t>
            </a:fld>
            <a:endParaRPr lang="pl-PL"/>
          </a:p>
        </p:txBody>
      </p:sp>
    </p:spTree>
    <p:extLst>
      <p:ext uri="{BB962C8B-B14F-4D97-AF65-F5344CB8AC3E}">
        <p14:creationId xmlns:p14="http://schemas.microsoft.com/office/powerpoint/2010/main" val="26798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8</a:t>
            </a:fld>
            <a:endParaRPr lang="pl-PL"/>
          </a:p>
        </p:txBody>
      </p:sp>
    </p:spTree>
    <p:extLst>
      <p:ext uri="{BB962C8B-B14F-4D97-AF65-F5344CB8AC3E}">
        <p14:creationId xmlns:p14="http://schemas.microsoft.com/office/powerpoint/2010/main" val="1955891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B1296BC-DE75-4F1C-9246-E12F49DDED04}" type="slidenum">
              <a:rPr lang="pl-PL" smtClean="0"/>
              <a:pPr/>
              <a:t>9</a:t>
            </a:fld>
            <a:endParaRPr lang="pl-PL"/>
          </a:p>
        </p:txBody>
      </p:sp>
    </p:spTree>
    <p:extLst>
      <p:ext uri="{BB962C8B-B14F-4D97-AF65-F5344CB8AC3E}">
        <p14:creationId xmlns:p14="http://schemas.microsoft.com/office/powerpoint/2010/main" val="3849255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592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960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641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a:t>Edytuj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0039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806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2668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129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0041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199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502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177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599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727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820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432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7" name="Date Placeholder 4"/>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771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49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0857014"/>
      </p:ext>
    </p:extLst>
  </p:cSld>
  <p:clrMap bg1="dk1" tx1="lt1" bg2="dk2" tx2="lt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 id="2147484099" r:id="rId14"/>
    <p:sldLayoutId id="2147484100" r:id="rId15"/>
    <p:sldLayoutId id="2147484101" r:id="rId16"/>
    <p:sldLayoutId id="214748410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tatramat.com/blog/setrenie-energie-je-dolezite-a-prospesne-ale-preco" TargetMode="External"/><Relationship Id="rId3" Type="http://schemas.openxmlformats.org/officeDocument/2006/relationships/image" Target="../media/image26.jpeg"/><Relationship Id="rId7" Type="http://schemas.openxmlformats.org/officeDocument/2006/relationships/hyperlink" Target="https://www.sse.sk/aktuality/komu-platime-za-elektrinu-a-ako-na-nej-usetrit?page_id=790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uzitocna.pravda.sk/dom-a-byt/clanok/331531-ako-usetrit-na-elektrine/" TargetMode="External"/><Relationship Id="rId5" Type="http://schemas.openxmlformats.org/officeDocument/2006/relationships/hyperlink" Target="https://hnonline.sk/expert/508844-10-rad-ako-usetrit-doma-energiu-vypnite-aj-spiace-spotrebice" TargetMode="External"/><Relationship Id="rId4" Type="http://schemas.openxmlformats.org/officeDocument/2006/relationships/hyperlink" Target="https://www.abek.sk/2017/06/05/21-praktickych-tipov-ako-usetrit-energiu-v-domacnosti/" TargetMode="External"/><Relationship Id="rId9" Type="http://schemas.openxmlformats.org/officeDocument/2006/relationships/hyperlink" Target="https://plnielanu.zoznam.sk/minajte-peniaze-s-rozumom-ako-usetrit-na-ucte-za-elektrin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Energii Elektrycznej, Produkcji Energii">
            <a:extLst>
              <a:ext uri="{FF2B5EF4-FFF2-40B4-BE49-F238E27FC236}">
                <a16:creationId xmlns:a16="http://schemas.microsoft.com/office/drawing/2014/main" xmlns="" id="{44A0D9A0-8857-425B-80EC-EB78D786C95F}"/>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a:stretch/>
        </p:blipFill>
        <p:spPr bwMode="auto">
          <a:xfrm>
            <a:off x="516387" y="3677210"/>
            <a:ext cx="4236394" cy="2382972"/>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91F0A6B4-0896-473F-80A5-D5162A2C3283}"/>
              </a:ext>
            </a:extLst>
          </p:cNvPr>
          <p:cNvSpPr>
            <a:spLocks noGrp="1"/>
          </p:cNvSpPr>
          <p:nvPr>
            <p:ph type="ctrTitle" idx="4294967295"/>
          </p:nvPr>
        </p:nvSpPr>
        <p:spPr>
          <a:xfrm>
            <a:off x="4926798" y="2896160"/>
            <a:ext cx="6856412" cy="1562100"/>
          </a:xfrm>
          <a:solidFill>
            <a:schemeClr val="tx1"/>
          </a:solidFill>
        </p:spPr>
        <p:txBody>
          <a:bodyPr>
            <a:normAutofit/>
          </a:bodyPr>
          <a:lstStyle/>
          <a:p>
            <a:pPr algn="ctr"/>
            <a:r>
              <a:rPr lang="pl-PL" sz="4400" dirty="0" err="1">
                <a:solidFill>
                  <a:srgbClr val="FF0000"/>
                </a:solidFill>
              </a:rPr>
              <a:t>ŠETRITE</a:t>
            </a:r>
            <a:r>
              <a:rPr lang="pl-PL" sz="4400" dirty="0">
                <a:solidFill>
                  <a:srgbClr val="FF0000"/>
                </a:solidFill>
              </a:rPr>
              <a:t> ELEKTRICKOU ENERGIOU</a:t>
            </a:r>
          </a:p>
        </p:txBody>
      </p:sp>
      <p:sp>
        <p:nvSpPr>
          <p:cNvPr id="3" name="Podtytuł 2">
            <a:extLst>
              <a:ext uri="{FF2B5EF4-FFF2-40B4-BE49-F238E27FC236}">
                <a16:creationId xmlns:a16="http://schemas.microsoft.com/office/drawing/2014/main" xmlns="" id="{8E4D7D48-31B3-4122-846F-B85D300EA0F8}"/>
              </a:ext>
            </a:extLst>
          </p:cNvPr>
          <p:cNvSpPr>
            <a:spLocks noGrp="1"/>
          </p:cNvSpPr>
          <p:nvPr>
            <p:ph type="subTitle" idx="4294967295"/>
          </p:nvPr>
        </p:nvSpPr>
        <p:spPr>
          <a:xfrm>
            <a:off x="5840413" y="4700588"/>
            <a:ext cx="6351587" cy="1462087"/>
          </a:xfrm>
        </p:spPr>
        <p:txBody>
          <a:bodyPr>
            <a:normAutofit/>
          </a:bodyPr>
          <a:lstStyle/>
          <a:p>
            <a:r>
              <a:rPr lang="pl-PL" sz="1400" dirty="0">
                <a:solidFill>
                  <a:srgbClr val="FF0000"/>
                </a:solidFill>
              </a:rPr>
              <a:t>Web Quest </a:t>
            </a:r>
            <a:r>
              <a:rPr lang="pl-PL" sz="1400" dirty="0" err="1">
                <a:solidFill>
                  <a:srgbClr val="FF0000"/>
                </a:solidFill>
              </a:rPr>
              <a:t>URČENÝ</a:t>
            </a:r>
            <a:r>
              <a:rPr lang="pl-PL" sz="1400" dirty="0">
                <a:solidFill>
                  <a:srgbClr val="FF0000"/>
                </a:solidFill>
              </a:rPr>
              <a:t> PRE </a:t>
            </a:r>
            <a:r>
              <a:rPr lang="pl-PL" sz="1400" dirty="0" err="1">
                <a:solidFill>
                  <a:srgbClr val="FF0000"/>
                </a:solidFill>
              </a:rPr>
              <a:t>PRVÝ</a:t>
            </a:r>
            <a:r>
              <a:rPr lang="pl-PL" sz="1400" dirty="0">
                <a:solidFill>
                  <a:srgbClr val="FF0000"/>
                </a:solidFill>
              </a:rPr>
              <a:t> </a:t>
            </a:r>
            <a:r>
              <a:rPr lang="pl-PL" sz="1400" dirty="0" err="1">
                <a:solidFill>
                  <a:srgbClr val="FF0000"/>
                </a:solidFill>
              </a:rPr>
              <a:t>ROČNÍK</a:t>
            </a:r>
            <a:r>
              <a:rPr lang="pl-PL" sz="1400" dirty="0">
                <a:solidFill>
                  <a:srgbClr val="FF0000"/>
                </a:solidFill>
              </a:rPr>
              <a:t> </a:t>
            </a:r>
            <a:r>
              <a:rPr lang="pl-PL" sz="1400" dirty="0" err="1">
                <a:solidFill>
                  <a:srgbClr val="FF0000"/>
                </a:solidFill>
              </a:rPr>
              <a:t>GYMNÁZIÍ</a:t>
            </a:r>
            <a:r>
              <a:rPr lang="pl-PL" sz="1400" dirty="0">
                <a:solidFill>
                  <a:srgbClr val="FF0000"/>
                </a:solidFill>
              </a:rPr>
              <a:t/>
            </a:r>
            <a:br>
              <a:rPr lang="pl-PL" sz="1400" dirty="0">
                <a:solidFill>
                  <a:srgbClr val="FF0000"/>
                </a:solidFill>
              </a:rPr>
            </a:br>
            <a:r>
              <a:rPr lang="pl-PL" sz="1400" dirty="0">
                <a:solidFill>
                  <a:srgbClr val="FF0000"/>
                </a:solidFill>
              </a:rPr>
              <a:t> na HODINY FYZIKY A INFORMATIKY</a:t>
            </a:r>
          </a:p>
          <a:p>
            <a:r>
              <a:rPr lang="sk-SK" sz="1400" dirty="0">
                <a:solidFill>
                  <a:srgbClr val="FF0000"/>
                </a:solidFill>
              </a:rPr>
              <a:t>Cieľ: uvedomenie si nákladov súvisiacích s používaním elektrického prúdu a motivovanie k jeho šetreniu</a:t>
            </a:r>
            <a:endParaRPr lang="pl-PL" sz="1400" dirty="0">
              <a:solidFill>
                <a:srgbClr val="FF0000"/>
              </a:solidFill>
            </a:endParaRPr>
          </a:p>
          <a:p>
            <a:r>
              <a:rPr lang="sk-SK" sz="1400" dirty="0">
                <a:solidFill>
                  <a:srgbClr val="FF0000"/>
                </a:solidFill>
              </a:rPr>
              <a:t>PrIPRAVILA: Sabina Folwarska</a:t>
            </a:r>
            <a:endParaRPr lang="pl-PL" sz="1400" dirty="0">
              <a:solidFill>
                <a:srgbClr val="FF0000"/>
              </a:solidFill>
            </a:endParaRPr>
          </a:p>
        </p:txBody>
      </p:sp>
      <p:pic>
        <p:nvPicPr>
          <p:cNvPr id="5" name="Obraz 4">
            <a:extLst>
              <a:ext uri="{FF2B5EF4-FFF2-40B4-BE49-F238E27FC236}">
                <a16:creationId xmlns:a16="http://schemas.microsoft.com/office/drawing/2014/main" xmlns="" id="{0CD8FE21-0090-46B7-BB18-1A316227D9C6}"/>
              </a:ext>
            </a:extLst>
          </p:cNvPr>
          <p:cNvPicPr>
            <a:picLocks noChangeAspect="1"/>
          </p:cNvPicPr>
          <p:nvPr/>
        </p:nvPicPr>
        <p:blipFill>
          <a:blip r:embed="rId4"/>
          <a:stretch>
            <a:fillRect/>
          </a:stretch>
        </p:blipFill>
        <p:spPr>
          <a:xfrm>
            <a:off x="0" y="0"/>
            <a:ext cx="12192000" cy="2502976"/>
          </a:xfrm>
          <a:prstGeom prst="rect">
            <a:avLst/>
          </a:prstGeom>
        </p:spPr>
      </p:pic>
      <p:pic>
        <p:nvPicPr>
          <p:cNvPr id="6" name="Obraz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97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0140A9A-7B21-461D-9A37-E336275C26D3}"/>
              </a:ext>
            </a:extLst>
          </p:cNvPr>
          <p:cNvSpPr>
            <a:spLocks noGrp="1"/>
          </p:cNvSpPr>
          <p:nvPr>
            <p:ph type="title"/>
          </p:nvPr>
        </p:nvSpPr>
        <p:spPr/>
        <p:txBody>
          <a:bodyPr/>
          <a:lstStyle/>
          <a:p>
            <a:pPr algn="ctr"/>
            <a:r>
              <a:rPr lang="pl-PL" dirty="0"/>
              <a:t>PROCES</a:t>
            </a:r>
          </a:p>
        </p:txBody>
      </p:sp>
      <p:sp>
        <p:nvSpPr>
          <p:cNvPr id="3" name="Symbol zastępczy zawartości 2">
            <a:extLst>
              <a:ext uri="{FF2B5EF4-FFF2-40B4-BE49-F238E27FC236}">
                <a16:creationId xmlns:a16="http://schemas.microsoft.com/office/drawing/2014/main" xmlns="" id="{25B17D77-8CBA-4A23-A82D-D9985137EE87}"/>
              </a:ext>
            </a:extLst>
          </p:cNvPr>
          <p:cNvSpPr>
            <a:spLocks noGrp="1"/>
          </p:cNvSpPr>
          <p:nvPr>
            <p:ph idx="1"/>
          </p:nvPr>
        </p:nvSpPr>
        <p:spPr>
          <a:xfrm>
            <a:off x="1103312" y="1258350"/>
            <a:ext cx="10448328" cy="4990050"/>
          </a:xfrm>
        </p:spPr>
        <p:txBody>
          <a:bodyPr/>
          <a:lstStyle/>
          <a:p>
            <a:r>
              <a:rPr lang="sk-SK" dirty="0"/>
              <a:t>Ak ste už vypočítali koľko elektrickej energie spotrebujú zariadenia, ktoré máte vo svojej domácnosti, nadišiel čas, aby ste vypočítali, koľko za to musíte zaplatiť. V našich výpočtoch prijmite, že 1 kWh energie stojí 0,55 zł.</a:t>
            </a:r>
            <a:endParaRPr lang="pl-PL" dirty="0"/>
          </a:p>
          <a:p>
            <a:pPr marL="0" indent="0">
              <a:buNone/>
            </a:pPr>
            <a:endParaRPr lang="pl-PL" dirty="0"/>
          </a:p>
          <a:p>
            <a:endParaRPr lang="pl-PL" dirty="0"/>
          </a:p>
        </p:txBody>
      </p:sp>
      <p:graphicFrame>
        <p:nvGraphicFramePr>
          <p:cNvPr id="4" name="Tabela 3">
            <a:extLst>
              <a:ext uri="{FF2B5EF4-FFF2-40B4-BE49-F238E27FC236}">
                <a16:creationId xmlns:a16="http://schemas.microsoft.com/office/drawing/2014/main" xmlns="" id="{00F15E2A-A847-4F83-8C03-399054278947}"/>
              </a:ext>
            </a:extLst>
          </p:cNvPr>
          <p:cNvGraphicFramePr>
            <a:graphicFrameLocks noGrp="1"/>
          </p:cNvGraphicFramePr>
          <p:nvPr>
            <p:extLst>
              <p:ext uri="{D42A27DB-BD31-4B8C-83A1-F6EECF244321}">
                <p14:modId xmlns:p14="http://schemas.microsoft.com/office/powerpoint/2010/main" val="2680890224"/>
              </p:ext>
            </p:extLst>
          </p:nvPr>
        </p:nvGraphicFramePr>
        <p:xfrm>
          <a:off x="834998" y="2485597"/>
          <a:ext cx="8665828" cy="4236720"/>
        </p:xfrm>
        <a:graphic>
          <a:graphicData uri="http://schemas.openxmlformats.org/drawingml/2006/table">
            <a:tbl>
              <a:tblPr firstRow="1" bandRow="1">
                <a:tableStyleId>{5C22544A-7EE6-4342-B048-85BDC9FD1C3A}</a:tableStyleId>
              </a:tblPr>
              <a:tblGrid>
                <a:gridCol w="4332914">
                  <a:extLst>
                    <a:ext uri="{9D8B030D-6E8A-4147-A177-3AD203B41FA5}">
                      <a16:colId xmlns:a16="http://schemas.microsoft.com/office/drawing/2014/main" xmlns="" val="846045035"/>
                    </a:ext>
                  </a:extLst>
                </a:gridCol>
                <a:gridCol w="4332914">
                  <a:extLst>
                    <a:ext uri="{9D8B030D-6E8A-4147-A177-3AD203B41FA5}">
                      <a16:colId xmlns:a16="http://schemas.microsoft.com/office/drawing/2014/main" xmlns="" val="716626818"/>
                    </a:ext>
                  </a:extLst>
                </a:gridCol>
              </a:tblGrid>
              <a:tr h="0">
                <a:tc>
                  <a:txBody>
                    <a:bodyPr/>
                    <a:lstStyle/>
                    <a:p>
                      <a:r>
                        <a:rPr lang="sk-SK" sz="1600" b="1" kern="1200" dirty="0">
                          <a:solidFill>
                            <a:schemeClr val="lt1"/>
                          </a:solidFill>
                          <a:latin typeface="+mn-lt"/>
                          <a:ea typeface="+mn-ea"/>
                          <a:cs typeface="+mn-cs"/>
                        </a:rPr>
                        <a:t>Názov zariadenia</a:t>
                      </a:r>
                      <a:endParaRPr lang="pl-PL" sz="1600" dirty="0"/>
                    </a:p>
                  </a:txBody>
                  <a:tcPr/>
                </a:tc>
                <a:tc>
                  <a:txBody>
                    <a:bodyPr/>
                    <a:lstStyle/>
                    <a:p>
                      <a:r>
                        <a:rPr lang="sk-SK" sz="1600" b="1" kern="1200" dirty="0">
                          <a:solidFill>
                            <a:schemeClr val="lt1"/>
                          </a:solidFill>
                          <a:latin typeface="+mn-lt"/>
                          <a:ea typeface="+mn-ea"/>
                          <a:cs typeface="+mn-cs"/>
                        </a:rPr>
                        <a:t>Cena spotrebovanej elektrickej energie počas dňa</a:t>
                      </a:r>
                      <a:endParaRPr lang="pl-PL" sz="1600" dirty="0"/>
                    </a:p>
                  </a:txBody>
                  <a:tcPr/>
                </a:tc>
                <a:extLst>
                  <a:ext uri="{0D108BD9-81ED-4DB2-BD59-A6C34878D82A}">
                    <a16:rowId xmlns:a16="http://schemas.microsoft.com/office/drawing/2014/main" xmlns="" val="3674395577"/>
                  </a:ext>
                </a:extLst>
              </a:tr>
              <a:tr h="0">
                <a:tc>
                  <a:txBody>
                    <a:bodyPr/>
                    <a:lstStyle/>
                    <a:p>
                      <a:r>
                        <a:rPr lang="pl-PL" sz="1400" dirty="0"/>
                        <a:t>1.</a:t>
                      </a:r>
                    </a:p>
                  </a:txBody>
                  <a:tcPr/>
                </a:tc>
                <a:tc>
                  <a:txBody>
                    <a:bodyPr/>
                    <a:lstStyle/>
                    <a:p>
                      <a:endParaRPr lang="pl-PL" dirty="0"/>
                    </a:p>
                  </a:txBody>
                  <a:tcPr/>
                </a:tc>
                <a:extLst>
                  <a:ext uri="{0D108BD9-81ED-4DB2-BD59-A6C34878D82A}">
                    <a16:rowId xmlns:a16="http://schemas.microsoft.com/office/drawing/2014/main" xmlns="" val="651102542"/>
                  </a:ext>
                </a:extLst>
              </a:tr>
              <a:tr h="0">
                <a:tc>
                  <a:txBody>
                    <a:bodyPr/>
                    <a:lstStyle/>
                    <a:p>
                      <a:r>
                        <a:rPr lang="pl-PL" sz="1400" dirty="0"/>
                        <a:t>2.</a:t>
                      </a:r>
                    </a:p>
                  </a:txBody>
                  <a:tcPr/>
                </a:tc>
                <a:tc>
                  <a:txBody>
                    <a:bodyPr/>
                    <a:lstStyle/>
                    <a:p>
                      <a:endParaRPr lang="pl-PL" dirty="0"/>
                    </a:p>
                  </a:txBody>
                  <a:tcPr/>
                </a:tc>
                <a:extLst>
                  <a:ext uri="{0D108BD9-81ED-4DB2-BD59-A6C34878D82A}">
                    <a16:rowId xmlns:a16="http://schemas.microsoft.com/office/drawing/2014/main" xmlns="" val="933281724"/>
                  </a:ext>
                </a:extLst>
              </a:tr>
              <a:tr h="0">
                <a:tc>
                  <a:txBody>
                    <a:bodyPr/>
                    <a:lstStyle/>
                    <a:p>
                      <a:r>
                        <a:rPr lang="pl-PL" sz="1400" dirty="0"/>
                        <a:t>3.</a:t>
                      </a:r>
                    </a:p>
                  </a:txBody>
                  <a:tcPr/>
                </a:tc>
                <a:tc>
                  <a:txBody>
                    <a:bodyPr/>
                    <a:lstStyle/>
                    <a:p>
                      <a:endParaRPr lang="pl-PL" dirty="0"/>
                    </a:p>
                  </a:txBody>
                  <a:tcPr/>
                </a:tc>
                <a:extLst>
                  <a:ext uri="{0D108BD9-81ED-4DB2-BD59-A6C34878D82A}">
                    <a16:rowId xmlns:a16="http://schemas.microsoft.com/office/drawing/2014/main" xmlns="" val="2004604358"/>
                  </a:ext>
                </a:extLst>
              </a:tr>
              <a:tr h="0">
                <a:tc>
                  <a:txBody>
                    <a:bodyPr/>
                    <a:lstStyle/>
                    <a:p>
                      <a:r>
                        <a:rPr lang="pl-PL" sz="1400" dirty="0"/>
                        <a:t>4.</a:t>
                      </a:r>
                    </a:p>
                  </a:txBody>
                  <a:tcPr/>
                </a:tc>
                <a:tc>
                  <a:txBody>
                    <a:bodyPr/>
                    <a:lstStyle/>
                    <a:p>
                      <a:endParaRPr lang="pl-PL" dirty="0"/>
                    </a:p>
                  </a:txBody>
                  <a:tcPr/>
                </a:tc>
                <a:extLst>
                  <a:ext uri="{0D108BD9-81ED-4DB2-BD59-A6C34878D82A}">
                    <a16:rowId xmlns:a16="http://schemas.microsoft.com/office/drawing/2014/main" xmlns="" val="773503104"/>
                  </a:ext>
                </a:extLst>
              </a:tr>
              <a:tr h="0">
                <a:tc>
                  <a:txBody>
                    <a:bodyPr/>
                    <a:lstStyle/>
                    <a:p>
                      <a:r>
                        <a:rPr lang="pl-PL" sz="1400" dirty="0"/>
                        <a:t>5.</a:t>
                      </a:r>
                    </a:p>
                  </a:txBody>
                  <a:tcPr/>
                </a:tc>
                <a:tc>
                  <a:txBody>
                    <a:bodyPr/>
                    <a:lstStyle/>
                    <a:p>
                      <a:endParaRPr lang="pl-PL" dirty="0"/>
                    </a:p>
                  </a:txBody>
                  <a:tcPr/>
                </a:tc>
                <a:extLst>
                  <a:ext uri="{0D108BD9-81ED-4DB2-BD59-A6C34878D82A}">
                    <a16:rowId xmlns:a16="http://schemas.microsoft.com/office/drawing/2014/main" xmlns="" val="3129984229"/>
                  </a:ext>
                </a:extLst>
              </a:tr>
              <a:tr h="0">
                <a:tc>
                  <a:txBody>
                    <a:bodyPr/>
                    <a:lstStyle/>
                    <a:p>
                      <a:r>
                        <a:rPr lang="pl-PL" sz="1400" dirty="0"/>
                        <a:t>6.</a:t>
                      </a:r>
                    </a:p>
                  </a:txBody>
                  <a:tcPr/>
                </a:tc>
                <a:tc>
                  <a:txBody>
                    <a:bodyPr/>
                    <a:lstStyle/>
                    <a:p>
                      <a:endParaRPr lang="pl-PL" dirty="0"/>
                    </a:p>
                  </a:txBody>
                  <a:tcPr/>
                </a:tc>
                <a:extLst>
                  <a:ext uri="{0D108BD9-81ED-4DB2-BD59-A6C34878D82A}">
                    <a16:rowId xmlns:a16="http://schemas.microsoft.com/office/drawing/2014/main" xmlns="" val="109155160"/>
                  </a:ext>
                </a:extLst>
              </a:tr>
              <a:tr h="0">
                <a:tc>
                  <a:txBody>
                    <a:bodyPr/>
                    <a:lstStyle/>
                    <a:p>
                      <a:r>
                        <a:rPr lang="pl-PL" sz="1400" dirty="0"/>
                        <a:t>7.</a:t>
                      </a:r>
                    </a:p>
                  </a:txBody>
                  <a:tcPr/>
                </a:tc>
                <a:tc>
                  <a:txBody>
                    <a:bodyPr/>
                    <a:lstStyle/>
                    <a:p>
                      <a:endParaRPr lang="pl-PL" dirty="0"/>
                    </a:p>
                  </a:txBody>
                  <a:tcPr/>
                </a:tc>
                <a:extLst>
                  <a:ext uri="{0D108BD9-81ED-4DB2-BD59-A6C34878D82A}">
                    <a16:rowId xmlns:a16="http://schemas.microsoft.com/office/drawing/2014/main" xmlns="" val="3966290142"/>
                  </a:ext>
                </a:extLst>
              </a:tr>
              <a:tr h="0">
                <a:tc>
                  <a:txBody>
                    <a:bodyPr/>
                    <a:lstStyle/>
                    <a:p>
                      <a:r>
                        <a:rPr lang="pl-PL" sz="1400" dirty="0"/>
                        <a:t>8.</a:t>
                      </a:r>
                    </a:p>
                  </a:txBody>
                  <a:tcPr/>
                </a:tc>
                <a:tc>
                  <a:txBody>
                    <a:bodyPr/>
                    <a:lstStyle/>
                    <a:p>
                      <a:endParaRPr lang="pl-PL" dirty="0"/>
                    </a:p>
                  </a:txBody>
                  <a:tcPr/>
                </a:tc>
                <a:extLst>
                  <a:ext uri="{0D108BD9-81ED-4DB2-BD59-A6C34878D82A}">
                    <a16:rowId xmlns:a16="http://schemas.microsoft.com/office/drawing/2014/main" xmlns="" val="2395086152"/>
                  </a:ext>
                </a:extLst>
              </a:tr>
              <a:tr h="0">
                <a:tc>
                  <a:txBody>
                    <a:bodyPr/>
                    <a:lstStyle/>
                    <a:p>
                      <a:r>
                        <a:rPr lang="pl-PL" sz="1400" dirty="0"/>
                        <a:t>9.</a:t>
                      </a:r>
                    </a:p>
                  </a:txBody>
                  <a:tcPr/>
                </a:tc>
                <a:tc>
                  <a:txBody>
                    <a:bodyPr/>
                    <a:lstStyle/>
                    <a:p>
                      <a:endParaRPr lang="pl-PL" dirty="0"/>
                    </a:p>
                  </a:txBody>
                  <a:tcPr/>
                </a:tc>
                <a:extLst>
                  <a:ext uri="{0D108BD9-81ED-4DB2-BD59-A6C34878D82A}">
                    <a16:rowId xmlns:a16="http://schemas.microsoft.com/office/drawing/2014/main" xmlns="" val="2986871455"/>
                  </a:ext>
                </a:extLst>
              </a:tr>
              <a:tr h="0">
                <a:tc>
                  <a:txBody>
                    <a:bodyPr/>
                    <a:lstStyle/>
                    <a:p>
                      <a:r>
                        <a:rPr lang="pl-PL" sz="1400" dirty="0"/>
                        <a:t>10.</a:t>
                      </a:r>
                    </a:p>
                  </a:txBody>
                  <a:tcPr/>
                </a:tc>
                <a:tc>
                  <a:txBody>
                    <a:bodyPr/>
                    <a:lstStyle/>
                    <a:p>
                      <a:endParaRPr lang="pl-PL" dirty="0"/>
                    </a:p>
                  </a:txBody>
                  <a:tcPr/>
                </a:tc>
                <a:extLst>
                  <a:ext uri="{0D108BD9-81ED-4DB2-BD59-A6C34878D82A}">
                    <a16:rowId xmlns:a16="http://schemas.microsoft.com/office/drawing/2014/main" xmlns="" val="4029585581"/>
                  </a:ext>
                </a:extLst>
              </a:tr>
            </a:tbl>
          </a:graphicData>
        </a:graphic>
      </p:graphicFrame>
      <p:pic>
        <p:nvPicPr>
          <p:cNvPr id="10242" name="Picture 2" descr="Żaba, Postać, Pliki, Stos, Pliki Ułożone">
            <a:extLst>
              <a:ext uri="{FF2B5EF4-FFF2-40B4-BE49-F238E27FC236}">
                <a16:creationId xmlns:a16="http://schemas.microsoft.com/office/drawing/2014/main" xmlns="" id="{8EEF2013-BA47-4A45-95BB-B29BCA579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9140" y="3034543"/>
            <a:ext cx="2139193" cy="29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344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Żarówka, Pinwheel, Rewolucja Energii">
            <a:extLst>
              <a:ext uri="{FF2B5EF4-FFF2-40B4-BE49-F238E27FC236}">
                <a16:creationId xmlns:a16="http://schemas.microsoft.com/office/drawing/2014/main" xmlns="" id="{983F05B1-DA64-4E48-B36A-9CE11957E7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96" r="2" b="2"/>
          <a:stretch/>
        </p:blipFill>
        <p:spPr bwMode="auto">
          <a:xfrm>
            <a:off x="-2" y="10"/>
            <a:ext cx="609440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B5EFDD64-A926-4D78-81D5-78A47929A8C2}"/>
              </a:ext>
            </a:extLst>
          </p:cNvPr>
          <p:cNvSpPr>
            <a:spLocks noGrp="1"/>
          </p:cNvSpPr>
          <p:nvPr>
            <p:ph type="title"/>
          </p:nvPr>
        </p:nvSpPr>
        <p:spPr>
          <a:xfrm>
            <a:off x="6742108" y="629266"/>
            <a:ext cx="3307744" cy="1641986"/>
          </a:xfrm>
        </p:spPr>
        <p:txBody>
          <a:bodyPr>
            <a:normAutofit/>
          </a:bodyPr>
          <a:lstStyle/>
          <a:p>
            <a:r>
              <a:rPr lang="pl-PL" dirty="0"/>
              <a:t>PROCES</a:t>
            </a:r>
          </a:p>
        </p:txBody>
      </p:sp>
      <p:sp>
        <p:nvSpPr>
          <p:cNvPr id="3" name="Symbol zastępczy zawartości 2">
            <a:extLst>
              <a:ext uri="{FF2B5EF4-FFF2-40B4-BE49-F238E27FC236}">
                <a16:creationId xmlns:a16="http://schemas.microsoft.com/office/drawing/2014/main" xmlns="" id="{A85C4A7D-6AE1-41FD-B645-405E57257988}"/>
              </a:ext>
            </a:extLst>
          </p:cNvPr>
          <p:cNvSpPr>
            <a:spLocks noGrp="1"/>
          </p:cNvSpPr>
          <p:nvPr>
            <p:ph idx="1"/>
          </p:nvPr>
        </p:nvSpPr>
        <p:spPr>
          <a:xfrm>
            <a:off x="6742107" y="2083982"/>
            <a:ext cx="3560841" cy="4164418"/>
          </a:xfrm>
        </p:spPr>
        <p:txBody>
          <a:bodyPr>
            <a:normAutofit/>
          </a:bodyPr>
          <a:lstStyle/>
          <a:p>
            <a:pPr>
              <a:buNone/>
            </a:pPr>
            <a:r>
              <a:rPr lang="sk-SK" sz="1600" b="1" dirty="0"/>
              <a:t>2. TÝŽDEŇ  – PRÍPRAVA MATERIÁLOV K FILMU</a:t>
            </a:r>
            <a:endParaRPr lang="pl-PL" sz="1600" b="1" dirty="0"/>
          </a:p>
          <a:p>
            <a:pPr>
              <a:lnSpc>
                <a:spcPct val="90000"/>
              </a:lnSpc>
            </a:pPr>
            <a:r>
              <a:rPr lang="sk-SK" sz="1600" dirty="0"/>
              <a:t>Teraz sa začneme zaoberať témou: Prečo je potrebné šetriť elektrickú energiu? Na začiatku sa každý na chvíľu zamyslí a uvedie jemu známe dôvody, kvôli ktorým šetríme elektrickú energiu. Na papier si zapíšte Vaše spoločné nápady a až potom hľadajte informácie na internete a doplňte ich na zoznam. </a:t>
            </a:r>
            <a:endParaRPr lang="pl-PL" sz="1600" dirty="0"/>
          </a:p>
        </p:txBody>
      </p:sp>
    </p:spTree>
    <p:extLst>
      <p:ext uri="{BB962C8B-B14F-4D97-AF65-F5344CB8AC3E}">
        <p14:creationId xmlns:p14="http://schemas.microsoft.com/office/powerpoint/2010/main" val="3241478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7"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12290" name="Picture 2" descr="Streszczenie, Sztuka, Kolorowe, Ekologia">
            <a:extLst>
              <a:ext uri="{FF2B5EF4-FFF2-40B4-BE49-F238E27FC236}">
                <a16:creationId xmlns:a16="http://schemas.microsoft.com/office/drawing/2014/main" xmlns="" id="{88DDE3E6-7BA5-4BB3-A040-07514F6915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593896" y="647698"/>
            <a:ext cx="4450080" cy="55626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3B72B269-42A4-404A-8BA3-5A6438FDC42B}"/>
              </a:ext>
            </a:extLst>
          </p:cNvPr>
          <p:cNvSpPr>
            <a:spLocks noGrp="1"/>
          </p:cNvSpPr>
          <p:nvPr>
            <p:ph type="title"/>
          </p:nvPr>
        </p:nvSpPr>
        <p:spPr>
          <a:xfrm>
            <a:off x="648931" y="629266"/>
            <a:ext cx="4166510" cy="1622321"/>
          </a:xfrm>
        </p:spPr>
        <p:txBody>
          <a:bodyPr>
            <a:normAutofit/>
          </a:bodyPr>
          <a:lstStyle/>
          <a:p>
            <a:r>
              <a:rPr lang="pl-PL">
                <a:solidFill>
                  <a:srgbClr val="EBEBEB"/>
                </a:solidFill>
              </a:rPr>
              <a:t>PROCES</a:t>
            </a:r>
          </a:p>
        </p:txBody>
      </p:sp>
      <p:sp>
        <p:nvSpPr>
          <p:cNvPr id="3" name="Symbol zastępczy zawartości 2">
            <a:extLst>
              <a:ext uri="{FF2B5EF4-FFF2-40B4-BE49-F238E27FC236}">
                <a16:creationId xmlns:a16="http://schemas.microsoft.com/office/drawing/2014/main" xmlns="" id="{515B9017-5307-4912-96F1-0102B799AE3D}"/>
              </a:ext>
            </a:extLst>
          </p:cNvPr>
          <p:cNvSpPr>
            <a:spLocks noGrp="1"/>
          </p:cNvSpPr>
          <p:nvPr>
            <p:ph idx="1"/>
          </p:nvPr>
        </p:nvSpPr>
        <p:spPr>
          <a:xfrm>
            <a:off x="648931" y="2073350"/>
            <a:ext cx="4166509" cy="4150470"/>
          </a:xfrm>
        </p:spPr>
        <p:txBody>
          <a:bodyPr>
            <a:normAutofit/>
          </a:bodyPr>
          <a:lstStyle/>
          <a:p>
            <a:pPr marL="0" indent="0">
              <a:lnSpc>
                <a:spcPct val="90000"/>
              </a:lnSpc>
              <a:buNone/>
            </a:pPr>
            <a:r>
              <a:rPr lang="sk-SK" dirty="0">
                <a:solidFill>
                  <a:schemeClr val="bg1"/>
                </a:solidFill>
              </a:rPr>
              <a:t>Teraz pre Vami stojí ďalšia úloha. V navrhovaných zdrojových materiálov nájdite odpovede na otázky, ako šetriť elektrickú energiu. Vypíšte si tieto navrhované spôsoby na papier a potom sa snažte predstaviť každú z týchto metód pomocou krátkej pantomimickej scénky, ktorá sa následne stane časťou Vášho filmu.</a:t>
            </a:r>
            <a:endParaRPr lang="pl-PL" dirty="0">
              <a:solidFill>
                <a:schemeClr val="bg1"/>
              </a:solidFill>
            </a:endParaRPr>
          </a:p>
          <a:p>
            <a:pPr marL="0" indent="0">
              <a:lnSpc>
                <a:spcPct val="90000"/>
              </a:lnSpc>
              <a:buNone/>
            </a:pPr>
            <a:endParaRPr lang="pl-PL" dirty="0">
              <a:solidFill>
                <a:srgbClr val="EBEBEB"/>
              </a:solidFill>
            </a:endParaRPr>
          </a:p>
        </p:txBody>
      </p:sp>
    </p:spTree>
    <p:extLst>
      <p:ext uri="{BB962C8B-B14F-4D97-AF65-F5344CB8AC3E}">
        <p14:creationId xmlns:p14="http://schemas.microsoft.com/office/powerpoint/2010/main" val="139819082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75" name="Freeform: Shap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13314" name="Picture 2" descr="Aparat Fotograficzny, Wideo, Telewizja">
            <a:extLst>
              <a:ext uri="{FF2B5EF4-FFF2-40B4-BE49-F238E27FC236}">
                <a16:creationId xmlns:a16="http://schemas.microsoft.com/office/drawing/2014/main" xmlns="" id="{9568ED9E-A057-4452-B7B5-8551709719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1916" y="2846020"/>
            <a:ext cx="5451627" cy="3066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6B89B29D-A67E-476E-8EE7-7EB28A38C358}"/>
              </a:ext>
            </a:extLst>
          </p:cNvPr>
          <p:cNvSpPr>
            <a:spLocks noGrp="1"/>
          </p:cNvSpPr>
          <p:nvPr>
            <p:ph type="title"/>
          </p:nvPr>
        </p:nvSpPr>
        <p:spPr>
          <a:xfrm>
            <a:off x="648930" y="629267"/>
            <a:ext cx="9252154" cy="1016654"/>
          </a:xfrm>
        </p:spPr>
        <p:txBody>
          <a:bodyPr>
            <a:normAutofit/>
          </a:bodyPr>
          <a:lstStyle/>
          <a:p>
            <a:r>
              <a:rPr lang="pl-PL" dirty="0">
                <a:solidFill>
                  <a:srgbClr val="EBEBEB"/>
                </a:solidFill>
              </a:rPr>
              <a:t>PROCES</a:t>
            </a:r>
            <a:endParaRPr lang="pl-PL">
              <a:solidFill>
                <a:srgbClr val="EBEBEB"/>
              </a:solidFill>
            </a:endParaRPr>
          </a:p>
        </p:txBody>
      </p:sp>
      <p:sp>
        <p:nvSpPr>
          <p:cNvPr id="3" name="Symbol zastępczy zawartości 2">
            <a:extLst>
              <a:ext uri="{FF2B5EF4-FFF2-40B4-BE49-F238E27FC236}">
                <a16:creationId xmlns:a16="http://schemas.microsoft.com/office/drawing/2014/main" xmlns="" id="{18619F4B-54E2-430B-A266-4AF102A1F0D2}"/>
              </a:ext>
            </a:extLst>
          </p:cNvPr>
          <p:cNvSpPr>
            <a:spLocks noGrp="1"/>
          </p:cNvSpPr>
          <p:nvPr>
            <p:ph idx="1"/>
          </p:nvPr>
        </p:nvSpPr>
        <p:spPr>
          <a:xfrm>
            <a:off x="659563" y="2548281"/>
            <a:ext cx="5122606" cy="3658689"/>
          </a:xfrm>
        </p:spPr>
        <p:txBody>
          <a:bodyPr>
            <a:normAutofit lnSpcReduction="10000"/>
          </a:bodyPr>
          <a:lstStyle/>
          <a:p>
            <a:pPr>
              <a:buNone/>
            </a:pPr>
            <a:r>
              <a:rPr lang="sk-SK" b="1" dirty="0"/>
              <a:t>3. TÝŽDEŇ – TVORBA FILMU</a:t>
            </a:r>
            <a:endParaRPr lang="pl-PL" b="1" dirty="0"/>
          </a:p>
          <a:p>
            <a:r>
              <a:rPr lang="sk-SK" dirty="0"/>
              <a:t>Nadišiel čas na prípravu samotného filmu – môžete ho pripraviť pomocou kamery, fotoaparátu alebo telefónnu. Závisí to od toho, aké zariadenie máte k dispozícií. Využite materiály pripravené na predchádzajúcich hodinách. Váš film by mal byť zaujímavý, súvisiaci s témou, vyčerpávajúci ale mal by aj motivovať k šetreniu elektrickou energiou.</a:t>
            </a:r>
            <a:endParaRPr lang="pl-PL" dirty="0"/>
          </a:p>
          <a:p>
            <a:pPr marL="0" indent="0">
              <a:lnSpc>
                <a:spcPct val="90000"/>
              </a:lnSpc>
              <a:buNone/>
            </a:pPr>
            <a:endParaRPr lang="pl-PL" dirty="0"/>
          </a:p>
        </p:txBody>
      </p:sp>
    </p:spTree>
    <p:extLst>
      <p:ext uri="{BB962C8B-B14F-4D97-AF65-F5344CB8AC3E}">
        <p14:creationId xmlns:p14="http://schemas.microsoft.com/office/powerpoint/2010/main" val="63636446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7"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14338" name="Picture 2" descr="Film, Dyrektor, Clap, Reżyser, Kino">
            <a:extLst>
              <a:ext uri="{FF2B5EF4-FFF2-40B4-BE49-F238E27FC236}">
                <a16:creationId xmlns:a16="http://schemas.microsoft.com/office/drawing/2014/main" xmlns="" id="{7AF8BC03-98FB-419E-9236-2A13F73D80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3992" y="1589661"/>
            <a:ext cx="5449889" cy="36786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020231CB-F3CF-4211-A5AF-7A3A87824224}"/>
              </a:ext>
            </a:extLst>
          </p:cNvPr>
          <p:cNvSpPr>
            <a:spLocks noGrp="1"/>
          </p:cNvSpPr>
          <p:nvPr>
            <p:ph type="title"/>
          </p:nvPr>
        </p:nvSpPr>
        <p:spPr>
          <a:xfrm>
            <a:off x="648931" y="629266"/>
            <a:ext cx="4166510" cy="1622321"/>
          </a:xfrm>
        </p:spPr>
        <p:txBody>
          <a:bodyPr>
            <a:normAutofit/>
          </a:bodyPr>
          <a:lstStyle/>
          <a:p>
            <a:r>
              <a:rPr lang="pl-PL" dirty="0">
                <a:solidFill>
                  <a:srgbClr val="EBEBEB"/>
                </a:solidFill>
              </a:rPr>
              <a:t>PROCES</a:t>
            </a:r>
          </a:p>
        </p:txBody>
      </p:sp>
      <p:sp>
        <p:nvSpPr>
          <p:cNvPr id="3" name="Symbol zastępczy zawartości 2">
            <a:extLst>
              <a:ext uri="{FF2B5EF4-FFF2-40B4-BE49-F238E27FC236}">
                <a16:creationId xmlns:a16="http://schemas.microsoft.com/office/drawing/2014/main" xmlns="" id="{D92C3DB6-DBA4-46C3-8E2B-F4E39D1C78F7}"/>
              </a:ext>
            </a:extLst>
          </p:cNvPr>
          <p:cNvSpPr>
            <a:spLocks noGrp="1"/>
          </p:cNvSpPr>
          <p:nvPr>
            <p:ph idx="1"/>
          </p:nvPr>
        </p:nvSpPr>
        <p:spPr>
          <a:xfrm>
            <a:off x="648931" y="2438400"/>
            <a:ext cx="4166509" cy="3785419"/>
          </a:xfrm>
        </p:spPr>
        <p:txBody>
          <a:bodyPr>
            <a:normAutofit/>
          </a:bodyPr>
          <a:lstStyle/>
          <a:p>
            <a:pPr>
              <a:buNone/>
            </a:pPr>
            <a:r>
              <a:rPr lang="sk-SK" b="1" dirty="0">
                <a:solidFill>
                  <a:schemeClr val="bg1"/>
                </a:solidFill>
              </a:rPr>
              <a:t>4. TÝŽDEŇ</a:t>
            </a:r>
            <a:endParaRPr lang="pl-PL" b="1" dirty="0">
              <a:solidFill>
                <a:schemeClr val="bg1"/>
              </a:solidFill>
            </a:endParaRPr>
          </a:p>
          <a:p>
            <a:pPr marL="0" indent="0">
              <a:buNone/>
            </a:pPr>
            <a:r>
              <a:rPr lang="sk-SK" dirty="0">
                <a:solidFill>
                  <a:schemeClr val="bg1"/>
                </a:solidFill>
              </a:rPr>
              <a:t>Konečne nadišiel čas, aby ste mohli prezentovať náš film kamarátom z triedy a učiteľovi. Po ukončení filmu Vám diváci môžu klásť otázky, ktoré sa budú týkať filmu, jeho prípravy a iné otázky súvisiace s prácou na projekte. Buďte otvorení a pripravení</a:t>
            </a:r>
            <a:r>
              <a:rPr lang="pl-PL" dirty="0">
                <a:solidFill>
                  <a:schemeClr val="bg1"/>
                </a:solidFill>
                <a:sym typeface="Wingdings"/>
              </a:rPr>
              <a:t></a:t>
            </a:r>
            <a:endParaRPr lang="pl-PL" dirty="0">
              <a:solidFill>
                <a:schemeClr val="bg1"/>
              </a:solidFill>
            </a:endParaRPr>
          </a:p>
        </p:txBody>
      </p:sp>
    </p:spTree>
    <p:extLst>
      <p:ext uri="{BB962C8B-B14F-4D97-AF65-F5344CB8AC3E}">
        <p14:creationId xmlns:p14="http://schemas.microsoft.com/office/powerpoint/2010/main" val="25961658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6" name="Picture 2" descr="Wody, Technologia, Staw, Fontanna">
            <a:extLst>
              <a:ext uri="{FF2B5EF4-FFF2-40B4-BE49-F238E27FC236}">
                <a16:creationId xmlns:a16="http://schemas.microsoft.com/office/drawing/2014/main" xmlns="" id="{7655F729-CE9E-440B-AD80-9CB13368D3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962418" y="647698"/>
            <a:ext cx="3713036" cy="55626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5CFEAB62-33AD-4AAA-903F-277CC4AB03C1}"/>
              </a:ext>
            </a:extLst>
          </p:cNvPr>
          <p:cNvSpPr>
            <a:spLocks noGrp="1"/>
          </p:cNvSpPr>
          <p:nvPr>
            <p:ph type="title"/>
          </p:nvPr>
        </p:nvSpPr>
        <p:spPr>
          <a:xfrm>
            <a:off x="648931" y="629266"/>
            <a:ext cx="4166510" cy="1622321"/>
          </a:xfrm>
        </p:spPr>
        <p:txBody>
          <a:bodyPr>
            <a:normAutofit/>
          </a:bodyPr>
          <a:lstStyle/>
          <a:p>
            <a:r>
              <a:rPr lang="sk-SK" dirty="0">
                <a:solidFill>
                  <a:schemeClr val="bg1"/>
                </a:solidFill>
              </a:rPr>
              <a:t>ZDROJE:</a:t>
            </a:r>
            <a:endParaRPr lang="pl-PL" dirty="0">
              <a:solidFill>
                <a:schemeClr val="bg1"/>
              </a:solidFill>
            </a:endParaRPr>
          </a:p>
        </p:txBody>
      </p:sp>
      <p:sp>
        <p:nvSpPr>
          <p:cNvPr id="3" name="Symbol zastępczy zawartości 2">
            <a:extLst>
              <a:ext uri="{FF2B5EF4-FFF2-40B4-BE49-F238E27FC236}">
                <a16:creationId xmlns:a16="http://schemas.microsoft.com/office/drawing/2014/main" xmlns="" id="{F536C723-760D-4E35-A4D9-C6B9204568AA}"/>
              </a:ext>
            </a:extLst>
          </p:cNvPr>
          <p:cNvSpPr>
            <a:spLocks noGrp="1"/>
          </p:cNvSpPr>
          <p:nvPr>
            <p:ph idx="1"/>
          </p:nvPr>
        </p:nvSpPr>
        <p:spPr>
          <a:xfrm>
            <a:off x="648931" y="2438400"/>
            <a:ext cx="4166509" cy="3785419"/>
          </a:xfrm>
        </p:spPr>
        <p:txBody>
          <a:bodyPr>
            <a:normAutofit/>
          </a:bodyPr>
          <a:lstStyle/>
          <a:p>
            <a:pPr>
              <a:lnSpc>
                <a:spcPct val="90000"/>
              </a:lnSpc>
            </a:pPr>
            <a:r>
              <a:rPr lang="pl-PL" sz="1100" dirty="0" smtClean="0">
                <a:hlinkClick r:id="rId4"/>
              </a:rPr>
              <a:t>https://www.abek.sk/2017/06/05/21-praktickych-tipov-ako-usetrit-energiu-v-domacnosti/</a:t>
            </a:r>
            <a:endParaRPr lang="pl-PL" sz="1100" dirty="0" smtClean="0"/>
          </a:p>
          <a:p>
            <a:pPr>
              <a:lnSpc>
                <a:spcPct val="90000"/>
              </a:lnSpc>
            </a:pPr>
            <a:r>
              <a:rPr lang="pl-PL" sz="1100" dirty="0" smtClean="0">
                <a:hlinkClick r:id="rId5"/>
              </a:rPr>
              <a:t>https://hnonline.sk/expert/508844-10-rad-ako-usetrit-doma-energiu-vypnite-aj-spiace-spotrebice</a:t>
            </a:r>
            <a:endParaRPr lang="pl-PL" sz="1100" dirty="0" smtClean="0"/>
          </a:p>
          <a:p>
            <a:pPr>
              <a:lnSpc>
                <a:spcPct val="90000"/>
              </a:lnSpc>
            </a:pPr>
            <a:r>
              <a:rPr lang="pl-PL" sz="1100" dirty="0" smtClean="0">
                <a:hlinkClick r:id="rId6"/>
              </a:rPr>
              <a:t>https://uzitocna.pravda.sk/dom-a-byt/clanok/331531-ako-usetrit-na-elektrine</a:t>
            </a:r>
            <a:r>
              <a:rPr lang="pl-PL" sz="1100" dirty="0" smtClean="0">
                <a:hlinkClick r:id="rId6"/>
              </a:rPr>
              <a:t>/</a:t>
            </a:r>
            <a:endParaRPr lang="pl-PL" sz="1100" b="1" dirty="0">
              <a:solidFill>
                <a:srgbClr val="FF0000"/>
              </a:solidFill>
            </a:endParaRPr>
          </a:p>
          <a:p>
            <a:pPr>
              <a:lnSpc>
                <a:spcPct val="90000"/>
              </a:lnSpc>
            </a:pPr>
            <a:r>
              <a:rPr lang="pl-PL" sz="1100" dirty="0" smtClean="0">
                <a:hlinkClick r:id="rId7"/>
              </a:rPr>
              <a:t>https://www.sse.sk/aktuality/komu-platime-za-elektrinu-a-ako-na-nej-usetrit?page_id=7905 </a:t>
            </a:r>
            <a:endParaRPr lang="pl-PL" sz="1100" dirty="0" smtClean="0"/>
          </a:p>
          <a:p>
            <a:pPr>
              <a:lnSpc>
                <a:spcPct val="90000"/>
              </a:lnSpc>
            </a:pPr>
            <a:r>
              <a:rPr lang="pl-PL" sz="1100" dirty="0" smtClean="0">
                <a:hlinkClick r:id="rId8"/>
              </a:rPr>
              <a:t>https://www.tatramat.com/blog/setrenie-energie-je-dolezite-a-prospesne-ale-preco </a:t>
            </a:r>
            <a:endParaRPr lang="pl-PL" sz="1100" dirty="0" smtClean="0"/>
          </a:p>
          <a:p>
            <a:pPr>
              <a:lnSpc>
                <a:spcPct val="90000"/>
              </a:lnSpc>
            </a:pPr>
            <a:r>
              <a:rPr lang="pl-PL" sz="1100" dirty="0" smtClean="0">
                <a:hlinkClick r:id="rId9"/>
              </a:rPr>
              <a:t>https://plnielanu.zoznam.sk/minajte-peniaze-s-rozumom-ako-usetrit-na-ucte-za-elektrinu </a:t>
            </a:r>
            <a:r>
              <a:rPr lang="pl-PL" sz="1100" dirty="0">
                <a:solidFill>
                  <a:srgbClr val="EBEBEB"/>
                </a:solidFill>
              </a:rPr>
              <a:t> </a:t>
            </a:r>
          </a:p>
          <a:p>
            <a:pPr>
              <a:lnSpc>
                <a:spcPct val="90000"/>
              </a:lnSpc>
            </a:pPr>
            <a:endParaRPr lang="pl-PL" sz="1100" dirty="0">
              <a:solidFill>
                <a:srgbClr val="EBEBEB"/>
              </a:solidFill>
            </a:endParaRPr>
          </a:p>
        </p:txBody>
      </p:sp>
    </p:spTree>
    <p:extLst>
      <p:ext uri="{BB962C8B-B14F-4D97-AF65-F5344CB8AC3E}">
        <p14:creationId xmlns:p14="http://schemas.microsoft.com/office/powerpoint/2010/main" val="97593659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6BE1203-9EE1-41EE-8A31-83C2C0BF6FB4}"/>
              </a:ext>
            </a:extLst>
          </p:cNvPr>
          <p:cNvSpPr>
            <a:spLocks noGrp="1"/>
          </p:cNvSpPr>
          <p:nvPr>
            <p:ph type="title"/>
          </p:nvPr>
        </p:nvSpPr>
        <p:spPr>
          <a:xfrm>
            <a:off x="646111" y="452718"/>
            <a:ext cx="9404723" cy="889521"/>
          </a:xfrm>
        </p:spPr>
        <p:txBody>
          <a:bodyPr/>
          <a:lstStyle/>
          <a:p>
            <a:pPr algn="ctr"/>
            <a:r>
              <a:rPr lang="sk-SK" dirty="0"/>
              <a:t>VYHODNOTENIE</a:t>
            </a:r>
            <a:endParaRPr lang="pl-PL" dirty="0"/>
          </a:p>
        </p:txBody>
      </p:sp>
      <p:graphicFrame>
        <p:nvGraphicFramePr>
          <p:cNvPr id="5" name="Symbol zastępczy zawartości 4">
            <a:extLst>
              <a:ext uri="{FF2B5EF4-FFF2-40B4-BE49-F238E27FC236}">
                <a16:creationId xmlns:a16="http://schemas.microsoft.com/office/drawing/2014/main" xmlns="" id="{47C0939D-CE6E-42C6-A227-FBFE459E986E}"/>
              </a:ext>
            </a:extLst>
          </p:cNvPr>
          <p:cNvGraphicFramePr>
            <a:graphicFrameLocks noGrp="1"/>
          </p:cNvGraphicFramePr>
          <p:nvPr>
            <p:ph idx="1"/>
            <p:extLst>
              <p:ext uri="{D42A27DB-BD31-4B8C-83A1-F6EECF244321}">
                <p14:modId xmlns:p14="http://schemas.microsoft.com/office/powerpoint/2010/main" val="1164919790"/>
              </p:ext>
            </p:extLst>
          </p:nvPr>
        </p:nvGraphicFramePr>
        <p:xfrm>
          <a:off x="1103313" y="2052638"/>
          <a:ext cx="8947152" cy="4101592"/>
        </p:xfrm>
        <a:graphic>
          <a:graphicData uri="http://schemas.openxmlformats.org/drawingml/2006/table">
            <a:tbl>
              <a:tblPr firstRow="1" bandRow="1">
                <a:tableStyleId>{5C22544A-7EE6-4342-B048-85BDC9FD1C3A}</a:tableStyleId>
              </a:tblPr>
              <a:tblGrid>
                <a:gridCol w="2236788">
                  <a:extLst>
                    <a:ext uri="{9D8B030D-6E8A-4147-A177-3AD203B41FA5}">
                      <a16:colId xmlns:a16="http://schemas.microsoft.com/office/drawing/2014/main" xmlns="" val="603233292"/>
                    </a:ext>
                  </a:extLst>
                </a:gridCol>
                <a:gridCol w="2236788">
                  <a:extLst>
                    <a:ext uri="{9D8B030D-6E8A-4147-A177-3AD203B41FA5}">
                      <a16:colId xmlns:a16="http://schemas.microsoft.com/office/drawing/2014/main" xmlns="" val="2456499284"/>
                    </a:ext>
                  </a:extLst>
                </a:gridCol>
                <a:gridCol w="2236788">
                  <a:extLst>
                    <a:ext uri="{9D8B030D-6E8A-4147-A177-3AD203B41FA5}">
                      <a16:colId xmlns:a16="http://schemas.microsoft.com/office/drawing/2014/main" xmlns="" val="4137178614"/>
                    </a:ext>
                  </a:extLst>
                </a:gridCol>
                <a:gridCol w="2236788">
                  <a:extLst>
                    <a:ext uri="{9D8B030D-6E8A-4147-A177-3AD203B41FA5}">
                      <a16:colId xmlns:a16="http://schemas.microsoft.com/office/drawing/2014/main" xmlns="" val="1158129375"/>
                    </a:ext>
                  </a:extLst>
                </a:gridCol>
              </a:tblGrid>
              <a:tr h="370840">
                <a:tc>
                  <a:txBody>
                    <a:bodyPr/>
                    <a:lstStyle/>
                    <a:p>
                      <a:pPr marL="0" marR="0" lvl="0" indent="0" algn="ctr" rtl="0" hangingPunct="0">
                        <a:lnSpc>
                          <a:spcPct val="100000"/>
                        </a:lnSpc>
                        <a:spcBef>
                          <a:spcPts val="0"/>
                        </a:spcBef>
                        <a:spcAft>
                          <a:spcPts val="0"/>
                        </a:spcAft>
                        <a:buNone/>
                        <a:tabLst/>
                      </a:pPr>
                      <a:r>
                        <a:rPr lang="sk-SK" sz="1800" b="1" kern="1200" dirty="0">
                          <a:solidFill>
                            <a:schemeClr val="tx1"/>
                          </a:solidFill>
                          <a:latin typeface="+mn-lt"/>
                          <a:ea typeface="+mn-ea"/>
                          <a:cs typeface="+mn-cs"/>
                        </a:rPr>
                        <a:t>Počet bodov</a:t>
                      </a:r>
                      <a:endParaRPr lang="pl-PL" sz="1400" dirty="0">
                        <a:solidFill>
                          <a:schemeClr val="tx1"/>
                        </a:solidFill>
                      </a:endParaRPr>
                    </a:p>
                  </a:txBody>
                  <a:tcPr/>
                </a:tc>
                <a:tc>
                  <a:txBody>
                    <a:bodyPr/>
                    <a:lstStyle/>
                    <a:p>
                      <a:pPr marL="0" marR="0" lvl="0" indent="0" algn="ctr" rtl="0" hangingPunct="0">
                        <a:lnSpc>
                          <a:spcPct val="100000"/>
                        </a:lnSpc>
                        <a:spcBef>
                          <a:spcPts val="0"/>
                        </a:spcBef>
                        <a:spcAft>
                          <a:spcPts val="0"/>
                        </a:spcAft>
                        <a:buNone/>
                        <a:tabLst/>
                      </a:pPr>
                      <a:r>
                        <a:rPr lang="pl-PL" sz="1400" dirty="0">
                          <a:solidFill>
                            <a:schemeClr val="tx1"/>
                          </a:solidFill>
                        </a:rPr>
                        <a:t>1</a:t>
                      </a:r>
                    </a:p>
                  </a:txBody>
                  <a:tcPr/>
                </a:tc>
                <a:tc>
                  <a:txBody>
                    <a:bodyPr/>
                    <a:lstStyle/>
                    <a:p>
                      <a:pPr marL="0" marR="0" lvl="0" indent="0" algn="ctr" rtl="0" hangingPunct="0">
                        <a:lnSpc>
                          <a:spcPct val="100000"/>
                        </a:lnSpc>
                        <a:spcBef>
                          <a:spcPts val="0"/>
                        </a:spcBef>
                        <a:spcAft>
                          <a:spcPts val="0"/>
                        </a:spcAft>
                        <a:buNone/>
                        <a:tabLst/>
                      </a:pPr>
                      <a:r>
                        <a:rPr lang="pl-PL" sz="1400" dirty="0">
                          <a:solidFill>
                            <a:schemeClr val="tx1"/>
                          </a:solidFill>
                        </a:rPr>
                        <a:t>2</a:t>
                      </a:r>
                    </a:p>
                  </a:txBody>
                  <a:tcPr/>
                </a:tc>
                <a:tc>
                  <a:txBody>
                    <a:bodyPr/>
                    <a:lstStyle/>
                    <a:p>
                      <a:pPr marL="0" marR="0" lvl="0" indent="0" algn="ctr" rtl="0" hangingPunct="0">
                        <a:lnSpc>
                          <a:spcPct val="100000"/>
                        </a:lnSpc>
                        <a:spcBef>
                          <a:spcPts val="0"/>
                        </a:spcBef>
                        <a:spcAft>
                          <a:spcPts val="0"/>
                        </a:spcAft>
                        <a:buNone/>
                        <a:tabLst/>
                      </a:pPr>
                      <a:r>
                        <a:rPr lang="pl-PL" sz="1400" dirty="0">
                          <a:solidFill>
                            <a:schemeClr val="tx1"/>
                          </a:solidFill>
                        </a:rPr>
                        <a:t>3</a:t>
                      </a:r>
                    </a:p>
                  </a:txBody>
                  <a:tcPr/>
                </a:tc>
                <a:extLst>
                  <a:ext uri="{0D108BD9-81ED-4DB2-BD59-A6C34878D82A}">
                    <a16:rowId xmlns:a16="http://schemas.microsoft.com/office/drawing/2014/main" xmlns="" val="1663029457"/>
                  </a:ext>
                </a:extLst>
              </a:tr>
              <a:tr h="370840">
                <a:tc>
                  <a:txBody>
                    <a:bodyPr/>
                    <a:lstStyle/>
                    <a:p>
                      <a:pPr marL="0" marR="0" lvl="0" indent="0" algn="ctr" rtl="0" hangingPunct="0">
                        <a:lnSpc>
                          <a:spcPct val="100000"/>
                        </a:lnSpc>
                        <a:spcBef>
                          <a:spcPts val="0"/>
                        </a:spcBef>
                        <a:spcAft>
                          <a:spcPts val="0"/>
                        </a:spcAft>
                        <a:buNone/>
                        <a:tabLst/>
                      </a:pPr>
                      <a:endParaRPr lang="pl-PL" sz="1400" b="1" i="0" u="none" strike="noStrike" kern="1200" dirty="0">
                        <a:solidFill>
                          <a:srgbClr val="FF0000"/>
                        </a:solidFill>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400" b="1" kern="1200" dirty="0">
                          <a:solidFill>
                            <a:srgbClr val="FF0000"/>
                          </a:solidFill>
                          <a:latin typeface="+mn-lt"/>
                          <a:ea typeface="+mn-ea"/>
                          <a:cs typeface="+mn-cs"/>
                        </a:rPr>
                        <a:t>Obsahová stránka </a:t>
                      </a:r>
                      <a:endParaRPr lang="pl-PL" sz="1400" b="1" i="0" u="none" strike="noStrike" kern="1200" dirty="0">
                        <a:solidFill>
                          <a:srgbClr val="FF0000"/>
                        </a:solidFill>
                        <a:latin typeface="Trebuchet MS" pitchFamily="34"/>
                        <a:ea typeface="Lucida Sans Unicode" pitchFamily="2"/>
                        <a:cs typeface="Mangal" pitchFamily="2"/>
                      </a:endParaRPr>
                    </a:p>
                  </a:txBody>
                  <a:tcPr/>
                </a:tc>
                <a:tc>
                  <a:txBody>
                    <a:bodyPr/>
                    <a:lstStyle/>
                    <a:p>
                      <a:pPr>
                        <a:lnSpc>
                          <a:spcPct val="90000"/>
                        </a:lnSpc>
                        <a:spcBef>
                          <a:spcPts val="410"/>
                        </a:spcBef>
                        <a:spcAft>
                          <a:spcPts val="600"/>
                        </a:spcAft>
                      </a:pPr>
                      <a:r>
                        <a:rPr lang="sk-SK" sz="1600" dirty="0">
                          <a:latin typeface="+mn-lt"/>
                          <a:ea typeface="Times New Roman"/>
                          <a:cs typeface="Calibri"/>
                        </a:rPr>
                        <a:t>Nekompletné informácie. Informácie, ktoré nesúvisia s témou. Chybné informácie. Slabé využitie zdrojov.</a:t>
                      </a:r>
                      <a:endParaRPr lang="pl-PL" sz="1600" dirty="0">
                        <a:latin typeface="+mn-lt"/>
                        <a:ea typeface="Calibri"/>
                        <a:cs typeface="Times New Roman"/>
                      </a:endParaRPr>
                    </a:p>
                  </a:txBody>
                  <a:tcPr marL="68580" marR="68580" marT="0" marB="0"/>
                </a:tc>
                <a:tc>
                  <a:txBody>
                    <a:bodyPr/>
                    <a:lstStyle/>
                    <a:p>
                      <a:pPr>
                        <a:lnSpc>
                          <a:spcPct val="90000"/>
                        </a:lnSpc>
                        <a:spcBef>
                          <a:spcPts val="410"/>
                        </a:spcBef>
                        <a:spcAft>
                          <a:spcPts val="600"/>
                        </a:spcAft>
                      </a:pPr>
                      <a:r>
                        <a:rPr lang="sk-SK" sz="1600" dirty="0">
                          <a:latin typeface="+mn-lt"/>
                          <a:ea typeface="Times New Roman"/>
                          <a:cs typeface="Calibri"/>
                        </a:rPr>
                        <a:t>Správne informácie, prípadne malé chyby. Informácie, ktoré súvisia s témou. Dobré využívanie zdrojov.</a:t>
                      </a:r>
                      <a:endParaRPr lang="pl-PL" sz="1600" dirty="0">
                        <a:latin typeface="+mn-lt"/>
                        <a:ea typeface="Calibri"/>
                        <a:cs typeface="Times New Roman"/>
                      </a:endParaRPr>
                    </a:p>
                  </a:txBody>
                  <a:tcPr marL="68580" marR="68580" marT="0" marB="0"/>
                </a:tc>
                <a:tc>
                  <a:txBody>
                    <a:bodyPr/>
                    <a:lstStyle/>
                    <a:p>
                      <a:pPr>
                        <a:lnSpc>
                          <a:spcPct val="90000"/>
                        </a:lnSpc>
                        <a:spcBef>
                          <a:spcPts val="410"/>
                        </a:spcBef>
                        <a:spcAft>
                          <a:spcPts val="600"/>
                        </a:spcAft>
                      </a:pPr>
                      <a:r>
                        <a:rPr lang="sk-SK" sz="1600" dirty="0">
                          <a:latin typeface="+mn-lt"/>
                          <a:ea typeface="Times New Roman"/>
                          <a:cs typeface="Calibri"/>
                        </a:rPr>
                        <a:t>Kompletné informácie. Informácie, ktoré súvisia s témou. Vyčerpávajúce využitie uvedených zdrojov, prípadne využívanie iných zdrojov. </a:t>
                      </a:r>
                      <a:endParaRPr lang="pl-PL" sz="1600" dirty="0">
                        <a:latin typeface="+mn-lt"/>
                        <a:ea typeface="Calibri"/>
                        <a:cs typeface="Times New Roman"/>
                      </a:endParaRPr>
                    </a:p>
                  </a:txBody>
                  <a:tcPr marL="68580" marR="68580" marT="0" marB="0"/>
                </a:tc>
                <a:extLst>
                  <a:ext uri="{0D108BD9-81ED-4DB2-BD59-A6C34878D82A}">
                    <a16:rowId xmlns:a16="http://schemas.microsoft.com/office/drawing/2014/main" xmlns="" val="3136691358"/>
                  </a:ext>
                </a:extLst>
              </a:tr>
              <a:tr h="370840">
                <a:tc>
                  <a:txBody>
                    <a:bodyPr/>
                    <a:lstStyle/>
                    <a:p>
                      <a:pPr marL="0" marR="0" lvl="0" indent="0" algn="ctr" rtl="0" hangingPunct="0">
                        <a:lnSpc>
                          <a:spcPct val="100000"/>
                        </a:lnSpc>
                        <a:spcBef>
                          <a:spcPts val="0"/>
                        </a:spcBef>
                        <a:spcAft>
                          <a:spcPts val="0"/>
                        </a:spcAft>
                        <a:buNone/>
                        <a:tabLst/>
                      </a:pPr>
                      <a:r>
                        <a:rPr lang="sk-SK" sz="1400" b="1" kern="1200" dirty="0">
                          <a:solidFill>
                            <a:srgbClr val="FF0000"/>
                          </a:solidFill>
                          <a:latin typeface="+mn-lt"/>
                          <a:ea typeface="+mn-ea"/>
                          <a:cs typeface="+mn-cs"/>
                        </a:rPr>
                        <a:t>Estetický dojem </a:t>
                      </a:r>
                      <a:endParaRPr lang="pl-PL" sz="1400" b="1" i="0" u="none" strike="noStrike" kern="1200" dirty="0">
                        <a:solidFill>
                          <a:srgbClr val="FF0000"/>
                        </a:solidFill>
                        <a:latin typeface="Trebuchet MS" pitchFamily="34"/>
                        <a:ea typeface="Lucida Sans Unicode" pitchFamily="2"/>
                        <a:cs typeface="Mangal" pitchFamily="2"/>
                      </a:endParaRPr>
                    </a:p>
                  </a:txBody>
                  <a:tcPr/>
                </a:tc>
                <a:tc>
                  <a:txBody>
                    <a:bodyPr/>
                    <a:lstStyle/>
                    <a:p>
                      <a:pPr>
                        <a:lnSpc>
                          <a:spcPct val="90000"/>
                        </a:lnSpc>
                        <a:spcBef>
                          <a:spcPts val="410"/>
                        </a:spcBef>
                        <a:spcAft>
                          <a:spcPts val="600"/>
                        </a:spcAft>
                      </a:pPr>
                      <a:r>
                        <a:rPr lang="sk-SK" sz="1600" dirty="0">
                          <a:latin typeface="+mn-lt"/>
                          <a:ea typeface="Times New Roman"/>
                          <a:cs typeface="Calibri"/>
                        </a:rPr>
                        <a:t>Film je málo čitateľný, neestetický. Informácie sú prezentované chaotickým spôsobom</a:t>
                      </a:r>
                      <a:endParaRPr lang="pl-PL" sz="1600" dirty="0">
                        <a:latin typeface="+mn-lt"/>
                        <a:ea typeface="Calibri"/>
                        <a:cs typeface="Times New Roman"/>
                      </a:endParaRPr>
                    </a:p>
                  </a:txBody>
                  <a:tcPr marL="68580" marR="68580" marT="0" marB="0"/>
                </a:tc>
                <a:tc>
                  <a:txBody>
                    <a:bodyPr/>
                    <a:lstStyle/>
                    <a:p>
                      <a:pPr>
                        <a:lnSpc>
                          <a:spcPct val="90000"/>
                        </a:lnSpc>
                        <a:spcBef>
                          <a:spcPts val="410"/>
                        </a:spcBef>
                        <a:spcAft>
                          <a:spcPts val="600"/>
                        </a:spcAft>
                      </a:pPr>
                      <a:r>
                        <a:rPr lang="sk-SK" sz="1600" dirty="0">
                          <a:latin typeface="+mn-lt"/>
                          <a:ea typeface="Times New Roman"/>
                          <a:cs typeface="Calibri"/>
                        </a:rPr>
                        <a:t>Film je čitateľný, estetický. Dobré rozplánovanie informácií. </a:t>
                      </a:r>
                      <a:endParaRPr lang="pl-PL" sz="1600" dirty="0">
                        <a:latin typeface="+mn-lt"/>
                        <a:ea typeface="Calibri"/>
                        <a:cs typeface="Times New Roman"/>
                      </a:endParaRPr>
                    </a:p>
                  </a:txBody>
                  <a:tcPr marL="68580" marR="68580" marT="0" marB="0"/>
                </a:tc>
                <a:tc>
                  <a:txBody>
                    <a:bodyPr/>
                    <a:lstStyle/>
                    <a:p>
                      <a:pPr>
                        <a:lnSpc>
                          <a:spcPct val="90000"/>
                        </a:lnSpc>
                        <a:spcBef>
                          <a:spcPts val="410"/>
                        </a:spcBef>
                        <a:spcAft>
                          <a:spcPts val="600"/>
                        </a:spcAft>
                      </a:pPr>
                      <a:r>
                        <a:rPr lang="sk-SK" sz="1600" dirty="0">
                          <a:latin typeface="+mn-lt"/>
                          <a:ea typeface="Times New Roman"/>
                          <a:cs typeface="Calibri"/>
                        </a:rPr>
                        <a:t>Film je estetický, čitateľný, priehľadný a zaujímavý. Dobré a tvorivé rozplánovanie informácií na stránke. Dobre zvolená grafika.</a:t>
                      </a:r>
                      <a:endParaRPr lang="pl-PL" sz="1600" dirty="0">
                        <a:latin typeface="+mn-lt"/>
                        <a:ea typeface="Calibri"/>
                        <a:cs typeface="Times New Roman"/>
                      </a:endParaRPr>
                    </a:p>
                  </a:txBody>
                  <a:tcPr marL="68580" marR="68580" marT="0" marB="0"/>
                </a:tc>
                <a:extLst>
                  <a:ext uri="{0D108BD9-81ED-4DB2-BD59-A6C34878D82A}">
                    <a16:rowId xmlns:a16="http://schemas.microsoft.com/office/drawing/2014/main" xmlns="" val="1751365071"/>
                  </a:ext>
                </a:extLst>
              </a:tr>
            </a:tbl>
          </a:graphicData>
        </a:graphic>
      </p:graphicFrame>
      <p:pic>
        <p:nvPicPr>
          <p:cNvPr id="6" name="Picture 2" descr="Grafika, Wykres, Wynik, Obroty, Zysk">
            <a:extLst>
              <a:ext uri="{FF2B5EF4-FFF2-40B4-BE49-F238E27FC236}">
                <a16:creationId xmlns:a16="http://schemas.microsoft.com/office/drawing/2014/main" xmlns="" id="{9C4A7203-90D8-42CF-8594-BDB74CBED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0465" y="5380038"/>
            <a:ext cx="2141535"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879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1F2EF76-F0A8-4C55-9D8B-8EF076818FBE}"/>
              </a:ext>
            </a:extLst>
          </p:cNvPr>
          <p:cNvSpPr>
            <a:spLocks noGrp="1"/>
          </p:cNvSpPr>
          <p:nvPr>
            <p:ph type="title"/>
          </p:nvPr>
        </p:nvSpPr>
        <p:spPr>
          <a:xfrm>
            <a:off x="646111" y="452718"/>
            <a:ext cx="9404723" cy="872743"/>
          </a:xfrm>
        </p:spPr>
        <p:txBody>
          <a:bodyPr/>
          <a:lstStyle/>
          <a:p>
            <a:pPr algn="ctr"/>
            <a:r>
              <a:rPr lang="sk-SK" dirty="0"/>
              <a:t>VYHODNOTENIE</a:t>
            </a:r>
            <a:endParaRPr lang="pl-PL" dirty="0"/>
          </a:p>
        </p:txBody>
      </p:sp>
      <p:graphicFrame>
        <p:nvGraphicFramePr>
          <p:cNvPr id="4" name="Symbol zastępczy zawartości 3">
            <a:extLst>
              <a:ext uri="{FF2B5EF4-FFF2-40B4-BE49-F238E27FC236}">
                <a16:creationId xmlns:a16="http://schemas.microsoft.com/office/drawing/2014/main" xmlns="" id="{F4AC31F3-2493-490A-898E-5334C50AC271}"/>
              </a:ext>
            </a:extLst>
          </p:cNvPr>
          <p:cNvGraphicFramePr>
            <a:graphicFrameLocks noGrp="1"/>
          </p:cNvGraphicFramePr>
          <p:nvPr>
            <p:ph idx="1"/>
            <p:extLst>
              <p:ext uri="{D42A27DB-BD31-4B8C-83A1-F6EECF244321}">
                <p14:modId xmlns:p14="http://schemas.microsoft.com/office/powerpoint/2010/main" val="2217507324"/>
              </p:ext>
            </p:extLst>
          </p:nvPr>
        </p:nvGraphicFramePr>
        <p:xfrm>
          <a:off x="874896" y="1325461"/>
          <a:ext cx="8947152" cy="4898330"/>
        </p:xfrm>
        <a:graphic>
          <a:graphicData uri="http://schemas.openxmlformats.org/drawingml/2006/table">
            <a:tbl>
              <a:tblPr firstRow="1" bandRow="1">
                <a:tableStyleId>{5C22544A-7EE6-4342-B048-85BDC9FD1C3A}</a:tableStyleId>
              </a:tblPr>
              <a:tblGrid>
                <a:gridCol w="2236788">
                  <a:extLst>
                    <a:ext uri="{9D8B030D-6E8A-4147-A177-3AD203B41FA5}">
                      <a16:colId xmlns:a16="http://schemas.microsoft.com/office/drawing/2014/main" xmlns="" val="309094376"/>
                    </a:ext>
                  </a:extLst>
                </a:gridCol>
                <a:gridCol w="2236788">
                  <a:extLst>
                    <a:ext uri="{9D8B030D-6E8A-4147-A177-3AD203B41FA5}">
                      <a16:colId xmlns:a16="http://schemas.microsoft.com/office/drawing/2014/main" xmlns="" val="2092842960"/>
                    </a:ext>
                  </a:extLst>
                </a:gridCol>
                <a:gridCol w="2236788">
                  <a:extLst>
                    <a:ext uri="{9D8B030D-6E8A-4147-A177-3AD203B41FA5}">
                      <a16:colId xmlns:a16="http://schemas.microsoft.com/office/drawing/2014/main" xmlns="" val="651643740"/>
                    </a:ext>
                  </a:extLst>
                </a:gridCol>
                <a:gridCol w="2236788">
                  <a:extLst>
                    <a:ext uri="{9D8B030D-6E8A-4147-A177-3AD203B41FA5}">
                      <a16:colId xmlns:a16="http://schemas.microsoft.com/office/drawing/2014/main" xmlns="" val="1575811211"/>
                    </a:ext>
                  </a:extLst>
                </a:gridCol>
              </a:tblGrid>
              <a:tr h="370840">
                <a:tc>
                  <a:txBody>
                    <a:bodyPr/>
                    <a:lstStyle/>
                    <a:p>
                      <a:pPr marL="0" marR="0" lvl="0" indent="0" algn="ctr" rtl="0" hangingPunct="0">
                        <a:lnSpc>
                          <a:spcPct val="100000"/>
                        </a:lnSpc>
                        <a:spcBef>
                          <a:spcPts val="0"/>
                        </a:spcBef>
                        <a:spcAft>
                          <a:spcPts val="0"/>
                        </a:spcAft>
                        <a:buNone/>
                        <a:tabLst/>
                      </a:pPr>
                      <a:r>
                        <a:rPr lang="sk-SK" sz="1400" b="1" kern="1200" dirty="0">
                          <a:solidFill>
                            <a:schemeClr val="lt1"/>
                          </a:solidFill>
                          <a:latin typeface="+mn-lt"/>
                          <a:ea typeface="+mn-ea"/>
                          <a:cs typeface="+mn-cs"/>
                        </a:rPr>
                        <a:t>Počet bodov</a:t>
                      </a:r>
                      <a:endParaRPr lang="pl-PL" sz="1400" b="1" i="0" u="none" strike="noStrike" kern="1200" dirty="0">
                        <a:solidFill>
                          <a:srgbClr val="FF0000"/>
                        </a:solidFill>
                        <a:latin typeface="+mn-lt"/>
                        <a:ea typeface="Lucida Sans Unicode" pitchFamily="2"/>
                        <a:cs typeface="Mangal" pitchFamily="2"/>
                      </a:endParaRPr>
                    </a:p>
                  </a:txBody>
                  <a:tcPr/>
                </a:tc>
                <a:tc>
                  <a:txBody>
                    <a:bodyPr/>
                    <a:lstStyle/>
                    <a:p>
                      <a:pPr marL="0" marR="0" lvl="0" indent="0" algn="ctr" rtl="0" hangingPunct="0">
                        <a:lnSpc>
                          <a:spcPct val="100000"/>
                        </a:lnSpc>
                        <a:spcBef>
                          <a:spcPts val="0"/>
                        </a:spcBef>
                        <a:spcAft>
                          <a:spcPts val="0"/>
                        </a:spcAft>
                        <a:buNone/>
                        <a:tabLst/>
                      </a:pPr>
                      <a:r>
                        <a:rPr lang="pl-PL" sz="1600" b="1" i="0" u="none" strike="noStrike" kern="1200" dirty="0">
                          <a:solidFill>
                            <a:schemeClr val="tx1"/>
                          </a:solidFill>
                          <a:latin typeface="+mn-lt"/>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600" b="1" i="0" u="none" strike="noStrike" kern="1200" dirty="0">
                          <a:solidFill>
                            <a:schemeClr val="tx1"/>
                          </a:solidFill>
                          <a:latin typeface="+mn-lt"/>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600" b="1" i="0" u="none" strike="noStrike" kern="1200" dirty="0">
                          <a:solidFill>
                            <a:schemeClr val="tx1"/>
                          </a:solidFill>
                          <a:latin typeface="+mn-lt"/>
                          <a:ea typeface="Lucida Sans Unicode" pitchFamily="2"/>
                          <a:cs typeface="Mangal" pitchFamily="2"/>
                        </a:rPr>
                        <a:t>3</a:t>
                      </a:r>
                    </a:p>
                  </a:txBody>
                  <a:tcPr/>
                </a:tc>
                <a:extLst>
                  <a:ext uri="{0D108BD9-81ED-4DB2-BD59-A6C34878D82A}">
                    <a16:rowId xmlns:a16="http://schemas.microsoft.com/office/drawing/2014/main" xmlns="" val="1191436279"/>
                  </a:ext>
                </a:extLst>
              </a:tr>
              <a:tr h="1089598">
                <a:tc>
                  <a:txBody>
                    <a:bodyPr/>
                    <a:lstStyle/>
                    <a:p>
                      <a:pPr>
                        <a:lnSpc>
                          <a:spcPct val="107000"/>
                        </a:lnSpc>
                        <a:spcAft>
                          <a:spcPts val="0"/>
                        </a:spcAft>
                      </a:pPr>
                      <a:r>
                        <a:rPr lang="sk-SK" sz="1400" b="1" dirty="0">
                          <a:solidFill>
                            <a:srgbClr val="FF0000"/>
                          </a:solidFill>
                          <a:latin typeface="+mn-lt"/>
                          <a:ea typeface="Calibri"/>
                          <a:cs typeface="Times New Roman"/>
                        </a:rPr>
                        <a:t>Zaangažovanie skupiny do práce a schopnosť spolupráce.</a:t>
                      </a:r>
                      <a:endParaRPr lang="pl-PL" sz="1400" b="1" dirty="0">
                        <a:latin typeface="+mn-lt"/>
                        <a:ea typeface="Calibri"/>
                        <a:cs typeface="Times New Roman"/>
                      </a:endParaRPr>
                    </a:p>
                  </a:txBody>
                  <a:tcPr marL="68580" marR="68580" marT="0" marB="0"/>
                </a:tc>
                <a:tc>
                  <a:txBody>
                    <a:bodyPr/>
                    <a:lstStyle/>
                    <a:p>
                      <a:pPr>
                        <a:lnSpc>
                          <a:spcPct val="107000"/>
                        </a:lnSpc>
                        <a:spcAft>
                          <a:spcPts val="0"/>
                        </a:spcAft>
                      </a:pPr>
                      <a:r>
                        <a:rPr lang="sk-SK" sz="1600" dirty="0">
                          <a:latin typeface="+mn-lt"/>
                          <a:ea typeface="Calibri"/>
                          <a:cs typeface="Times New Roman"/>
                        </a:rPr>
                        <a:t>Chýbajúce zaangažovanie všetkých členov skupiny a slabá kreatívna spolupráca. </a:t>
                      </a:r>
                      <a:endParaRPr lang="pl-PL" sz="1600" dirty="0">
                        <a:latin typeface="+mn-lt"/>
                        <a:ea typeface="Calibri"/>
                        <a:cs typeface="Times New Roman"/>
                      </a:endParaRPr>
                    </a:p>
                  </a:txBody>
                  <a:tcPr marL="68580" marR="68580" marT="0" marB="0"/>
                </a:tc>
                <a:tc>
                  <a:txBody>
                    <a:bodyPr/>
                    <a:lstStyle/>
                    <a:p>
                      <a:pPr>
                        <a:lnSpc>
                          <a:spcPct val="107000"/>
                        </a:lnSpc>
                        <a:spcAft>
                          <a:spcPts val="0"/>
                        </a:spcAft>
                      </a:pPr>
                      <a:r>
                        <a:rPr lang="sk-SK" sz="1600" dirty="0">
                          <a:latin typeface="+mn-lt"/>
                          <a:ea typeface="Calibri"/>
                          <a:cs typeface="Times New Roman"/>
                        </a:rPr>
                        <a:t>Dobré zaangažovanie všetkých členov skupiny. Schopnosť spolupráce na uspokojivej úrovní.</a:t>
                      </a:r>
                      <a:endParaRPr lang="pl-PL" sz="1600" dirty="0">
                        <a:latin typeface="+mn-lt"/>
                        <a:ea typeface="Calibri"/>
                        <a:cs typeface="Times New Roman"/>
                      </a:endParaRPr>
                    </a:p>
                  </a:txBody>
                  <a:tcPr marL="68580" marR="68580" marT="0" marB="0"/>
                </a:tc>
                <a:tc>
                  <a:txBody>
                    <a:bodyPr/>
                    <a:lstStyle/>
                    <a:p>
                      <a:pPr>
                        <a:lnSpc>
                          <a:spcPct val="107000"/>
                        </a:lnSpc>
                        <a:spcAft>
                          <a:spcPts val="0"/>
                        </a:spcAft>
                      </a:pPr>
                      <a:r>
                        <a:rPr lang="sk-SK" sz="1600">
                          <a:latin typeface="+mn-lt"/>
                          <a:ea typeface="Calibri"/>
                          <a:cs typeface="Times New Roman"/>
                        </a:rPr>
                        <a:t>Plné pracovné zaangažovanie všetkých členov skupiny. Vzájomné motivovanie sa do práce. Schopnosť skupinovej spolupráce na vysokej úrovni. </a:t>
                      </a:r>
                      <a:endParaRPr lang="pl-PL" sz="1600">
                        <a:latin typeface="+mn-lt"/>
                        <a:ea typeface="Calibri"/>
                        <a:cs typeface="Times New Roman"/>
                      </a:endParaRPr>
                    </a:p>
                  </a:txBody>
                  <a:tcPr marL="68580" marR="68580" marT="0" marB="0"/>
                </a:tc>
                <a:extLst>
                  <a:ext uri="{0D108BD9-81ED-4DB2-BD59-A6C34878D82A}">
                    <a16:rowId xmlns:a16="http://schemas.microsoft.com/office/drawing/2014/main" xmlns="" val="2259267264"/>
                  </a:ext>
                </a:extLst>
              </a:tr>
              <a:tr h="1089598">
                <a:tc>
                  <a:txBody>
                    <a:bodyPr/>
                    <a:lstStyle/>
                    <a:p>
                      <a:pPr>
                        <a:lnSpc>
                          <a:spcPct val="107000"/>
                        </a:lnSpc>
                        <a:spcAft>
                          <a:spcPts val="0"/>
                        </a:spcAft>
                      </a:pPr>
                      <a:r>
                        <a:rPr lang="sk-SK" sz="1400" b="1" dirty="0">
                          <a:solidFill>
                            <a:srgbClr val="FF0000"/>
                          </a:solidFill>
                          <a:latin typeface="+mn-lt"/>
                          <a:ea typeface="Calibri"/>
                          <a:cs typeface="Times New Roman"/>
                        </a:rPr>
                        <a:t>Individuálne zaangažovanie členov skupiny</a:t>
                      </a:r>
                      <a:endParaRPr lang="pl-PL" sz="1400" b="1" dirty="0">
                        <a:latin typeface="+mn-lt"/>
                        <a:ea typeface="Calibri"/>
                        <a:cs typeface="Times New Roman"/>
                      </a:endParaRPr>
                    </a:p>
                  </a:txBody>
                  <a:tcPr marL="68580" marR="68580" marT="0" marB="0"/>
                </a:tc>
                <a:tc>
                  <a:txBody>
                    <a:bodyPr/>
                    <a:lstStyle/>
                    <a:p>
                      <a:pPr>
                        <a:lnSpc>
                          <a:spcPct val="107000"/>
                        </a:lnSpc>
                        <a:spcAft>
                          <a:spcPts val="0"/>
                        </a:spcAft>
                      </a:pPr>
                      <a:r>
                        <a:rPr lang="sk-SK" sz="1600" dirty="0">
                          <a:latin typeface="+mn-lt"/>
                          <a:ea typeface="Calibri"/>
                          <a:cs typeface="Times New Roman"/>
                        </a:rPr>
                        <a:t>Slabé zaangažovanie.</a:t>
                      </a:r>
                      <a:endParaRPr lang="pl-PL" sz="1600" dirty="0">
                        <a:latin typeface="+mn-lt"/>
                        <a:ea typeface="Calibri"/>
                        <a:cs typeface="Times New Roman"/>
                      </a:endParaRPr>
                    </a:p>
                  </a:txBody>
                  <a:tcPr marL="68580" marR="68580" marT="0" marB="0"/>
                </a:tc>
                <a:tc>
                  <a:txBody>
                    <a:bodyPr/>
                    <a:lstStyle/>
                    <a:p>
                      <a:pPr>
                        <a:lnSpc>
                          <a:spcPct val="107000"/>
                        </a:lnSpc>
                        <a:spcAft>
                          <a:spcPts val="0"/>
                        </a:spcAft>
                      </a:pPr>
                      <a:r>
                        <a:rPr lang="sk-SK" sz="1600" dirty="0">
                          <a:latin typeface="+mn-lt"/>
                          <a:ea typeface="Calibri"/>
                          <a:cs typeface="Times New Roman"/>
                        </a:rPr>
                        <a:t>Zaangažovanie na uspokojivej úrovni.</a:t>
                      </a:r>
                      <a:endParaRPr lang="pl-PL" sz="1600" dirty="0">
                        <a:latin typeface="+mn-lt"/>
                        <a:ea typeface="Calibri"/>
                        <a:cs typeface="Times New Roman"/>
                      </a:endParaRPr>
                    </a:p>
                  </a:txBody>
                  <a:tcPr marL="68580" marR="68580" marT="0" marB="0"/>
                </a:tc>
                <a:tc>
                  <a:txBody>
                    <a:bodyPr/>
                    <a:lstStyle/>
                    <a:p>
                      <a:pPr>
                        <a:lnSpc>
                          <a:spcPct val="107000"/>
                        </a:lnSpc>
                        <a:spcAft>
                          <a:spcPts val="0"/>
                        </a:spcAft>
                      </a:pPr>
                      <a:r>
                        <a:rPr lang="sk-SK" sz="1600">
                          <a:latin typeface="+mn-lt"/>
                          <a:ea typeface="Calibri"/>
                          <a:cs typeface="Times New Roman"/>
                        </a:rPr>
                        <a:t>Veľmi dobré zaangažovanie.</a:t>
                      </a:r>
                      <a:endParaRPr lang="pl-PL" sz="1600">
                        <a:latin typeface="+mn-lt"/>
                        <a:ea typeface="Calibri"/>
                        <a:cs typeface="Times New Roman"/>
                      </a:endParaRPr>
                    </a:p>
                  </a:txBody>
                  <a:tcPr marL="68580" marR="68580" marT="0" marB="0"/>
                </a:tc>
                <a:extLst>
                  <a:ext uri="{0D108BD9-81ED-4DB2-BD59-A6C34878D82A}">
                    <a16:rowId xmlns:a16="http://schemas.microsoft.com/office/drawing/2014/main" xmlns="" val="1951869754"/>
                  </a:ext>
                </a:extLst>
              </a:tr>
              <a:tr h="1089598">
                <a:tc>
                  <a:txBody>
                    <a:bodyPr/>
                    <a:lstStyle/>
                    <a:p>
                      <a:pPr>
                        <a:lnSpc>
                          <a:spcPct val="107000"/>
                        </a:lnSpc>
                        <a:spcAft>
                          <a:spcPts val="0"/>
                        </a:spcAft>
                      </a:pPr>
                      <a:r>
                        <a:rPr lang="sk-SK" sz="1400" b="1" dirty="0">
                          <a:solidFill>
                            <a:srgbClr val="FF0000"/>
                          </a:solidFill>
                          <a:latin typeface="+mn-lt"/>
                          <a:ea typeface="Calibri"/>
                          <a:cs typeface="Times New Roman"/>
                        </a:rPr>
                        <a:t>Otázky k prezentácií filmu</a:t>
                      </a:r>
                      <a:endParaRPr lang="pl-PL" sz="1400" b="1" dirty="0">
                        <a:latin typeface="+mn-lt"/>
                        <a:ea typeface="Calibri"/>
                        <a:cs typeface="Times New Roman"/>
                      </a:endParaRPr>
                    </a:p>
                  </a:txBody>
                  <a:tcPr marL="68580" marR="68580" marT="0" marB="0"/>
                </a:tc>
                <a:tc>
                  <a:txBody>
                    <a:bodyPr/>
                    <a:lstStyle/>
                    <a:p>
                      <a:pPr>
                        <a:lnSpc>
                          <a:spcPct val="107000"/>
                        </a:lnSpc>
                        <a:spcAft>
                          <a:spcPts val="0"/>
                        </a:spcAft>
                      </a:pPr>
                      <a:r>
                        <a:rPr lang="sk-SK" sz="1600">
                          <a:latin typeface="+mn-lt"/>
                          <a:ea typeface="Calibri"/>
                          <a:cs typeface="Times New Roman"/>
                        </a:rPr>
                        <a:t>Malá aktivita pri odpovedaní na otázky.</a:t>
                      </a:r>
                      <a:endParaRPr lang="pl-PL" sz="1600">
                        <a:latin typeface="+mn-lt"/>
                        <a:ea typeface="Calibri"/>
                        <a:cs typeface="Times New Roman"/>
                      </a:endParaRPr>
                    </a:p>
                  </a:txBody>
                  <a:tcPr marL="68580" marR="68580" marT="0" marB="0"/>
                </a:tc>
                <a:tc>
                  <a:txBody>
                    <a:bodyPr/>
                    <a:lstStyle/>
                    <a:p>
                      <a:pPr>
                        <a:lnSpc>
                          <a:spcPct val="107000"/>
                        </a:lnSpc>
                        <a:spcAft>
                          <a:spcPts val="0"/>
                        </a:spcAft>
                      </a:pPr>
                      <a:r>
                        <a:rPr lang="sk-SK" sz="1600">
                          <a:latin typeface="+mn-lt"/>
                          <a:ea typeface="Calibri"/>
                          <a:cs typeface="Times New Roman"/>
                        </a:rPr>
                        <a:t>Uspokojivé odpovede na otázky.</a:t>
                      </a:r>
                      <a:endParaRPr lang="pl-PL" sz="1600">
                        <a:latin typeface="+mn-lt"/>
                        <a:ea typeface="Calibri"/>
                        <a:cs typeface="Times New Roman"/>
                      </a:endParaRPr>
                    </a:p>
                  </a:txBody>
                  <a:tcPr marL="68580" marR="68580" marT="0" marB="0"/>
                </a:tc>
                <a:tc>
                  <a:txBody>
                    <a:bodyPr/>
                    <a:lstStyle/>
                    <a:p>
                      <a:pPr>
                        <a:lnSpc>
                          <a:spcPct val="107000"/>
                        </a:lnSpc>
                        <a:spcAft>
                          <a:spcPts val="0"/>
                        </a:spcAft>
                      </a:pPr>
                      <a:r>
                        <a:rPr lang="sk-SK" sz="1600" dirty="0">
                          <a:latin typeface="+mn-lt"/>
                          <a:ea typeface="Calibri"/>
                          <a:cs typeface="Times New Roman"/>
                        </a:rPr>
                        <a:t>Pekné, uspokojivé, rozšírené odpovede na otázky.</a:t>
                      </a:r>
                      <a:endParaRPr lang="pl-PL" sz="1600" dirty="0">
                        <a:latin typeface="+mn-lt"/>
                        <a:ea typeface="Calibri"/>
                        <a:cs typeface="Times New Roman"/>
                      </a:endParaRPr>
                    </a:p>
                  </a:txBody>
                  <a:tcPr marL="68580" marR="68580" marT="0" marB="0"/>
                </a:tc>
                <a:extLst>
                  <a:ext uri="{0D108BD9-81ED-4DB2-BD59-A6C34878D82A}">
                    <a16:rowId xmlns:a16="http://schemas.microsoft.com/office/drawing/2014/main" xmlns="" val="1676079968"/>
                  </a:ext>
                </a:extLst>
              </a:tr>
            </a:tbl>
          </a:graphicData>
        </a:graphic>
      </p:graphicFrame>
      <p:pic>
        <p:nvPicPr>
          <p:cNvPr id="7" name="Picture 2" descr="Grafika, Wykres, Wynik, Obroty, Zysk">
            <a:extLst>
              <a:ext uri="{FF2B5EF4-FFF2-40B4-BE49-F238E27FC236}">
                <a16:creationId xmlns:a16="http://schemas.microsoft.com/office/drawing/2014/main" xmlns="" id="{14216979-1298-47B8-978C-4D7BFFD52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049" y="5460456"/>
            <a:ext cx="2369952" cy="142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31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B285974-0FEC-437E-9E1F-DECBC4239471}"/>
              </a:ext>
            </a:extLst>
          </p:cNvPr>
          <p:cNvSpPr>
            <a:spLocks noGrp="1"/>
          </p:cNvSpPr>
          <p:nvPr>
            <p:ph type="title"/>
          </p:nvPr>
        </p:nvSpPr>
        <p:spPr/>
        <p:txBody>
          <a:bodyPr/>
          <a:lstStyle/>
          <a:p>
            <a:r>
              <a:rPr lang="sk-SK" dirty="0"/>
              <a:t>CELKOVÉ OHODNOTENIE</a:t>
            </a:r>
            <a:endParaRPr lang="pl-PL" dirty="0"/>
          </a:p>
        </p:txBody>
      </p:sp>
      <p:graphicFrame>
        <p:nvGraphicFramePr>
          <p:cNvPr id="4" name="Symbol zastępczy zawartości 3">
            <a:extLst>
              <a:ext uri="{FF2B5EF4-FFF2-40B4-BE49-F238E27FC236}">
                <a16:creationId xmlns:a16="http://schemas.microsoft.com/office/drawing/2014/main" xmlns="" id="{05C7DBC9-F798-4E2B-8D27-5776288BD9C7}"/>
              </a:ext>
            </a:extLst>
          </p:cNvPr>
          <p:cNvGraphicFramePr>
            <a:graphicFrameLocks noGrp="1"/>
          </p:cNvGraphicFramePr>
          <p:nvPr>
            <p:ph idx="1"/>
            <p:extLst>
              <p:ext uri="{D42A27DB-BD31-4B8C-83A1-F6EECF244321}">
                <p14:modId xmlns:p14="http://schemas.microsoft.com/office/powerpoint/2010/main" val="2561548301"/>
              </p:ext>
            </p:extLst>
          </p:nvPr>
        </p:nvGraphicFramePr>
        <p:xfrm>
          <a:off x="1103313" y="2052638"/>
          <a:ext cx="8947150" cy="259588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xmlns="" val="1676626479"/>
                    </a:ext>
                  </a:extLst>
                </a:gridCol>
                <a:gridCol w="4473575">
                  <a:extLst>
                    <a:ext uri="{9D8B030D-6E8A-4147-A177-3AD203B41FA5}">
                      <a16:colId xmlns:a16="http://schemas.microsoft.com/office/drawing/2014/main" xmlns="" val="3023211500"/>
                    </a:ext>
                  </a:extLst>
                </a:gridCol>
              </a:tblGrid>
              <a:tr h="370840">
                <a:tc>
                  <a:txBody>
                    <a:bodyPr/>
                    <a:lstStyle/>
                    <a:p>
                      <a:pPr>
                        <a:lnSpc>
                          <a:spcPct val="107000"/>
                        </a:lnSpc>
                        <a:spcAft>
                          <a:spcPts val="0"/>
                        </a:spcAft>
                      </a:pPr>
                      <a:r>
                        <a:rPr lang="sk-SK" sz="1800" b="1" dirty="0">
                          <a:latin typeface="+mn-lt"/>
                          <a:ea typeface="Calibri"/>
                          <a:cs typeface="Times New Roman"/>
                        </a:rPr>
                        <a:t>Body</a:t>
                      </a:r>
                      <a:endParaRPr lang="pl-PL" sz="1800" dirty="0">
                        <a:latin typeface="+mn-lt"/>
                        <a:ea typeface="Calibri"/>
                        <a:cs typeface="Times New Roman"/>
                      </a:endParaRPr>
                    </a:p>
                  </a:txBody>
                  <a:tcPr marL="68580" marR="68580" marT="0" marB="0"/>
                </a:tc>
                <a:tc>
                  <a:txBody>
                    <a:bodyPr/>
                    <a:lstStyle/>
                    <a:p>
                      <a:pPr>
                        <a:lnSpc>
                          <a:spcPct val="107000"/>
                        </a:lnSpc>
                        <a:spcAft>
                          <a:spcPts val="0"/>
                        </a:spcAft>
                      </a:pPr>
                      <a:r>
                        <a:rPr lang="sk-SK" sz="1800" b="1" dirty="0">
                          <a:latin typeface="+mn-lt"/>
                          <a:ea typeface="Calibri"/>
                          <a:cs typeface="Times New Roman"/>
                        </a:rPr>
                        <a:t>Hodnotenie</a:t>
                      </a:r>
                      <a:endParaRPr lang="pl-PL" sz="1800" dirty="0">
                        <a:latin typeface="+mn-lt"/>
                        <a:ea typeface="Calibri"/>
                        <a:cs typeface="Times New Roman"/>
                      </a:endParaRPr>
                    </a:p>
                  </a:txBody>
                  <a:tcPr marL="68580" marR="68580" marT="0" marB="0"/>
                </a:tc>
                <a:extLst>
                  <a:ext uri="{0D108BD9-81ED-4DB2-BD59-A6C34878D82A}">
                    <a16:rowId xmlns:a16="http://schemas.microsoft.com/office/drawing/2014/main" xmlns="" val="124266682"/>
                  </a:ext>
                </a:extLst>
              </a:tr>
              <a:tr h="370840">
                <a:tc>
                  <a:txBody>
                    <a:bodyPr/>
                    <a:lstStyle/>
                    <a:p>
                      <a:pPr algn="ctr"/>
                      <a:r>
                        <a:rPr lang="pl-PL" sz="1800" dirty="0">
                          <a:latin typeface="+mn-lt"/>
                        </a:rPr>
                        <a:t>&lt;6</a:t>
                      </a:r>
                    </a:p>
                  </a:txBody>
                  <a:tcPr/>
                </a:tc>
                <a:tc>
                  <a:txBody>
                    <a:bodyPr/>
                    <a:lstStyle/>
                    <a:p>
                      <a:pPr>
                        <a:lnSpc>
                          <a:spcPct val="107000"/>
                        </a:lnSpc>
                        <a:spcAft>
                          <a:spcPts val="0"/>
                        </a:spcAft>
                      </a:pPr>
                      <a:r>
                        <a:rPr lang="sk-SK" sz="1800" b="0">
                          <a:latin typeface="+mn-lt"/>
                          <a:ea typeface="Calibri"/>
                          <a:cs typeface="Times New Roman"/>
                        </a:rPr>
                        <a:t>nedostatočný</a:t>
                      </a:r>
                      <a:endParaRPr lang="pl-PL" sz="1800" b="0">
                        <a:latin typeface="+mn-lt"/>
                        <a:ea typeface="Calibri"/>
                        <a:cs typeface="Times New Roman"/>
                      </a:endParaRPr>
                    </a:p>
                  </a:txBody>
                  <a:tcPr marL="68580" marR="68580" marT="0" marB="0"/>
                </a:tc>
                <a:extLst>
                  <a:ext uri="{0D108BD9-81ED-4DB2-BD59-A6C34878D82A}">
                    <a16:rowId xmlns:a16="http://schemas.microsoft.com/office/drawing/2014/main" xmlns="" val="1969198261"/>
                  </a:ext>
                </a:extLst>
              </a:tr>
              <a:tr h="370840">
                <a:tc>
                  <a:txBody>
                    <a:bodyPr/>
                    <a:lstStyle/>
                    <a:p>
                      <a:pPr algn="ctr"/>
                      <a:r>
                        <a:rPr lang="pl-PL" sz="1800" dirty="0">
                          <a:latin typeface="+mn-lt"/>
                        </a:rPr>
                        <a:t>6-8</a:t>
                      </a:r>
                    </a:p>
                  </a:txBody>
                  <a:tcPr/>
                </a:tc>
                <a:tc>
                  <a:txBody>
                    <a:bodyPr/>
                    <a:lstStyle/>
                    <a:p>
                      <a:pPr>
                        <a:lnSpc>
                          <a:spcPct val="107000"/>
                        </a:lnSpc>
                        <a:spcAft>
                          <a:spcPts val="0"/>
                        </a:spcAft>
                      </a:pPr>
                      <a:r>
                        <a:rPr lang="sk-SK" sz="1800" b="0">
                          <a:latin typeface="+mn-lt"/>
                          <a:ea typeface="Calibri"/>
                          <a:cs typeface="Times New Roman"/>
                        </a:rPr>
                        <a:t>prípustný</a:t>
                      </a:r>
                      <a:endParaRPr lang="pl-PL" sz="1800" b="0">
                        <a:latin typeface="+mn-lt"/>
                        <a:ea typeface="Calibri"/>
                        <a:cs typeface="Times New Roman"/>
                      </a:endParaRPr>
                    </a:p>
                  </a:txBody>
                  <a:tcPr marL="68580" marR="68580" marT="0" marB="0"/>
                </a:tc>
                <a:extLst>
                  <a:ext uri="{0D108BD9-81ED-4DB2-BD59-A6C34878D82A}">
                    <a16:rowId xmlns:a16="http://schemas.microsoft.com/office/drawing/2014/main" xmlns="" val="3824985485"/>
                  </a:ext>
                </a:extLst>
              </a:tr>
              <a:tr h="370840">
                <a:tc>
                  <a:txBody>
                    <a:bodyPr/>
                    <a:lstStyle/>
                    <a:p>
                      <a:pPr algn="ctr"/>
                      <a:r>
                        <a:rPr lang="pl-PL" sz="1800" dirty="0">
                          <a:latin typeface="+mn-lt"/>
                        </a:rPr>
                        <a:t>9-10</a:t>
                      </a:r>
                    </a:p>
                  </a:txBody>
                  <a:tcPr/>
                </a:tc>
                <a:tc>
                  <a:txBody>
                    <a:bodyPr/>
                    <a:lstStyle/>
                    <a:p>
                      <a:pPr>
                        <a:lnSpc>
                          <a:spcPct val="107000"/>
                        </a:lnSpc>
                        <a:spcAft>
                          <a:spcPts val="0"/>
                        </a:spcAft>
                      </a:pPr>
                      <a:r>
                        <a:rPr lang="sk-SK" sz="1800" b="0">
                          <a:latin typeface="+mn-lt"/>
                          <a:ea typeface="Calibri"/>
                          <a:cs typeface="Times New Roman"/>
                        </a:rPr>
                        <a:t>dostatočný</a:t>
                      </a:r>
                      <a:endParaRPr lang="pl-PL" sz="1800" b="0">
                        <a:latin typeface="+mn-lt"/>
                        <a:ea typeface="Calibri"/>
                        <a:cs typeface="Times New Roman"/>
                      </a:endParaRPr>
                    </a:p>
                  </a:txBody>
                  <a:tcPr marL="68580" marR="68580" marT="0" marB="0"/>
                </a:tc>
                <a:extLst>
                  <a:ext uri="{0D108BD9-81ED-4DB2-BD59-A6C34878D82A}">
                    <a16:rowId xmlns:a16="http://schemas.microsoft.com/office/drawing/2014/main" xmlns="" val="1708361299"/>
                  </a:ext>
                </a:extLst>
              </a:tr>
              <a:tr h="370840">
                <a:tc>
                  <a:txBody>
                    <a:bodyPr/>
                    <a:lstStyle/>
                    <a:p>
                      <a:pPr algn="ctr"/>
                      <a:r>
                        <a:rPr lang="pl-PL" sz="1800" dirty="0">
                          <a:latin typeface="+mn-lt"/>
                        </a:rPr>
                        <a:t>11-12</a:t>
                      </a:r>
                    </a:p>
                  </a:txBody>
                  <a:tcPr/>
                </a:tc>
                <a:tc>
                  <a:txBody>
                    <a:bodyPr/>
                    <a:lstStyle/>
                    <a:p>
                      <a:pPr>
                        <a:lnSpc>
                          <a:spcPct val="107000"/>
                        </a:lnSpc>
                        <a:spcAft>
                          <a:spcPts val="0"/>
                        </a:spcAft>
                      </a:pPr>
                      <a:r>
                        <a:rPr lang="sk-SK" sz="1800" b="0" dirty="0">
                          <a:latin typeface="+mn-lt"/>
                          <a:ea typeface="Calibri"/>
                          <a:cs typeface="Times New Roman"/>
                        </a:rPr>
                        <a:t>dobrý</a:t>
                      </a:r>
                      <a:endParaRPr lang="pl-PL" sz="1800" b="0" dirty="0">
                        <a:latin typeface="+mn-lt"/>
                        <a:ea typeface="Calibri"/>
                        <a:cs typeface="Times New Roman"/>
                      </a:endParaRPr>
                    </a:p>
                  </a:txBody>
                  <a:tcPr marL="68580" marR="68580" marT="0" marB="0"/>
                </a:tc>
                <a:extLst>
                  <a:ext uri="{0D108BD9-81ED-4DB2-BD59-A6C34878D82A}">
                    <a16:rowId xmlns:a16="http://schemas.microsoft.com/office/drawing/2014/main" xmlns="" val="4021470042"/>
                  </a:ext>
                </a:extLst>
              </a:tr>
              <a:tr h="370840">
                <a:tc>
                  <a:txBody>
                    <a:bodyPr/>
                    <a:lstStyle/>
                    <a:p>
                      <a:pPr algn="ctr"/>
                      <a:r>
                        <a:rPr lang="pl-PL" sz="1800" dirty="0">
                          <a:latin typeface="+mn-lt"/>
                        </a:rPr>
                        <a:t>13-14</a:t>
                      </a:r>
                    </a:p>
                  </a:txBody>
                  <a:tcPr/>
                </a:tc>
                <a:tc>
                  <a:txBody>
                    <a:bodyPr/>
                    <a:lstStyle/>
                    <a:p>
                      <a:pPr>
                        <a:lnSpc>
                          <a:spcPct val="107000"/>
                        </a:lnSpc>
                        <a:spcAft>
                          <a:spcPts val="0"/>
                        </a:spcAft>
                      </a:pPr>
                      <a:r>
                        <a:rPr lang="sk-SK" sz="1800" b="0">
                          <a:latin typeface="+mn-lt"/>
                          <a:ea typeface="Calibri"/>
                          <a:cs typeface="Times New Roman"/>
                        </a:rPr>
                        <a:t>Veľmi dobrý</a:t>
                      </a:r>
                      <a:endParaRPr lang="pl-PL" sz="1800" b="0">
                        <a:latin typeface="+mn-lt"/>
                        <a:ea typeface="Calibri"/>
                        <a:cs typeface="Times New Roman"/>
                      </a:endParaRPr>
                    </a:p>
                  </a:txBody>
                  <a:tcPr marL="68580" marR="68580" marT="0" marB="0"/>
                </a:tc>
                <a:extLst>
                  <a:ext uri="{0D108BD9-81ED-4DB2-BD59-A6C34878D82A}">
                    <a16:rowId xmlns:a16="http://schemas.microsoft.com/office/drawing/2014/main" xmlns="" val="819818010"/>
                  </a:ext>
                </a:extLst>
              </a:tr>
              <a:tr h="370840">
                <a:tc>
                  <a:txBody>
                    <a:bodyPr/>
                    <a:lstStyle/>
                    <a:p>
                      <a:pPr algn="ctr"/>
                      <a:r>
                        <a:rPr lang="pl-PL" sz="1800" dirty="0">
                          <a:latin typeface="+mn-lt"/>
                        </a:rPr>
                        <a:t>15</a:t>
                      </a:r>
                    </a:p>
                  </a:txBody>
                  <a:tcPr/>
                </a:tc>
                <a:tc>
                  <a:txBody>
                    <a:bodyPr/>
                    <a:lstStyle/>
                    <a:p>
                      <a:pPr>
                        <a:lnSpc>
                          <a:spcPct val="107000"/>
                        </a:lnSpc>
                        <a:spcAft>
                          <a:spcPts val="0"/>
                        </a:spcAft>
                      </a:pPr>
                      <a:r>
                        <a:rPr lang="sk-SK" sz="1800" b="0" dirty="0">
                          <a:latin typeface="+mn-lt"/>
                          <a:ea typeface="Calibri"/>
                          <a:cs typeface="Times New Roman"/>
                        </a:rPr>
                        <a:t>výborný</a:t>
                      </a:r>
                      <a:endParaRPr lang="pl-PL" sz="1800" b="0" dirty="0">
                        <a:latin typeface="+mn-lt"/>
                        <a:ea typeface="Calibri"/>
                        <a:cs typeface="Times New Roman"/>
                      </a:endParaRPr>
                    </a:p>
                  </a:txBody>
                  <a:tcPr marL="68580" marR="68580" marT="0" marB="0"/>
                </a:tc>
                <a:extLst>
                  <a:ext uri="{0D108BD9-81ED-4DB2-BD59-A6C34878D82A}">
                    <a16:rowId xmlns:a16="http://schemas.microsoft.com/office/drawing/2014/main" xmlns="" val="1168877750"/>
                  </a:ext>
                </a:extLst>
              </a:tr>
            </a:tbl>
          </a:graphicData>
        </a:graphic>
      </p:graphicFrame>
      <p:pic>
        <p:nvPicPr>
          <p:cNvPr id="6" name="Picture 2" descr="Grafika, Wykres, Wynik, Obroty, Zysk">
            <a:extLst>
              <a:ext uri="{FF2B5EF4-FFF2-40B4-BE49-F238E27FC236}">
                <a16:creationId xmlns:a16="http://schemas.microsoft.com/office/drawing/2014/main" xmlns="" id="{92337F60-7A60-45F6-AAD6-242D7B7F9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0463" y="5166678"/>
            <a:ext cx="2141538" cy="171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75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4" name="Obraz 3">
            <a:extLst>
              <a:ext uri="{FF2B5EF4-FFF2-40B4-BE49-F238E27FC236}">
                <a16:creationId xmlns:a16="http://schemas.microsoft.com/office/drawing/2014/main" xmlns="" id="{48B3F3FE-7D59-48F3-8239-566B88054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351" y="2548281"/>
            <a:ext cx="3895763" cy="3662018"/>
          </a:xfrm>
          <a:prstGeom prst="rect">
            <a:avLst/>
          </a:prstGeom>
          <a:effectLst/>
        </p:spPr>
      </p:pic>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8693AF8A-8A31-4A15-8C99-2E06B8A7B0EC}"/>
              </a:ext>
            </a:extLst>
          </p:cNvPr>
          <p:cNvSpPr>
            <a:spLocks noGrp="1"/>
          </p:cNvSpPr>
          <p:nvPr>
            <p:ph type="title"/>
          </p:nvPr>
        </p:nvSpPr>
        <p:spPr>
          <a:xfrm>
            <a:off x="648930" y="629267"/>
            <a:ext cx="9252154" cy="1016654"/>
          </a:xfrm>
        </p:spPr>
        <p:txBody>
          <a:bodyPr>
            <a:normAutofit/>
          </a:bodyPr>
          <a:lstStyle/>
          <a:p>
            <a:pPr algn="ctr"/>
            <a:r>
              <a:rPr lang="sk-SK" dirty="0">
                <a:solidFill>
                  <a:schemeClr val="bg1"/>
                </a:solidFill>
              </a:rPr>
              <a:t>ZÁVER</a:t>
            </a:r>
            <a:endParaRPr lang="pl-PL" dirty="0">
              <a:solidFill>
                <a:schemeClr val="bg1"/>
              </a:solidFill>
            </a:endParaRPr>
          </a:p>
        </p:txBody>
      </p:sp>
      <p:sp>
        <p:nvSpPr>
          <p:cNvPr id="3" name="Symbol zastępczy zawartości 2">
            <a:extLst>
              <a:ext uri="{FF2B5EF4-FFF2-40B4-BE49-F238E27FC236}">
                <a16:creationId xmlns:a16="http://schemas.microsoft.com/office/drawing/2014/main" xmlns="" id="{7C519222-55F1-4A22-B956-61664E70A6FF}"/>
              </a:ext>
            </a:extLst>
          </p:cNvPr>
          <p:cNvSpPr>
            <a:spLocks noGrp="1"/>
          </p:cNvSpPr>
          <p:nvPr>
            <p:ph idx="1"/>
          </p:nvPr>
        </p:nvSpPr>
        <p:spPr>
          <a:xfrm>
            <a:off x="648931" y="2548281"/>
            <a:ext cx="6578592" cy="3658689"/>
          </a:xfrm>
        </p:spPr>
        <p:txBody>
          <a:bodyPr>
            <a:normAutofit/>
          </a:bodyPr>
          <a:lstStyle/>
          <a:p>
            <a:pPr lvl="0"/>
            <a:r>
              <a:rPr lang="sk-SK" dirty="0"/>
              <a:t>Povedzte v niekoľkých vetách, či sa Vám hodiny s týmto WebQuestom páčili?  Naučili ste sa niečo nové?</a:t>
            </a:r>
            <a:endParaRPr lang="pl-PL" dirty="0"/>
          </a:p>
          <a:p>
            <a:pPr lvl="0"/>
            <a:r>
              <a:rPr lang="sk-SK" dirty="0"/>
              <a:t>Čo Vás na ňom zaujalo? Čo bolo pre Vás ľahké a čo ťažké?</a:t>
            </a:r>
            <a:endParaRPr lang="pl-PL" dirty="0"/>
          </a:p>
          <a:p>
            <a:pPr lvl="0"/>
            <a:r>
              <a:rPr lang="sk-SK" dirty="0"/>
              <a:t>Cieľom tohto WebQuestu bolo upriamenie pozornosti na to, že máte vplyv na množstvo spotrebovanej energie, a teda na náklady jej využívania.</a:t>
            </a:r>
            <a:endParaRPr lang="pl-PL" dirty="0"/>
          </a:p>
        </p:txBody>
      </p:sp>
    </p:spTree>
    <p:extLst>
      <p:ext uri="{BB962C8B-B14F-4D97-AF65-F5344CB8AC3E}">
        <p14:creationId xmlns:p14="http://schemas.microsoft.com/office/powerpoint/2010/main" val="94152574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łonecznik, Słońce, Lato, Żółty, Natura">
            <a:extLst>
              <a:ext uri="{FF2B5EF4-FFF2-40B4-BE49-F238E27FC236}">
                <a16:creationId xmlns:a16="http://schemas.microsoft.com/office/drawing/2014/main" xmlns="" id="{BE62FDD6-9936-4C5C-9ED5-8823E1EB68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249" r="16640" b="-1"/>
          <a:stretch/>
        </p:blipFill>
        <p:spPr bwMode="auto">
          <a:xfrm>
            <a:off x="-1" y="10"/>
            <a:ext cx="46346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B6955F80-0943-4C24-9DB6-6D02AE4B8C2F}"/>
              </a:ext>
            </a:extLst>
          </p:cNvPr>
          <p:cNvSpPr>
            <a:spLocks noGrp="1"/>
          </p:cNvSpPr>
          <p:nvPr>
            <p:ph type="title"/>
          </p:nvPr>
        </p:nvSpPr>
        <p:spPr>
          <a:xfrm>
            <a:off x="5282381" y="629266"/>
            <a:ext cx="4767471" cy="1641986"/>
          </a:xfrm>
        </p:spPr>
        <p:txBody>
          <a:bodyPr>
            <a:normAutofit/>
          </a:bodyPr>
          <a:lstStyle/>
          <a:p>
            <a:pPr algn="ctr"/>
            <a:r>
              <a:rPr lang="sk-SK" dirty="0"/>
              <a:t>ÚVOD</a:t>
            </a:r>
            <a:endParaRPr lang="pl-PL" dirty="0"/>
          </a:p>
        </p:txBody>
      </p:sp>
      <p:sp>
        <p:nvSpPr>
          <p:cNvPr id="3" name="Symbol zastępczy zawartości 2">
            <a:extLst>
              <a:ext uri="{FF2B5EF4-FFF2-40B4-BE49-F238E27FC236}">
                <a16:creationId xmlns:a16="http://schemas.microsoft.com/office/drawing/2014/main" xmlns="" id="{B6961301-0828-457E-933C-3E6A30C22891}"/>
              </a:ext>
            </a:extLst>
          </p:cNvPr>
          <p:cNvSpPr>
            <a:spLocks noGrp="1"/>
          </p:cNvSpPr>
          <p:nvPr>
            <p:ph idx="1"/>
          </p:nvPr>
        </p:nvSpPr>
        <p:spPr>
          <a:xfrm>
            <a:off x="5282381" y="2438400"/>
            <a:ext cx="4767471" cy="3809999"/>
          </a:xfrm>
        </p:spPr>
        <p:txBody>
          <a:bodyPr vert="horz" lIns="91440" tIns="45720" rIns="91440" bIns="45720" rtlCol="0">
            <a:normAutofit/>
          </a:bodyPr>
          <a:lstStyle/>
          <a:p>
            <a:pPr>
              <a:buNone/>
            </a:pPr>
            <a:r>
              <a:rPr lang="sk-SK" dirty="0"/>
              <a:t>	Zdravím Vás! Počas realizácie tohto WebQuestu sa budeme učiť šetriť elektrickou energiou a zároveň budeme šetriť aj peniaze. Aby sme sa naučili dobre hospodáriť s peniazmi, musíme vedieť, koľko prostriedkov potrebujeme na rôzne oblasti nášho života, napr. na jedlo, na oblečenie, na cestovanie atď. </a:t>
            </a:r>
            <a:endParaRPr lang="pl-PL" dirty="0"/>
          </a:p>
        </p:txBody>
      </p:sp>
    </p:spTree>
    <p:extLst>
      <p:ext uri="{BB962C8B-B14F-4D97-AF65-F5344CB8AC3E}">
        <p14:creationId xmlns:p14="http://schemas.microsoft.com/office/powerpoint/2010/main" val="3017185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 name="Obraz 4">
            <a:extLst>
              <a:ext uri="{FF2B5EF4-FFF2-40B4-BE49-F238E27FC236}">
                <a16:creationId xmlns:a16="http://schemas.microsoft.com/office/drawing/2014/main" xmlns="" id="{ADED4B96-76AE-4D61-B1BD-4C7107926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71" y="1824414"/>
            <a:ext cx="3414010" cy="3209169"/>
          </a:xfrm>
          <a:prstGeom prst="rect">
            <a:avLst/>
          </a:prstGeom>
          <a:effectLst/>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5793F53E-F64D-473A-A998-3E970F9C5E0C}"/>
              </a:ext>
            </a:extLst>
          </p:cNvPr>
          <p:cNvSpPr>
            <a:spLocks noGrp="1"/>
          </p:cNvSpPr>
          <p:nvPr>
            <p:ph type="title"/>
          </p:nvPr>
        </p:nvSpPr>
        <p:spPr>
          <a:xfrm>
            <a:off x="648930" y="629266"/>
            <a:ext cx="6188190" cy="1622321"/>
          </a:xfrm>
        </p:spPr>
        <p:txBody>
          <a:bodyPr>
            <a:normAutofit/>
          </a:bodyPr>
          <a:lstStyle/>
          <a:p>
            <a:pPr algn="ctr"/>
            <a:r>
              <a:rPr lang="sk-SK" dirty="0">
                <a:solidFill>
                  <a:schemeClr val="bg1"/>
                </a:solidFill>
              </a:rPr>
              <a:t>ZÁVER</a:t>
            </a:r>
            <a:endParaRPr lang="pl-PL" dirty="0">
              <a:solidFill>
                <a:schemeClr val="bg1"/>
              </a:solidFill>
            </a:endParaRPr>
          </a:p>
        </p:txBody>
      </p:sp>
      <p:sp>
        <p:nvSpPr>
          <p:cNvPr id="3" name="Symbol zastępczy zawartości 2">
            <a:extLst>
              <a:ext uri="{FF2B5EF4-FFF2-40B4-BE49-F238E27FC236}">
                <a16:creationId xmlns:a16="http://schemas.microsoft.com/office/drawing/2014/main" xmlns="" id="{09DD6197-E331-45E2-91BD-EE929214156F}"/>
              </a:ext>
            </a:extLst>
          </p:cNvPr>
          <p:cNvSpPr>
            <a:spLocks noGrp="1"/>
          </p:cNvSpPr>
          <p:nvPr>
            <p:ph idx="1"/>
          </p:nvPr>
        </p:nvSpPr>
        <p:spPr>
          <a:xfrm>
            <a:off x="648930" y="2438400"/>
            <a:ext cx="6188189" cy="3785419"/>
          </a:xfrm>
        </p:spPr>
        <p:txBody>
          <a:bodyPr>
            <a:normAutofit/>
          </a:bodyPr>
          <a:lstStyle/>
          <a:p>
            <a:pPr lvl="0"/>
            <a:r>
              <a:rPr lang="sk-SK" sz="1800" dirty="0">
                <a:solidFill>
                  <a:schemeClr val="bg1"/>
                </a:solidFill>
              </a:rPr>
              <a:t>Mohli ste sa dozvedieť, ako šetriť energiu a prečo sa to oplatí robiť.</a:t>
            </a:r>
            <a:endParaRPr lang="pl-PL" sz="1800" dirty="0">
              <a:solidFill>
                <a:schemeClr val="bg1"/>
              </a:solidFill>
            </a:endParaRPr>
          </a:p>
          <a:p>
            <a:pPr lvl="0"/>
            <a:r>
              <a:rPr lang="sk-SK" sz="1800" dirty="0">
                <a:solidFill>
                  <a:schemeClr val="bg1"/>
                </a:solidFill>
              </a:rPr>
              <a:t>Učili sme sa tiež spolupracovať v skupine.</a:t>
            </a:r>
            <a:endParaRPr lang="pl-PL" sz="1800" dirty="0">
              <a:solidFill>
                <a:schemeClr val="bg1"/>
              </a:solidFill>
            </a:endParaRPr>
          </a:p>
          <a:p>
            <a:pPr lvl="0"/>
            <a:r>
              <a:rPr lang="sk-SK" sz="1800" dirty="0">
                <a:solidFill>
                  <a:schemeClr val="bg1"/>
                </a:solidFill>
              </a:rPr>
              <a:t>Samostatne ste získavali vedomosti, vyhľadávali informácie a spracovávali ich.</a:t>
            </a:r>
            <a:endParaRPr lang="pl-PL" sz="1800" dirty="0">
              <a:solidFill>
                <a:schemeClr val="bg1"/>
              </a:solidFill>
            </a:endParaRPr>
          </a:p>
          <a:p>
            <a:pPr lvl="0"/>
            <a:r>
              <a:rPr lang="sk-SK" sz="1800" dirty="0">
                <a:solidFill>
                  <a:schemeClr val="bg1"/>
                </a:solidFill>
              </a:rPr>
              <a:t>Mohli ste vidieť, aké to je pripraviť film na konkrétnu tému.</a:t>
            </a:r>
            <a:endParaRPr lang="pl-PL" sz="1800" dirty="0">
              <a:solidFill>
                <a:schemeClr val="bg1"/>
              </a:solidFill>
            </a:endParaRPr>
          </a:p>
          <a:p>
            <a:pPr lvl="0"/>
            <a:r>
              <a:rPr lang="sk-SK" sz="1800" dirty="0">
                <a:solidFill>
                  <a:schemeClr val="bg1"/>
                </a:solidFill>
              </a:rPr>
              <a:t>Mohli ste využiť svoju kreativitu, tvorivosť, schopnosť riešiť problémy.</a:t>
            </a:r>
            <a:endParaRPr lang="pl-PL" sz="1800" dirty="0">
              <a:solidFill>
                <a:schemeClr val="bg1"/>
              </a:solidFill>
            </a:endParaRPr>
          </a:p>
          <a:p>
            <a:pPr lvl="0"/>
            <a:r>
              <a:rPr lang="sk-SK" sz="1800" dirty="0">
                <a:solidFill>
                  <a:schemeClr val="bg1"/>
                </a:solidFill>
              </a:rPr>
              <a:t>Vami pripravené filmy budú slúžiť ako didaktická pomôcka pre Vašich kamarátov zo školy.</a:t>
            </a:r>
            <a:endParaRPr lang="pl-PL" sz="1800" dirty="0">
              <a:solidFill>
                <a:schemeClr val="bg1"/>
              </a:solidFill>
            </a:endParaRPr>
          </a:p>
        </p:txBody>
      </p:sp>
    </p:spTree>
    <p:extLst>
      <p:ext uri="{BB962C8B-B14F-4D97-AF65-F5344CB8AC3E}">
        <p14:creationId xmlns:p14="http://schemas.microsoft.com/office/powerpoint/2010/main" val="100440403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16" name="Freeform: Shap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5" name="Picture 2" descr="Sukienka, Edukacja, Stos, Czerwony, Kobieta, Blask">
            <a:extLst>
              <a:ext uri="{FF2B5EF4-FFF2-40B4-BE49-F238E27FC236}">
                <a16:creationId xmlns:a16="http://schemas.microsoft.com/office/drawing/2014/main" xmlns="" id="{A079ECFC-B92D-4297-B96E-01CE3CC932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64" r="2875" b="2"/>
          <a:stretch/>
        </p:blipFill>
        <p:spPr bwMode="auto">
          <a:xfrm>
            <a:off x="2065321" y="2548281"/>
            <a:ext cx="2627953" cy="36620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68EB174A-1F89-4DCD-A64A-4A265849EA16}"/>
              </a:ext>
            </a:extLst>
          </p:cNvPr>
          <p:cNvSpPr>
            <a:spLocks noGrp="1"/>
          </p:cNvSpPr>
          <p:nvPr>
            <p:ph type="title"/>
          </p:nvPr>
        </p:nvSpPr>
        <p:spPr>
          <a:xfrm>
            <a:off x="648930" y="629267"/>
            <a:ext cx="9252154" cy="1016654"/>
          </a:xfrm>
        </p:spPr>
        <p:txBody>
          <a:bodyPr>
            <a:normAutofit/>
          </a:bodyPr>
          <a:lstStyle/>
          <a:p>
            <a:pPr algn="ctr"/>
            <a:r>
              <a:rPr lang="pl-PL" dirty="0" err="1">
                <a:solidFill>
                  <a:schemeClr val="bg1"/>
                </a:solidFill>
              </a:rPr>
              <a:t>PRÍRUČKA</a:t>
            </a:r>
            <a:r>
              <a:rPr lang="pl-PL" dirty="0">
                <a:solidFill>
                  <a:schemeClr val="bg1"/>
                </a:solidFill>
              </a:rPr>
              <a:t> PRE </a:t>
            </a:r>
            <a:r>
              <a:rPr lang="pl-PL" dirty="0" err="1">
                <a:solidFill>
                  <a:schemeClr val="bg1"/>
                </a:solidFill>
              </a:rPr>
              <a:t>UČITEĽA</a:t>
            </a:r>
            <a:endParaRPr lang="pl-PL" dirty="0">
              <a:solidFill>
                <a:schemeClr val="bg1"/>
              </a:solidFill>
            </a:endParaRPr>
          </a:p>
        </p:txBody>
      </p:sp>
      <p:sp>
        <p:nvSpPr>
          <p:cNvPr id="3" name="Symbol zastępczy zawartości 2">
            <a:extLst>
              <a:ext uri="{FF2B5EF4-FFF2-40B4-BE49-F238E27FC236}">
                <a16:creationId xmlns:a16="http://schemas.microsoft.com/office/drawing/2014/main" xmlns="" id="{DAC042A0-1069-40F1-9BD8-3DA794753AC0}"/>
              </a:ext>
            </a:extLst>
          </p:cNvPr>
          <p:cNvSpPr>
            <a:spLocks noGrp="1"/>
          </p:cNvSpPr>
          <p:nvPr>
            <p:ph idx="1"/>
          </p:nvPr>
        </p:nvSpPr>
        <p:spPr>
          <a:xfrm>
            <a:off x="6421089" y="2286000"/>
            <a:ext cx="5122606" cy="4338084"/>
          </a:xfrm>
        </p:spPr>
        <p:txBody>
          <a:bodyPr>
            <a:noAutofit/>
          </a:bodyPr>
          <a:lstStyle/>
          <a:p>
            <a:pPr lvl="0"/>
            <a:r>
              <a:rPr lang="sk-SK" sz="1400" dirty="0"/>
              <a:t>Časový rozvrh navrhovaný v tomto Web Queste by malo byť modifikovaný v závislosti od potrieb, možností a zručností žiakov.</a:t>
            </a:r>
            <a:endParaRPr lang="pl-PL" sz="1400" dirty="0"/>
          </a:p>
          <a:p>
            <a:pPr lvl="0"/>
            <a:r>
              <a:rPr lang="sk-SK" sz="1400" dirty="0"/>
              <a:t>V rámci prípravy na projekt možno dať žiakom domácu úlohu, aby pripravili zoznam elektrických zariadení, ktoré sa nachádzajú v ich domácnosti, informáciu o ich príkone a ako dlho sú počas dňa využívané. Možno žiakom odporučiť, aby túto prácu robili spolu s rodičmi. Prípadne, aby po realizácií toho Web Quest’u informovali rodičov o dosiahnutých výsledkoch. Môže to byť forma vzdelávania dospelých.</a:t>
            </a:r>
            <a:endParaRPr lang="pl-PL" sz="1400" dirty="0"/>
          </a:p>
          <a:p>
            <a:pPr lvl="0"/>
            <a:r>
              <a:rPr lang="sk-SK" sz="1400" dirty="0"/>
              <a:t>Možno tiež vyzvať žiakov, aby sa spolu s celou rodinou snažili v určitom období šetriť prúd. Potom môžu porovnať účty za prúd z obdobia šetrenia s tým, počas ktorého prúd nešetrili. Môžu sa týmto spôsobom presvedčiť, že šetrenie elektrickou energiou má určite zmysel a praktické využitie v každodennom živote.</a:t>
            </a:r>
            <a:endParaRPr lang="pl-PL" sz="1400" dirty="0"/>
          </a:p>
        </p:txBody>
      </p:sp>
    </p:spTree>
    <p:extLst>
      <p:ext uri="{BB962C8B-B14F-4D97-AF65-F5344CB8AC3E}">
        <p14:creationId xmlns:p14="http://schemas.microsoft.com/office/powerpoint/2010/main" val="151503552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57893BC-4CC8-4150-9B38-151DFFF7F502}"/>
              </a:ext>
            </a:extLst>
          </p:cNvPr>
          <p:cNvSpPr>
            <a:spLocks noGrp="1"/>
          </p:cNvSpPr>
          <p:nvPr>
            <p:ph type="title"/>
          </p:nvPr>
        </p:nvSpPr>
        <p:spPr>
          <a:xfrm>
            <a:off x="861265" y="2713959"/>
            <a:ext cx="6271056" cy="784411"/>
          </a:xfrm>
        </p:spPr>
        <p:txBody>
          <a:bodyPr/>
          <a:lstStyle/>
          <a:p>
            <a:r>
              <a:rPr lang="pl-PL" dirty="0" err="1">
                <a:solidFill>
                  <a:schemeClr val="bg1"/>
                </a:solidFill>
              </a:rPr>
              <a:t>PRÍRUČKA</a:t>
            </a:r>
            <a:r>
              <a:rPr lang="pl-PL" dirty="0">
                <a:solidFill>
                  <a:schemeClr val="bg1"/>
                </a:solidFill>
              </a:rPr>
              <a:t> PRE </a:t>
            </a:r>
            <a:r>
              <a:rPr lang="pl-PL" dirty="0" err="1">
                <a:solidFill>
                  <a:schemeClr val="bg1"/>
                </a:solidFill>
              </a:rPr>
              <a:t>UČITEĽA</a:t>
            </a:r>
            <a:endParaRPr lang="pl-PL" dirty="0">
              <a:solidFill>
                <a:schemeClr val="bg1"/>
              </a:solidFill>
            </a:endParaRPr>
          </a:p>
        </p:txBody>
      </p:sp>
      <p:sp>
        <p:nvSpPr>
          <p:cNvPr id="3" name="Symbol zastępczy zawartości 2">
            <a:extLst>
              <a:ext uri="{FF2B5EF4-FFF2-40B4-BE49-F238E27FC236}">
                <a16:creationId xmlns:a16="http://schemas.microsoft.com/office/drawing/2014/main" xmlns="" id="{5CF6C4BD-97FE-448A-AD0C-6EA041176114}"/>
              </a:ext>
            </a:extLst>
          </p:cNvPr>
          <p:cNvSpPr>
            <a:spLocks noGrp="1"/>
          </p:cNvSpPr>
          <p:nvPr>
            <p:ph idx="1"/>
          </p:nvPr>
        </p:nvSpPr>
        <p:spPr>
          <a:xfrm>
            <a:off x="646111" y="3709353"/>
            <a:ext cx="8946541" cy="2590799"/>
          </a:xfrm>
        </p:spPr>
        <p:txBody>
          <a:bodyPr>
            <a:normAutofit fontScale="85000" lnSpcReduction="20000"/>
          </a:bodyPr>
          <a:lstStyle/>
          <a:p>
            <a:pPr lvl="0"/>
            <a:r>
              <a:rPr lang="sk-SK" dirty="0">
                <a:solidFill>
                  <a:schemeClr val="bg1"/>
                </a:solidFill>
              </a:rPr>
              <a:t>Je potrebné zabezpečiť zariadenie na prípravu filmu, pokiaľ žiaci niečo také nemajú.</a:t>
            </a:r>
            <a:endParaRPr lang="pl-PL" dirty="0">
              <a:solidFill>
                <a:schemeClr val="bg1"/>
              </a:solidFill>
            </a:endParaRPr>
          </a:p>
          <a:p>
            <a:pPr lvl="0"/>
            <a:r>
              <a:rPr lang="sk-SK" dirty="0">
                <a:solidFill>
                  <a:schemeClr val="bg1"/>
                </a:solidFill>
              </a:rPr>
              <a:t>Učiteľ by mal brat do úvahy individuálne možnosti každého žiaka a pristupovať takým spôsobom aj k hodnoteniu, aby to malo posilňujúci a motivujúci charakter.</a:t>
            </a:r>
            <a:endParaRPr lang="pl-PL" dirty="0">
              <a:solidFill>
                <a:schemeClr val="bg1"/>
              </a:solidFill>
            </a:endParaRPr>
          </a:p>
          <a:p>
            <a:pPr lvl="0"/>
            <a:r>
              <a:rPr lang="sk-SK" dirty="0">
                <a:solidFill>
                  <a:schemeClr val="bg1"/>
                </a:solidFill>
              </a:rPr>
              <a:t>Na začiatku projektu by mal učiteľ žiakov efektívne motivovať do práce a počas jeho realizácie pomáhať, usmerňovať, podporovať iniciatívu a tvorivé myslenie, vykračovanie za schémy.</a:t>
            </a:r>
            <a:endParaRPr lang="pl-PL" dirty="0">
              <a:solidFill>
                <a:schemeClr val="bg1"/>
              </a:solidFill>
            </a:endParaRPr>
          </a:p>
          <a:p>
            <a:pPr lvl="0"/>
            <a:r>
              <a:rPr lang="sk-SK" dirty="0">
                <a:solidFill>
                  <a:schemeClr val="bg1"/>
                </a:solidFill>
              </a:rPr>
              <a:t>Rozdelenie na skupiny, počet skupín, počet osôb v skupine je potrebné prispôsobiť každej skupine</a:t>
            </a:r>
            <a:r>
              <a:rPr lang="pl-PL" dirty="0">
                <a:solidFill>
                  <a:schemeClr val="bg1"/>
                </a:solidFill>
              </a:rPr>
              <a:t>.</a:t>
            </a:r>
          </a:p>
        </p:txBody>
      </p:sp>
      <p:pic>
        <p:nvPicPr>
          <p:cNvPr id="4" name="Grafika 3" descr="Książki">
            <a:extLst>
              <a:ext uri="{FF2B5EF4-FFF2-40B4-BE49-F238E27FC236}">
                <a16:creationId xmlns:a16="http://schemas.microsoft.com/office/drawing/2014/main" xmlns="" id="{5F92E43A-A46B-47F5-8B62-CA46EEAE06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541598" y="2487336"/>
            <a:ext cx="2004291" cy="2320637"/>
          </a:xfrm>
          <a:prstGeom prst="rect">
            <a:avLst/>
          </a:prstGeom>
        </p:spPr>
      </p:pic>
      <p:pic>
        <p:nvPicPr>
          <p:cNvPr id="6" name="Obraz 5">
            <a:extLst>
              <a:ext uri="{FF2B5EF4-FFF2-40B4-BE49-F238E27FC236}">
                <a16:creationId xmlns:a16="http://schemas.microsoft.com/office/drawing/2014/main" xmlns="" id="{A1F536E7-BF68-43E7-A866-E0B393F78D98}"/>
              </a:ext>
            </a:extLst>
          </p:cNvPr>
          <p:cNvPicPr>
            <a:picLocks noChangeAspect="1"/>
          </p:cNvPicPr>
          <p:nvPr/>
        </p:nvPicPr>
        <p:blipFill>
          <a:blip r:embed="rId5"/>
          <a:stretch>
            <a:fillRect/>
          </a:stretch>
        </p:blipFill>
        <p:spPr>
          <a:xfrm>
            <a:off x="0" y="0"/>
            <a:ext cx="12192000" cy="2502976"/>
          </a:xfrm>
          <a:prstGeom prst="rect">
            <a:avLst/>
          </a:prstGeom>
        </p:spPr>
      </p:pic>
      <p:pic>
        <p:nvPicPr>
          <p:cNvPr id="7" name="Obraz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4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s, Dukt, Wycieczka">
            <a:extLst>
              <a:ext uri="{FF2B5EF4-FFF2-40B4-BE49-F238E27FC236}">
                <a16:creationId xmlns:a16="http://schemas.microsoft.com/office/drawing/2014/main" xmlns="" id="{C4EE4FE2-2081-4043-B6A5-489EC11815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13" r="8802" b="-1"/>
          <a:stretch/>
        </p:blipFill>
        <p:spPr bwMode="auto">
          <a:xfrm>
            <a:off x="4634680" y="10"/>
            <a:ext cx="756013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6DA8F34B-4638-4B41-B8DD-20593C399CD4}"/>
              </a:ext>
            </a:extLst>
          </p:cNvPr>
          <p:cNvSpPr>
            <a:spLocks noGrp="1"/>
          </p:cNvSpPr>
          <p:nvPr>
            <p:ph type="title"/>
          </p:nvPr>
        </p:nvSpPr>
        <p:spPr>
          <a:xfrm>
            <a:off x="650669" y="629266"/>
            <a:ext cx="3330328" cy="1641986"/>
          </a:xfrm>
        </p:spPr>
        <p:txBody>
          <a:bodyPr>
            <a:normAutofit/>
          </a:bodyPr>
          <a:lstStyle/>
          <a:p>
            <a:pPr algn="ctr"/>
            <a:r>
              <a:rPr lang="sk-SK" sz="3200" dirty="0"/>
              <a:t>ÚVOD</a:t>
            </a:r>
            <a:endParaRPr lang="pl-PL" sz="3200" dirty="0"/>
          </a:p>
        </p:txBody>
      </p:sp>
      <p:sp>
        <p:nvSpPr>
          <p:cNvPr id="3" name="Symbol zastępczy zawartości 2">
            <a:extLst>
              <a:ext uri="{FF2B5EF4-FFF2-40B4-BE49-F238E27FC236}">
                <a16:creationId xmlns:a16="http://schemas.microsoft.com/office/drawing/2014/main" xmlns="" id="{12C90189-7086-4F98-B403-67B2D8A64367}"/>
              </a:ext>
            </a:extLst>
          </p:cNvPr>
          <p:cNvSpPr>
            <a:spLocks noGrp="1"/>
          </p:cNvSpPr>
          <p:nvPr>
            <p:ph idx="1"/>
          </p:nvPr>
        </p:nvSpPr>
        <p:spPr>
          <a:xfrm>
            <a:off x="435934" y="2115880"/>
            <a:ext cx="3753294" cy="4132520"/>
          </a:xfrm>
        </p:spPr>
        <p:txBody>
          <a:bodyPr>
            <a:normAutofit/>
          </a:bodyPr>
          <a:lstStyle/>
          <a:p>
            <a:pPr>
              <a:buNone/>
            </a:pPr>
            <a:r>
              <a:rPr lang="sk-SK" sz="1600" dirty="0"/>
              <a:t>	Ak zistíte koľko stojí elektrická energia využívaná vo Vašich domoch, bytoch a spoznáte spôsoby jej šetrenia, možno budete chcieť sami  múdro využívať elektrické zariadenia.</a:t>
            </a:r>
            <a:br>
              <a:rPr lang="sk-SK" sz="1600" dirty="0"/>
            </a:br>
            <a:r>
              <a:rPr lang="sk-SK" sz="1600" dirty="0"/>
              <a:t>Ušetrené peniaze by ste spolu s rodičmi mohli určiť napr. na super výlet, nákup niečoho, čo potrebujete, na lístky do kina alebo divadla. Možno aj Vy v dospelosti budete mať ekologický a ekonomický prístup k otázke spotreby elektrickej energie.</a:t>
            </a:r>
            <a:endParaRPr lang="pl-PL" sz="1600" dirty="0"/>
          </a:p>
          <a:p>
            <a:pPr>
              <a:lnSpc>
                <a:spcPct val="90000"/>
              </a:lnSpc>
            </a:pPr>
            <a:endParaRPr lang="pl-PL" sz="1400" dirty="0"/>
          </a:p>
        </p:txBody>
      </p:sp>
    </p:spTree>
    <p:extLst>
      <p:ext uri="{BB962C8B-B14F-4D97-AF65-F5344CB8AC3E}">
        <p14:creationId xmlns:p14="http://schemas.microsoft.com/office/powerpoint/2010/main" val="2237757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image.shutterstock.com/display_pic_with_logo/2992075/373243048/stock-photo-preparing-the-wash-cycle-washing-machine-hands-and-clothes-373243048.jpg">
            <a:extLst>
              <a:ext uri="{FF2B5EF4-FFF2-40B4-BE49-F238E27FC236}">
                <a16:creationId xmlns:a16="http://schemas.microsoft.com/office/drawing/2014/main" xmlns="" id="{6FD39177-D49E-4B61-BAF1-3194C0BD24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52" r="30587"/>
          <a:stretch/>
        </p:blipFill>
        <p:spPr bwMode="auto">
          <a:xfrm>
            <a:off x="3047203" y="-924"/>
            <a:ext cx="3050428" cy="34290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dkurzacz, Suck, Dywan, Czyste, Budżet">
            <a:extLst>
              <a:ext uri="{FF2B5EF4-FFF2-40B4-BE49-F238E27FC236}">
                <a16:creationId xmlns:a16="http://schemas.microsoft.com/office/drawing/2014/main" xmlns="" id="{E832C42C-D8FC-40DB-857E-39EC30DC0E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12" r="20209" b="2"/>
          <a:stretch/>
        </p:blipFill>
        <p:spPr bwMode="auto">
          <a:xfrm>
            <a:off x="0" y="-1"/>
            <a:ext cx="3043982" cy="34290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uszarka Do Włosów, Fryzurę, Fryzjer">
            <a:extLst>
              <a:ext uri="{FF2B5EF4-FFF2-40B4-BE49-F238E27FC236}">
                <a16:creationId xmlns:a16="http://schemas.microsoft.com/office/drawing/2014/main" xmlns="" id="{03CE4FD0-08E5-44A3-A60F-B7CBF8A869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793" r="19855"/>
          <a:stretch/>
        </p:blipFill>
        <p:spPr bwMode="auto">
          <a:xfrm>
            <a:off x="3222" y="3428539"/>
            <a:ext cx="303753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Kuchnia, Toster, Czajnik Elektryczny">
            <a:extLst>
              <a:ext uri="{FF2B5EF4-FFF2-40B4-BE49-F238E27FC236}">
                <a16:creationId xmlns:a16="http://schemas.microsoft.com/office/drawing/2014/main" xmlns="" id="{3E7F2322-F2F3-43B2-93F5-975428EB5B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752" r="21562" b="3"/>
          <a:stretch/>
        </p:blipFill>
        <p:spPr bwMode="auto">
          <a:xfrm>
            <a:off x="3043982" y="3429001"/>
            <a:ext cx="3050428"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7203"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3429000"/>
            <a:ext cx="609440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xmlns="" id="{8CA25881-3A04-42A7-8665-6C317B49BFCE}"/>
              </a:ext>
            </a:extLst>
          </p:cNvPr>
          <p:cNvSpPr>
            <a:spLocks noGrp="1"/>
          </p:cNvSpPr>
          <p:nvPr>
            <p:ph type="title"/>
          </p:nvPr>
        </p:nvSpPr>
        <p:spPr>
          <a:xfrm>
            <a:off x="6745638" y="452718"/>
            <a:ext cx="3305195" cy="1400530"/>
          </a:xfrm>
        </p:spPr>
        <p:txBody>
          <a:bodyPr>
            <a:normAutofit/>
          </a:bodyPr>
          <a:lstStyle/>
          <a:p>
            <a:pPr algn="ctr"/>
            <a:r>
              <a:rPr lang="sk-SK" dirty="0"/>
              <a:t>ÚLOHA</a:t>
            </a:r>
            <a:endParaRPr lang="pl-PL" dirty="0"/>
          </a:p>
        </p:txBody>
      </p:sp>
      <p:sp>
        <p:nvSpPr>
          <p:cNvPr id="3" name="Symbol zastępczy zawartości 2">
            <a:extLst>
              <a:ext uri="{FF2B5EF4-FFF2-40B4-BE49-F238E27FC236}">
                <a16:creationId xmlns:a16="http://schemas.microsoft.com/office/drawing/2014/main" xmlns="" id="{818CC7DB-B56D-44CD-8AB6-248780BA790F}"/>
              </a:ext>
            </a:extLst>
          </p:cNvPr>
          <p:cNvSpPr>
            <a:spLocks noGrp="1"/>
          </p:cNvSpPr>
          <p:nvPr>
            <p:ph idx="1"/>
          </p:nvPr>
        </p:nvSpPr>
        <p:spPr>
          <a:xfrm>
            <a:off x="6745338" y="2052918"/>
            <a:ext cx="3304515" cy="4195481"/>
          </a:xfrm>
        </p:spPr>
        <p:txBody>
          <a:bodyPr>
            <a:normAutofit/>
          </a:bodyPr>
          <a:lstStyle/>
          <a:p>
            <a:pPr marL="0" indent="0">
              <a:buNone/>
            </a:pPr>
            <a:r>
              <a:rPr lang="sk-SK" dirty="0"/>
              <a:t>Počas realizácie WebQuestu budete pracovať v dvoch skupinách. </a:t>
            </a:r>
            <a:r>
              <a:rPr lang="sk-SK" b="1" dirty="0"/>
              <a:t>Vašou úlohou bude príprava filmu</a:t>
            </a:r>
            <a:r>
              <a:rPr lang="sk-SK" dirty="0"/>
              <a:t>, v ktorom budete motivovať svojich kamarátov z druhej skupiny, aby doma šetrili elektrickú energiu. </a:t>
            </a:r>
            <a:endParaRPr lang="pl-PL" dirty="0"/>
          </a:p>
        </p:txBody>
      </p:sp>
    </p:spTree>
    <p:extLst>
      <p:ext uri="{BB962C8B-B14F-4D97-AF65-F5344CB8AC3E}">
        <p14:creationId xmlns:p14="http://schemas.microsoft.com/office/powerpoint/2010/main" val="197938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ot, Lodówka, Żywności, Pić, Świeże">
            <a:extLst>
              <a:ext uri="{FF2B5EF4-FFF2-40B4-BE49-F238E27FC236}">
                <a16:creationId xmlns:a16="http://schemas.microsoft.com/office/drawing/2014/main" xmlns="" id="{DEDB371F-F7A8-4A74-AE74-FB45F535F5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060" r="-1" b="31623"/>
          <a:stretch/>
        </p:blipFill>
        <p:spPr bwMode="auto">
          <a:xfrm>
            <a:off x="-1" y="10"/>
            <a:ext cx="4634681" cy="42336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ylot, Energii Elektrycznej, Elektryczne">
            <a:extLst>
              <a:ext uri="{FF2B5EF4-FFF2-40B4-BE49-F238E27FC236}">
                <a16:creationId xmlns:a16="http://schemas.microsoft.com/office/drawing/2014/main" xmlns="" id="{CE5555F1-88E3-4A3F-A8A4-D60508D9C7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566" r="3" b="1622"/>
          <a:stretch/>
        </p:blipFill>
        <p:spPr bwMode="auto">
          <a:xfrm>
            <a:off x="3222" y="4233671"/>
            <a:ext cx="4634681" cy="2623867"/>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2A55B38A-EBCB-4CC0-B209-5695ABEB9BF3}"/>
              </a:ext>
            </a:extLst>
          </p:cNvPr>
          <p:cNvSpPr>
            <a:spLocks noGrp="1"/>
          </p:cNvSpPr>
          <p:nvPr>
            <p:ph type="title"/>
          </p:nvPr>
        </p:nvSpPr>
        <p:spPr>
          <a:xfrm>
            <a:off x="5285608" y="452718"/>
            <a:ext cx="4765226" cy="1400530"/>
          </a:xfrm>
        </p:spPr>
        <p:txBody>
          <a:bodyPr>
            <a:normAutofit/>
          </a:bodyPr>
          <a:lstStyle/>
          <a:p>
            <a:pPr algn="ctr"/>
            <a:r>
              <a:rPr lang="sk-SK" dirty="0"/>
              <a:t>ÚLOHA</a:t>
            </a:r>
            <a:endParaRPr lang="pl-PL" dirty="0"/>
          </a:p>
        </p:txBody>
      </p:sp>
      <p:sp>
        <p:nvSpPr>
          <p:cNvPr id="3" name="Symbol zastępczy zawartości 2">
            <a:extLst>
              <a:ext uri="{FF2B5EF4-FFF2-40B4-BE49-F238E27FC236}">
                <a16:creationId xmlns:a16="http://schemas.microsoft.com/office/drawing/2014/main" xmlns="" id="{629E4C43-4CDD-4AC6-B9EA-AB6DAD59819B}"/>
              </a:ext>
            </a:extLst>
          </p:cNvPr>
          <p:cNvSpPr>
            <a:spLocks noGrp="1"/>
          </p:cNvSpPr>
          <p:nvPr>
            <p:ph idx="1"/>
          </p:nvPr>
        </p:nvSpPr>
        <p:spPr>
          <a:xfrm>
            <a:off x="5285608" y="2052918"/>
            <a:ext cx="4764245" cy="4195481"/>
          </a:xfrm>
        </p:spPr>
        <p:txBody>
          <a:bodyPr>
            <a:normAutofit lnSpcReduction="10000"/>
          </a:bodyPr>
          <a:lstStyle/>
          <a:p>
            <a:pPr>
              <a:buNone/>
            </a:pPr>
            <a:r>
              <a:rPr lang="sk-SK" dirty="0"/>
              <a:t>Aké nevyhnutné prvky by mal Váš film obsahovať :</a:t>
            </a:r>
            <a:endParaRPr lang="pl-PL" dirty="0"/>
          </a:p>
          <a:p>
            <a:pPr lvl="0"/>
            <a:r>
              <a:rPr lang="sk-SK" dirty="0"/>
              <a:t>Prezentáciu základných elektrických spotrebičov (aký majú príkon, koľko hodín/minút ich v prieme denne využívame, aké sú náklady na energiu, ktorú spotrebujú)</a:t>
            </a:r>
            <a:endParaRPr lang="pl-PL" dirty="0"/>
          </a:p>
          <a:p>
            <a:pPr lvl="0"/>
            <a:r>
              <a:rPr lang="sk-SK" dirty="0"/>
              <a:t>Prezentáciu toho, koľko elektrickej energie spotrebujeme v domácnosti za jeden deň</a:t>
            </a:r>
            <a:br>
              <a:rPr lang="sk-SK" dirty="0"/>
            </a:br>
            <a:r>
              <a:rPr lang="sk-SK" dirty="0"/>
              <a:t>(súčet spotreby energie zariadení, ktoré máme doma).</a:t>
            </a:r>
            <a:endParaRPr lang="pl-PL" dirty="0"/>
          </a:p>
          <a:p>
            <a:pPr>
              <a:lnSpc>
                <a:spcPct val="90000"/>
              </a:lnSpc>
            </a:pPr>
            <a:endParaRPr lang="pl-PL" dirty="0"/>
          </a:p>
        </p:txBody>
      </p:sp>
    </p:spTree>
    <p:extLst>
      <p:ext uri="{BB962C8B-B14F-4D97-AF65-F5344CB8AC3E}">
        <p14:creationId xmlns:p14="http://schemas.microsoft.com/office/powerpoint/2010/main" val="417073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cho, Ekologia, Green, Trawa, Prato">
            <a:extLst>
              <a:ext uri="{FF2B5EF4-FFF2-40B4-BE49-F238E27FC236}">
                <a16:creationId xmlns:a16="http://schemas.microsoft.com/office/drawing/2014/main" xmlns="" id="{40E05445-24B6-4EA0-A62F-39F7AE2CBB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25" r="14896" b="2"/>
          <a:stretch/>
        </p:blipFill>
        <p:spPr bwMode="auto">
          <a:xfrm>
            <a:off x="-1" y="10"/>
            <a:ext cx="46346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58A8AD0A-B154-4BE9-A27B-230A5ADE97F6}"/>
              </a:ext>
            </a:extLst>
          </p:cNvPr>
          <p:cNvSpPr>
            <a:spLocks noGrp="1"/>
          </p:cNvSpPr>
          <p:nvPr>
            <p:ph type="title"/>
          </p:nvPr>
        </p:nvSpPr>
        <p:spPr>
          <a:xfrm>
            <a:off x="5282381" y="629266"/>
            <a:ext cx="4767471" cy="1641986"/>
          </a:xfrm>
        </p:spPr>
        <p:txBody>
          <a:bodyPr>
            <a:normAutofit/>
          </a:bodyPr>
          <a:lstStyle/>
          <a:p>
            <a:r>
              <a:rPr lang="pl-PL" dirty="0" err="1"/>
              <a:t>ÚLOHA</a:t>
            </a:r>
            <a:endParaRPr lang="pl-PL" dirty="0"/>
          </a:p>
        </p:txBody>
      </p:sp>
      <p:sp>
        <p:nvSpPr>
          <p:cNvPr id="3" name="Symbol zastępczy zawartości 2">
            <a:extLst>
              <a:ext uri="{FF2B5EF4-FFF2-40B4-BE49-F238E27FC236}">
                <a16:creationId xmlns:a16="http://schemas.microsoft.com/office/drawing/2014/main" xmlns="" id="{8DEE75C0-217C-4B12-9AE2-C0B934261B15}"/>
              </a:ext>
            </a:extLst>
          </p:cNvPr>
          <p:cNvSpPr>
            <a:spLocks noGrp="1"/>
          </p:cNvSpPr>
          <p:nvPr>
            <p:ph idx="1"/>
          </p:nvPr>
        </p:nvSpPr>
        <p:spPr>
          <a:xfrm>
            <a:off x="5282381" y="1913860"/>
            <a:ext cx="4967405" cy="4334539"/>
          </a:xfrm>
        </p:spPr>
        <p:txBody>
          <a:bodyPr>
            <a:normAutofit/>
          </a:bodyPr>
          <a:lstStyle/>
          <a:p>
            <a:pPr lvl="0"/>
            <a:r>
              <a:rPr lang="sk-SK" sz="1600" dirty="0"/>
              <a:t>Vysvetlenie, prečo sa oplatí šetriť elektrickou energiou,</a:t>
            </a:r>
            <a:endParaRPr lang="pl-PL" sz="1600" dirty="0"/>
          </a:p>
          <a:p>
            <a:pPr lvl="0"/>
            <a:r>
              <a:rPr lang="sk-SK" sz="1600" dirty="0"/>
              <a:t>Spôsoby šetrenia elektrickou energiou,</a:t>
            </a:r>
            <a:endParaRPr lang="pl-PL" sz="1600" dirty="0"/>
          </a:p>
          <a:p>
            <a:pPr lvl="0"/>
            <a:r>
              <a:rPr lang="sk-SK" sz="1600" dirty="0"/>
              <a:t>Nezabúdajte na zaujímavý titul</a:t>
            </a:r>
            <a:r>
              <a:rPr lang="sk-SK" sz="1600" dirty="0">
                <a:sym typeface="Wingdings"/>
              </a:rPr>
              <a:t></a:t>
            </a:r>
            <a:r>
              <a:rPr lang="sk-SK" sz="1600" dirty="0"/>
              <a:t>, </a:t>
            </a:r>
            <a:endParaRPr lang="pl-PL" sz="1600" dirty="0"/>
          </a:p>
          <a:p>
            <a:pPr lvl="0"/>
            <a:r>
              <a:rPr lang="sk-SK" sz="1600" dirty="0"/>
              <a:t>Nezabúdajte na to, že Váš film je určený nepočujúcim osobám,</a:t>
            </a:r>
            <a:endParaRPr lang="pl-PL" sz="1600" dirty="0"/>
          </a:p>
          <a:p>
            <a:pPr lvl="0"/>
            <a:r>
              <a:rPr lang="sk-SK" sz="1600" dirty="0"/>
              <a:t>Na záver budete svoj film prezentovať pred celou triedou , aby ste sa mohli podeliť so svojimi vedomosťami, tvorivosťou, nápadmi a schopnosťami,</a:t>
            </a:r>
            <a:endParaRPr lang="pl-PL" sz="1600" dirty="0"/>
          </a:p>
          <a:p>
            <a:pPr lvl="0"/>
            <a:r>
              <a:rPr lang="sk-SK" sz="1600" dirty="0"/>
              <a:t>Ak učiteľ uzná, že je Váš film veľmi dobrý, môže slúžiť ako didaktická pomôcka pre Vašich kamarátov zo školy.</a:t>
            </a:r>
            <a:endParaRPr lang="pl-PL" sz="1600" dirty="0"/>
          </a:p>
          <a:p>
            <a:pPr marL="0" indent="0">
              <a:lnSpc>
                <a:spcPct val="90000"/>
              </a:lnSpc>
              <a:buNone/>
            </a:pPr>
            <a:endParaRPr lang="pl-PL" sz="1600" dirty="0"/>
          </a:p>
        </p:txBody>
      </p:sp>
    </p:spTree>
    <p:extLst>
      <p:ext uri="{BB962C8B-B14F-4D97-AF65-F5344CB8AC3E}">
        <p14:creationId xmlns:p14="http://schemas.microsoft.com/office/powerpoint/2010/main" val="257769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Zespół, Motywacja, Praca Zespołowa">
            <a:extLst>
              <a:ext uri="{FF2B5EF4-FFF2-40B4-BE49-F238E27FC236}">
                <a16:creationId xmlns:a16="http://schemas.microsoft.com/office/drawing/2014/main" xmlns="" id="{B07FE2A0-B679-416B-92C1-49BE923B05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74" r="22477"/>
          <a:stretch/>
        </p:blipFill>
        <p:spPr bwMode="auto">
          <a:xfrm>
            <a:off x="-2" y="10"/>
            <a:ext cx="609440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63BD0C53-16CC-4B81-BF33-DDA33BE55614}"/>
              </a:ext>
            </a:extLst>
          </p:cNvPr>
          <p:cNvSpPr>
            <a:spLocks noGrp="1"/>
          </p:cNvSpPr>
          <p:nvPr>
            <p:ph type="title"/>
          </p:nvPr>
        </p:nvSpPr>
        <p:spPr>
          <a:xfrm>
            <a:off x="6742108" y="629266"/>
            <a:ext cx="3307744" cy="746528"/>
          </a:xfrm>
        </p:spPr>
        <p:txBody>
          <a:bodyPr>
            <a:normAutofit/>
          </a:bodyPr>
          <a:lstStyle/>
          <a:p>
            <a:pPr algn="ctr"/>
            <a:r>
              <a:rPr lang="pl-PL" dirty="0"/>
              <a:t>PROCES</a:t>
            </a:r>
          </a:p>
        </p:txBody>
      </p:sp>
      <p:sp>
        <p:nvSpPr>
          <p:cNvPr id="3" name="Symbol zastępczy zawartości 2">
            <a:extLst>
              <a:ext uri="{FF2B5EF4-FFF2-40B4-BE49-F238E27FC236}">
                <a16:creationId xmlns:a16="http://schemas.microsoft.com/office/drawing/2014/main" xmlns="" id="{09F4CFF7-2A83-4CD1-908E-FB059993BBDF}"/>
              </a:ext>
            </a:extLst>
          </p:cNvPr>
          <p:cNvSpPr>
            <a:spLocks noGrp="1"/>
          </p:cNvSpPr>
          <p:nvPr>
            <p:ph idx="1"/>
          </p:nvPr>
        </p:nvSpPr>
        <p:spPr>
          <a:xfrm>
            <a:off x="6742108" y="2438400"/>
            <a:ext cx="4775976" cy="3809999"/>
          </a:xfrm>
        </p:spPr>
        <p:txBody>
          <a:bodyPr>
            <a:normAutofit/>
          </a:bodyPr>
          <a:lstStyle/>
          <a:p>
            <a:pPr>
              <a:buNone/>
            </a:pPr>
            <a:r>
              <a:rPr lang="sk-SK" sz="1600" dirty="0"/>
              <a:t>Nezabúdajte, že učiteľ bude hodnotiť:</a:t>
            </a:r>
            <a:endParaRPr lang="pl-PL" sz="1600" dirty="0"/>
          </a:p>
          <a:p>
            <a:pPr lvl="0"/>
            <a:r>
              <a:rPr lang="sk-SK" sz="1600" dirty="0"/>
              <a:t>Obsah Vášho filmu ( či súvisí s témou, či ste tému  úplne vyčerpali)</a:t>
            </a:r>
            <a:endParaRPr lang="pl-PL" sz="1600" dirty="0"/>
          </a:p>
          <a:p>
            <a:pPr lvl="0"/>
            <a:r>
              <a:rPr lang="sk-SK" sz="1600" dirty="0"/>
              <a:t>estetickú stránku filmu,</a:t>
            </a:r>
            <a:endParaRPr lang="pl-PL" sz="1600" dirty="0"/>
          </a:p>
          <a:p>
            <a:pPr lvl="0"/>
            <a:r>
              <a:rPr lang="sk-SK" sz="1600" dirty="0"/>
              <a:t>Vaše zaangažovanie pri projekte – na každej etape </a:t>
            </a:r>
            <a:br>
              <a:rPr lang="sk-SK" sz="1600" dirty="0"/>
            </a:br>
            <a:r>
              <a:rPr lang="sk-SK" sz="1600" dirty="0"/>
              <a:t>(v každom týždni). Učiteľ ohodnotí individuálne zaangažovanie, ale tiež schopnosť pracovať v skupine.</a:t>
            </a:r>
            <a:endParaRPr lang="pl-PL" sz="1600" dirty="0"/>
          </a:p>
        </p:txBody>
      </p:sp>
    </p:spTree>
    <p:extLst>
      <p:ext uri="{BB962C8B-B14F-4D97-AF65-F5344CB8AC3E}">
        <p14:creationId xmlns:p14="http://schemas.microsoft.com/office/powerpoint/2010/main" val="275402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A05FA84-CD51-4042-9991-91990BD17629}"/>
              </a:ext>
            </a:extLst>
          </p:cNvPr>
          <p:cNvSpPr>
            <a:spLocks noGrp="1"/>
          </p:cNvSpPr>
          <p:nvPr>
            <p:ph type="title"/>
          </p:nvPr>
        </p:nvSpPr>
        <p:spPr>
          <a:xfrm>
            <a:off x="731172" y="186904"/>
            <a:ext cx="9404723" cy="947017"/>
          </a:xfrm>
        </p:spPr>
        <p:txBody>
          <a:bodyPr/>
          <a:lstStyle/>
          <a:p>
            <a:pPr algn="ctr"/>
            <a:r>
              <a:rPr lang="pl-PL" dirty="0"/>
              <a:t>PROCES</a:t>
            </a:r>
          </a:p>
        </p:txBody>
      </p:sp>
      <p:sp>
        <p:nvSpPr>
          <p:cNvPr id="3" name="Symbol zastępczy zawartości 2">
            <a:extLst>
              <a:ext uri="{FF2B5EF4-FFF2-40B4-BE49-F238E27FC236}">
                <a16:creationId xmlns:a16="http://schemas.microsoft.com/office/drawing/2014/main" xmlns="" id="{ADB11712-5A4A-419A-9ED3-F076BBAAC48C}"/>
              </a:ext>
            </a:extLst>
          </p:cNvPr>
          <p:cNvSpPr>
            <a:spLocks noGrp="1"/>
          </p:cNvSpPr>
          <p:nvPr>
            <p:ph idx="1"/>
          </p:nvPr>
        </p:nvSpPr>
        <p:spPr>
          <a:xfrm>
            <a:off x="872198" y="1102024"/>
            <a:ext cx="9177655" cy="4848665"/>
          </a:xfrm>
        </p:spPr>
        <p:txBody>
          <a:bodyPr/>
          <a:lstStyle/>
          <a:p>
            <a:pPr algn="ctr">
              <a:buNone/>
            </a:pPr>
            <a:r>
              <a:rPr lang="sk-SK" dirty="0">
                <a:solidFill>
                  <a:srgbClr val="FF0000"/>
                </a:solidFill>
              </a:rPr>
              <a:t>1. TÝŽDEŇ PRÍPRAVY MATERIÁLOV DO FILMU</a:t>
            </a:r>
            <a:endParaRPr lang="pl-PL" dirty="0">
              <a:solidFill>
                <a:srgbClr val="FF0000"/>
              </a:solidFill>
            </a:endParaRPr>
          </a:p>
          <a:p>
            <a:r>
              <a:rPr lang="sk-SK" sz="1200" dirty="0"/>
              <a:t>Ako bude prebiehať Vaša práca? (po rozdelení do skupín)</a:t>
            </a:r>
            <a:endParaRPr lang="pl-PL" sz="1200" dirty="0"/>
          </a:p>
          <a:p>
            <a:r>
              <a:rPr lang="sk-SK" sz="1200" dirty="0"/>
              <a:t>Uveďte v tabuľke (sami takúto tabuľku pripravte ručne alebo vytlačte) aké elektrické zariadenia sa nachádzajú vo Vašich domácnostiach, aký majú príkon a koľko času ( v hodinách) ich používate počas dňa.</a:t>
            </a:r>
            <a:endParaRPr lang="pl-PL" sz="1200" dirty="0"/>
          </a:p>
          <a:p>
            <a:pPr marL="0" indent="0" algn="just">
              <a:buNone/>
            </a:pPr>
            <a:endParaRPr lang="pl-PL" sz="1200" dirty="0"/>
          </a:p>
          <a:p>
            <a:pPr marL="0" indent="0" algn="just">
              <a:buNone/>
            </a:pPr>
            <a:endParaRPr lang="pl-PL" dirty="0"/>
          </a:p>
        </p:txBody>
      </p:sp>
      <p:graphicFrame>
        <p:nvGraphicFramePr>
          <p:cNvPr id="4" name="Tabela 3">
            <a:extLst>
              <a:ext uri="{FF2B5EF4-FFF2-40B4-BE49-F238E27FC236}">
                <a16:creationId xmlns:a16="http://schemas.microsoft.com/office/drawing/2014/main" xmlns="" id="{1B91E04E-61FA-4FF9-8E0E-435969A45BC7}"/>
              </a:ext>
            </a:extLst>
          </p:cNvPr>
          <p:cNvGraphicFramePr>
            <a:graphicFrameLocks noGrp="1"/>
          </p:cNvGraphicFramePr>
          <p:nvPr>
            <p:extLst>
              <p:ext uri="{D42A27DB-BD31-4B8C-83A1-F6EECF244321}">
                <p14:modId xmlns:p14="http://schemas.microsoft.com/office/powerpoint/2010/main" val="4013461081"/>
              </p:ext>
            </p:extLst>
          </p:nvPr>
        </p:nvGraphicFramePr>
        <p:xfrm>
          <a:off x="893463" y="2406884"/>
          <a:ext cx="6283611" cy="4277776"/>
        </p:xfrm>
        <a:graphic>
          <a:graphicData uri="http://schemas.openxmlformats.org/drawingml/2006/table">
            <a:tbl>
              <a:tblPr firstRow="1" bandRow="1">
                <a:tableStyleId>{5C22544A-7EE6-4342-B048-85BDC9FD1C3A}</a:tableStyleId>
              </a:tblPr>
              <a:tblGrid>
                <a:gridCol w="1887780">
                  <a:extLst>
                    <a:ext uri="{9D8B030D-6E8A-4147-A177-3AD203B41FA5}">
                      <a16:colId xmlns:a16="http://schemas.microsoft.com/office/drawing/2014/main" xmlns="" val="1638841934"/>
                    </a:ext>
                  </a:extLst>
                </a:gridCol>
                <a:gridCol w="2164360">
                  <a:extLst>
                    <a:ext uri="{9D8B030D-6E8A-4147-A177-3AD203B41FA5}">
                      <a16:colId xmlns:a16="http://schemas.microsoft.com/office/drawing/2014/main" xmlns="" val="1381265792"/>
                    </a:ext>
                  </a:extLst>
                </a:gridCol>
                <a:gridCol w="2231471">
                  <a:extLst>
                    <a:ext uri="{9D8B030D-6E8A-4147-A177-3AD203B41FA5}">
                      <a16:colId xmlns:a16="http://schemas.microsoft.com/office/drawing/2014/main" xmlns="" val="2542734956"/>
                    </a:ext>
                  </a:extLst>
                </a:gridCol>
              </a:tblGrid>
              <a:tr h="620176">
                <a:tc>
                  <a:txBody>
                    <a:bodyPr/>
                    <a:lstStyle/>
                    <a:p>
                      <a:pPr algn="ctr"/>
                      <a:r>
                        <a:rPr lang="sk-SK" sz="1600" b="1" kern="1200" dirty="0">
                          <a:solidFill>
                            <a:schemeClr val="lt1"/>
                          </a:solidFill>
                          <a:latin typeface="+mn-lt"/>
                          <a:ea typeface="+mn-ea"/>
                          <a:cs typeface="+mn-cs"/>
                        </a:rPr>
                        <a:t>Zariadenia</a:t>
                      </a:r>
                      <a:endParaRPr lang="pl-PL" sz="1600" dirty="0"/>
                    </a:p>
                  </a:txBody>
                  <a:tcPr/>
                </a:tc>
                <a:tc>
                  <a:txBody>
                    <a:bodyPr/>
                    <a:lstStyle/>
                    <a:p>
                      <a:r>
                        <a:rPr lang="sk-SK" sz="1600" b="1" kern="1200" dirty="0">
                          <a:solidFill>
                            <a:schemeClr val="lt1"/>
                          </a:solidFill>
                          <a:latin typeface="+mn-lt"/>
                          <a:ea typeface="+mn-ea"/>
                          <a:cs typeface="+mn-cs"/>
                        </a:rPr>
                        <a:t>Výkon zariadenia</a:t>
                      </a:r>
                      <a:endParaRPr lang="pl-PL" sz="1600" dirty="0"/>
                    </a:p>
                  </a:txBody>
                  <a:tcPr/>
                </a:tc>
                <a:tc>
                  <a:txBody>
                    <a:bodyPr/>
                    <a:lstStyle/>
                    <a:p>
                      <a:r>
                        <a:rPr lang="sk-SK" sz="1600" b="1" kern="1200" dirty="0">
                          <a:solidFill>
                            <a:schemeClr val="lt1"/>
                          </a:solidFill>
                          <a:latin typeface="+mn-lt"/>
                          <a:ea typeface="+mn-ea"/>
                          <a:cs typeface="+mn-cs"/>
                        </a:rPr>
                        <a:t>Čas používania počas dňa</a:t>
                      </a:r>
                      <a:endParaRPr lang="pl-PL" sz="1600" dirty="0"/>
                    </a:p>
                  </a:txBody>
                  <a:tcPr/>
                </a:tc>
                <a:extLst>
                  <a:ext uri="{0D108BD9-81ED-4DB2-BD59-A6C34878D82A}">
                    <a16:rowId xmlns:a16="http://schemas.microsoft.com/office/drawing/2014/main" xmlns="" val="3561679889"/>
                  </a:ext>
                </a:extLst>
              </a:tr>
              <a:tr h="354386">
                <a:tc>
                  <a:txBody>
                    <a:bodyPr/>
                    <a:lstStyle/>
                    <a:p>
                      <a:r>
                        <a:rPr lang="pl-PL" dirty="0"/>
                        <a:t>1.</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2547283653"/>
                  </a:ext>
                </a:extLst>
              </a:tr>
              <a:tr h="354386">
                <a:tc>
                  <a:txBody>
                    <a:bodyPr/>
                    <a:lstStyle/>
                    <a:p>
                      <a:r>
                        <a:rPr lang="pl-PL" dirty="0"/>
                        <a:t>2.</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2128834256"/>
                  </a:ext>
                </a:extLst>
              </a:tr>
              <a:tr h="354386">
                <a:tc>
                  <a:txBody>
                    <a:bodyPr/>
                    <a:lstStyle/>
                    <a:p>
                      <a:r>
                        <a:rPr lang="pl-PL" dirty="0"/>
                        <a:t>3.</a:t>
                      </a:r>
                    </a:p>
                  </a:txBody>
                  <a:tcPr/>
                </a:tc>
                <a:tc>
                  <a:txBody>
                    <a:bodyPr/>
                    <a:lstStyle/>
                    <a:p>
                      <a:endParaRPr lang="pl-PL"/>
                    </a:p>
                  </a:txBody>
                  <a:tcPr/>
                </a:tc>
                <a:tc>
                  <a:txBody>
                    <a:bodyPr/>
                    <a:lstStyle/>
                    <a:p>
                      <a:endParaRPr lang="pl-PL" dirty="0"/>
                    </a:p>
                  </a:txBody>
                  <a:tcPr/>
                </a:tc>
                <a:extLst>
                  <a:ext uri="{0D108BD9-81ED-4DB2-BD59-A6C34878D82A}">
                    <a16:rowId xmlns:a16="http://schemas.microsoft.com/office/drawing/2014/main" xmlns="" val="2432331765"/>
                  </a:ext>
                </a:extLst>
              </a:tr>
              <a:tr h="354386">
                <a:tc>
                  <a:txBody>
                    <a:bodyPr/>
                    <a:lstStyle/>
                    <a:p>
                      <a:r>
                        <a:rPr lang="pl-PL" dirty="0"/>
                        <a:t>4.</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2574237898"/>
                  </a:ext>
                </a:extLst>
              </a:tr>
              <a:tr h="354386">
                <a:tc>
                  <a:txBody>
                    <a:bodyPr/>
                    <a:lstStyle/>
                    <a:p>
                      <a:r>
                        <a:rPr lang="pl-PL" dirty="0"/>
                        <a:t>5.</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3365250758"/>
                  </a:ext>
                </a:extLst>
              </a:tr>
              <a:tr h="354386">
                <a:tc>
                  <a:txBody>
                    <a:bodyPr/>
                    <a:lstStyle/>
                    <a:p>
                      <a:r>
                        <a:rPr lang="pl-PL" dirty="0"/>
                        <a:t>6.</a:t>
                      </a:r>
                    </a:p>
                  </a:txBody>
                  <a:tcPr/>
                </a:tc>
                <a:tc>
                  <a:txBody>
                    <a:bodyPr/>
                    <a:lstStyle/>
                    <a:p>
                      <a:endParaRPr lang="pl-PL" dirty="0"/>
                    </a:p>
                  </a:txBody>
                  <a:tcPr/>
                </a:tc>
                <a:tc>
                  <a:txBody>
                    <a:bodyPr/>
                    <a:lstStyle/>
                    <a:p>
                      <a:endParaRPr lang="pl-PL"/>
                    </a:p>
                  </a:txBody>
                  <a:tcPr/>
                </a:tc>
                <a:extLst>
                  <a:ext uri="{0D108BD9-81ED-4DB2-BD59-A6C34878D82A}">
                    <a16:rowId xmlns:a16="http://schemas.microsoft.com/office/drawing/2014/main" xmlns="" val="1644873285"/>
                  </a:ext>
                </a:extLst>
              </a:tr>
              <a:tr h="354386">
                <a:tc>
                  <a:txBody>
                    <a:bodyPr/>
                    <a:lstStyle/>
                    <a:p>
                      <a:r>
                        <a:rPr lang="pl-PL" dirty="0"/>
                        <a:t>7.</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3227202409"/>
                  </a:ext>
                </a:extLst>
              </a:tr>
              <a:tr h="354386">
                <a:tc>
                  <a:txBody>
                    <a:bodyPr/>
                    <a:lstStyle/>
                    <a:p>
                      <a:r>
                        <a:rPr lang="pl-PL" dirty="0"/>
                        <a:t>8.</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2177273174"/>
                  </a:ext>
                </a:extLst>
              </a:tr>
              <a:tr h="354386">
                <a:tc>
                  <a:txBody>
                    <a:bodyPr/>
                    <a:lstStyle/>
                    <a:p>
                      <a:r>
                        <a:rPr lang="pl-PL" dirty="0"/>
                        <a:t>9.</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400171476"/>
                  </a:ext>
                </a:extLst>
              </a:tr>
              <a:tr h="354386">
                <a:tc>
                  <a:txBody>
                    <a:bodyPr/>
                    <a:lstStyle/>
                    <a:p>
                      <a:r>
                        <a:rPr lang="pl-PL" dirty="0"/>
                        <a:t>10.</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2109830662"/>
                  </a:ext>
                </a:extLst>
              </a:tr>
            </a:tbl>
          </a:graphicData>
        </a:graphic>
      </p:graphicFrame>
      <p:pic>
        <p:nvPicPr>
          <p:cNvPr id="8194" name="Picture 2" descr="Efektywności Energetycznej, Energii">
            <a:extLst>
              <a:ext uri="{FF2B5EF4-FFF2-40B4-BE49-F238E27FC236}">
                <a16:creationId xmlns:a16="http://schemas.microsoft.com/office/drawing/2014/main" xmlns="" id="{D6B304F8-9EB5-4553-AE89-A2F1CCA7B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1605" y="2827089"/>
            <a:ext cx="3516080" cy="389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524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586F3E5-7D14-49E3-B4BD-16C6C26BCC79}"/>
              </a:ext>
            </a:extLst>
          </p:cNvPr>
          <p:cNvSpPr>
            <a:spLocks noGrp="1"/>
          </p:cNvSpPr>
          <p:nvPr>
            <p:ph type="title"/>
          </p:nvPr>
        </p:nvSpPr>
        <p:spPr>
          <a:xfrm>
            <a:off x="646111" y="562708"/>
            <a:ext cx="9404723" cy="998806"/>
          </a:xfrm>
        </p:spPr>
        <p:txBody>
          <a:bodyPr/>
          <a:lstStyle/>
          <a:p>
            <a:pPr algn="ctr"/>
            <a:r>
              <a:rPr lang="pl-PL" dirty="0"/>
              <a:t>PROCES</a:t>
            </a:r>
          </a:p>
        </p:txBody>
      </p:sp>
      <p:sp>
        <p:nvSpPr>
          <p:cNvPr id="3" name="Symbol zastępczy zawartości 2">
            <a:extLst>
              <a:ext uri="{FF2B5EF4-FFF2-40B4-BE49-F238E27FC236}">
                <a16:creationId xmlns:a16="http://schemas.microsoft.com/office/drawing/2014/main" xmlns="" id="{BFC712AC-9E93-487A-868A-04380438E288}"/>
              </a:ext>
            </a:extLst>
          </p:cNvPr>
          <p:cNvSpPr>
            <a:spLocks noGrp="1"/>
          </p:cNvSpPr>
          <p:nvPr>
            <p:ph idx="1"/>
          </p:nvPr>
        </p:nvSpPr>
        <p:spPr>
          <a:xfrm>
            <a:off x="583810" y="1364566"/>
            <a:ext cx="9466044" cy="4883833"/>
          </a:xfrm>
        </p:spPr>
        <p:txBody>
          <a:bodyPr/>
          <a:lstStyle/>
          <a:p>
            <a:r>
              <a:rPr lang="sk-SK" sz="1600" dirty="0"/>
              <a:t>Ďalším krokom bude vypočítanie, koľko elektrickej energie spotrebujú jednotlivé zariadenia. Pripravte ďalšiu tabuľku. Tentoraz uveďte v tabuľke nové zariadenia a vedľa vypočítajte ich spotrebu elektrickej energie  (tabuľku pripravte ručne alebo vytlačte). Spotrebu elektrickej energie vypočítate tak, že vynásobíte príkon časom (koľko hodín denne alebo týždenne je spotrebič zapnutý). Jednotkou spotreby elektrickej energie je kWh.</a:t>
            </a:r>
            <a:endParaRPr lang="pl-PL" sz="1600" dirty="0"/>
          </a:p>
        </p:txBody>
      </p:sp>
      <p:graphicFrame>
        <p:nvGraphicFramePr>
          <p:cNvPr id="4" name="Tabela 3">
            <a:extLst>
              <a:ext uri="{FF2B5EF4-FFF2-40B4-BE49-F238E27FC236}">
                <a16:creationId xmlns:a16="http://schemas.microsoft.com/office/drawing/2014/main" xmlns="" id="{08BF81C2-85F8-4B5D-A741-5D713CF91ADA}"/>
              </a:ext>
            </a:extLst>
          </p:cNvPr>
          <p:cNvGraphicFramePr>
            <a:graphicFrameLocks noGrp="1"/>
          </p:cNvGraphicFramePr>
          <p:nvPr>
            <p:extLst>
              <p:ext uri="{D42A27DB-BD31-4B8C-83A1-F6EECF244321}">
                <p14:modId xmlns:p14="http://schemas.microsoft.com/office/powerpoint/2010/main" val="284724231"/>
              </p:ext>
            </p:extLst>
          </p:nvPr>
        </p:nvGraphicFramePr>
        <p:xfrm>
          <a:off x="729842" y="2668778"/>
          <a:ext cx="10813409" cy="4122616"/>
        </p:xfrm>
        <a:graphic>
          <a:graphicData uri="http://schemas.openxmlformats.org/drawingml/2006/table">
            <a:tbl>
              <a:tblPr firstRow="1" bandRow="1">
                <a:tableStyleId>{5C22544A-7EE6-4342-B048-85BDC9FD1C3A}</a:tableStyleId>
              </a:tblPr>
              <a:tblGrid>
                <a:gridCol w="5358285">
                  <a:extLst>
                    <a:ext uri="{9D8B030D-6E8A-4147-A177-3AD203B41FA5}">
                      <a16:colId xmlns:a16="http://schemas.microsoft.com/office/drawing/2014/main" xmlns="" val="1208813760"/>
                    </a:ext>
                  </a:extLst>
                </a:gridCol>
                <a:gridCol w="5455124">
                  <a:extLst>
                    <a:ext uri="{9D8B030D-6E8A-4147-A177-3AD203B41FA5}">
                      <a16:colId xmlns:a16="http://schemas.microsoft.com/office/drawing/2014/main" xmlns="" val="3407841790"/>
                    </a:ext>
                  </a:extLst>
                </a:gridCol>
              </a:tblGrid>
              <a:tr h="0">
                <a:tc>
                  <a:txBody>
                    <a:bodyPr/>
                    <a:lstStyle/>
                    <a:p>
                      <a:r>
                        <a:rPr lang="sk-SK" sz="1800" b="1" kern="1200" dirty="0">
                          <a:solidFill>
                            <a:schemeClr val="lt1"/>
                          </a:solidFill>
                          <a:latin typeface="+mn-lt"/>
                          <a:ea typeface="+mn-ea"/>
                          <a:cs typeface="+mn-cs"/>
                        </a:rPr>
                        <a:t>Názov zariadenia</a:t>
                      </a:r>
                      <a:endParaRPr lang="pl-PL" sz="1400" dirty="0"/>
                    </a:p>
                  </a:txBody>
                  <a:tcPr/>
                </a:tc>
                <a:tc>
                  <a:txBody>
                    <a:bodyPr/>
                    <a:lstStyle/>
                    <a:p>
                      <a:r>
                        <a:rPr lang="sk-SK" sz="1800" b="1" kern="1200" dirty="0">
                          <a:solidFill>
                            <a:schemeClr val="lt1"/>
                          </a:solidFill>
                          <a:latin typeface="+mn-lt"/>
                          <a:ea typeface="+mn-ea"/>
                          <a:cs typeface="+mn-cs"/>
                        </a:rPr>
                        <a:t>Spotreba elektrickej energie</a:t>
                      </a:r>
                      <a:endParaRPr lang="pl-PL" sz="1400" dirty="0"/>
                    </a:p>
                  </a:txBody>
                  <a:tcPr/>
                </a:tc>
                <a:extLst>
                  <a:ext uri="{0D108BD9-81ED-4DB2-BD59-A6C34878D82A}">
                    <a16:rowId xmlns:a16="http://schemas.microsoft.com/office/drawing/2014/main" xmlns="" val="2194097879"/>
                  </a:ext>
                </a:extLst>
              </a:tr>
              <a:tr h="189325">
                <a:tc>
                  <a:txBody>
                    <a:bodyPr/>
                    <a:lstStyle/>
                    <a:p>
                      <a:r>
                        <a:rPr lang="pl-PL" sz="1400" dirty="0"/>
                        <a:t>1.</a:t>
                      </a:r>
                    </a:p>
                  </a:txBody>
                  <a:tcPr/>
                </a:tc>
                <a:tc>
                  <a:txBody>
                    <a:bodyPr/>
                    <a:lstStyle/>
                    <a:p>
                      <a:endParaRPr lang="pl-PL" dirty="0"/>
                    </a:p>
                  </a:txBody>
                  <a:tcPr/>
                </a:tc>
                <a:extLst>
                  <a:ext uri="{0D108BD9-81ED-4DB2-BD59-A6C34878D82A}">
                    <a16:rowId xmlns:a16="http://schemas.microsoft.com/office/drawing/2014/main" xmlns="" val="1675475706"/>
                  </a:ext>
                </a:extLst>
              </a:tr>
              <a:tr h="243840">
                <a:tc>
                  <a:txBody>
                    <a:bodyPr/>
                    <a:lstStyle/>
                    <a:p>
                      <a:r>
                        <a:rPr lang="pl-PL" sz="1400" dirty="0"/>
                        <a:t>2.</a:t>
                      </a:r>
                    </a:p>
                  </a:txBody>
                  <a:tcPr/>
                </a:tc>
                <a:tc>
                  <a:txBody>
                    <a:bodyPr/>
                    <a:lstStyle/>
                    <a:p>
                      <a:endParaRPr lang="pl-PL" dirty="0"/>
                    </a:p>
                  </a:txBody>
                  <a:tcPr/>
                </a:tc>
                <a:extLst>
                  <a:ext uri="{0D108BD9-81ED-4DB2-BD59-A6C34878D82A}">
                    <a16:rowId xmlns:a16="http://schemas.microsoft.com/office/drawing/2014/main" xmlns="" val="1329891795"/>
                  </a:ext>
                </a:extLst>
              </a:tr>
              <a:tr h="314308">
                <a:tc>
                  <a:txBody>
                    <a:bodyPr/>
                    <a:lstStyle/>
                    <a:p>
                      <a:r>
                        <a:rPr lang="pl-PL" sz="1400" dirty="0"/>
                        <a:t>3.</a:t>
                      </a:r>
                    </a:p>
                  </a:txBody>
                  <a:tcPr/>
                </a:tc>
                <a:tc>
                  <a:txBody>
                    <a:bodyPr/>
                    <a:lstStyle/>
                    <a:p>
                      <a:endParaRPr lang="pl-PL" dirty="0"/>
                    </a:p>
                  </a:txBody>
                  <a:tcPr/>
                </a:tc>
                <a:extLst>
                  <a:ext uri="{0D108BD9-81ED-4DB2-BD59-A6C34878D82A}">
                    <a16:rowId xmlns:a16="http://schemas.microsoft.com/office/drawing/2014/main" xmlns="" val="3084948706"/>
                  </a:ext>
                </a:extLst>
              </a:tr>
              <a:tr h="267329">
                <a:tc>
                  <a:txBody>
                    <a:bodyPr/>
                    <a:lstStyle/>
                    <a:p>
                      <a:r>
                        <a:rPr lang="pl-PL" sz="1400" dirty="0"/>
                        <a:t>4.</a:t>
                      </a:r>
                    </a:p>
                  </a:txBody>
                  <a:tcPr/>
                </a:tc>
                <a:tc>
                  <a:txBody>
                    <a:bodyPr/>
                    <a:lstStyle/>
                    <a:p>
                      <a:endParaRPr lang="pl-PL" dirty="0"/>
                    </a:p>
                  </a:txBody>
                  <a:tcPr/>
                </a:tc>
                <a:extLst>
                  <a:ext uri="{0D108BD9-81ED-4DB2-BD59-A6C34878D82A}">
                    <a16:rowId xmlns:a16="http://schemas.microsoft.com/office/drawing/2014/main" xmlns="" val="1458769827"/>
                  </a:ext>
                </a:extLst>
              </a:tr>
              <a:tr h="287463">
                <a:tc>
                  <a:txBody>
                    <a:bodyPr/>
                    <a:lstStyle/>
                    <a:p>
                      <a:r>
                        <a:rPr lang="pl-PL" sz="1400" dirty="0"/>
                        <a:t>5.</a:t>
                      </a:r>
                    </a:p>
                  </a:txBody>
                  <a:tcPr/>
                </a:tc>
                <a:tc>
                  <a:txBody>
                    <a:bodyPr/>
                    <a:lstStyle/>
                    <a:p>
                      <a:endParaRPr lang="pl-PL" dirty="0"/>
                    </a:p>
                  </a:txBody>
                  <a:tcPr/>
                </a:tc>
                <a:extLst>
                  <a:ext uri="{0D108BD9-81ED-4DB2-BD59-A6C34878D82A}">
                    <a16:rowId xmlns:a16="http://schemas.microsoft.com/office/drawing/2014/main" xmlns="" val="3713983405"/>
                  </a:ext>
                </a:extLst>
              </a:tr>
              <a:tr h="290818">
                <a:tc>
                  <a:txBody>
                    <a:bodyPr/>
                    <a:lstStyle/>
                    <a:p>
                      <a:r>
                        <a:rPr lang="pl-PL" sz="1400" dirty="0"/>
                        <a:t>6.</a:t>
                      </a:r>
                    </a:p>
                  </a:txBody>
                  <a:tcPr/>
                </a:tc>
                <a:tc>
                  <a:txBody>
                    <a:bodyPr/>
                    <a:lstStyle/>
                    <a:p>
                      <a:endParaRPr lang="pl-PL" dirty="0"/>
                    </a:p>
                  </a:txBody>
                  <a:tcPr/>
                </a:tc>
                <a:extLst>
                  <a:ext uri="{0D108BD9-81ED-4DB2-BD59-A6C34878D82A}">
                    <a16:rowId xmlns:a16="http://schemas.microsoft.com/office/drawing/2014/main" xmlns="" val="1625085875"/>
                  </a:ext>
                </a:extLst>
              </a:tr>
              <a:tr h="269007">
                <a:tc>
                  <a:txBody>
                    <a:bodyPr/>
                    <a:lstStyle/>
                    <a:p>
                      <a:r>
                        <a:rPr lang="pl-PL" sz="1400" dirty="0"/>
                        <a:t>7.</a:t>
                      </a:r>
                    </a:p>
                  </a:txBody>
                  <a:tcPr/>
                </a:tc>
                <a:tc>
                  <a:txBody>
                    <a:bodyPr/>
                    <a:lstStyle/>
                    <a:p>
                      <a:endParaRPr lang="pl-PL" dirty="0"/>
                    </a:p>
                  </a:txBody>
                  <a:tcPr/>
                </a:tc>
                <a:extLst>
                  <a:ext uri="{0D108BD9-81ED-4DB2-BD59-A6C34878D82A}">
                    <a16:rowId xmlns:a16="http://schemas.microsoft.com/office/drawing/2014/main" xmlns="" val="332732322"/>
                  </a:ext>
                </a:extLst>
              </a:tr>
              <a:tr h="263974">
                <a:tc>
                  <a:txBody>
                    <a:bodyPr/>
                    <a:lstStyle/>
                    <a:p>
                      <a:r>
                        <a:rPr lang="pl-PL" sz="1400" dirty="0"/>
                        <a:t>8.</a:t>
                      </a:r>
                    </a:p>
                  </a:txBody>
                  <a:tcPr/>
                </a:tc>
                <a:tc>
                  <a:txBody>
                    <a:bodyPr/>
                    <a:lstStyle/>
                    <a:p>
                      <a:endParaRPr lang="pl-PL" dirty="0"/>
                    </a:p>
                  </a:txBody>
                  <a:tcPr/>
                </a:tc>
                <a:extLst>
                  <a:ext uri="{0D108BD9-81ED-4DB2-BD59-A6C34878D82A}">
                    <a16:rowId xmlns:a16="http://schemas.microsoft.com/office/drawing/2014/main" xmlns="" val="3289477466"/>
                  </a:ext>
                </a:extLst>
              </a:tr>
              <a:tr h="210843">
                <a:tc>
                  <a:txBody>
                    <a:bodyPr/>
                    <a:lstStyle/>
                    <a:p>
                      <a:r>
                        <a:rPr lang="pl-PL" sz="1400" dirty="0"/>
                        <a:t>9.</a:t>
                      </a:r>
                    </a:p>
                  </a:txBody>
                  <a:tcPr/>
                </a:tc>
                <a:tc>
                  <a:txBody>
                    <a:bodyPr/>
                    <a:lstStyle/>
                    <a:p>
                      <a:endParaRPr lang="pl-PL" dirty="0"/>
                    </a:p>
                  </a:txBody>
                  <a:tcPr/>
                </a:tc>
                <a:extLst>
                  <a:ext uri="{0D108BD9-81ED-4DB2-BD59-A6C34878D82A}">
                    <a16:rowId xmlns:a16="http://schemas.microsoft.com/office/drawing/2014/main" xmlns="" val="2259194483"/>
                  </a:ext>
                </a:extLst>
              </a:tr>
              <a:tr h="465016">
                <a:tc>
                  <a:txBody>
                    <a:bodyPr/>
                    <a:lstStyle/>
                    <a:p>
                      <a:r>
                        <a:rPr lang="pl-PL" sz="1400" dirty="0"/>
                        <a:t>10.</a:t>
                      </a:r>
                    </a:p>
                  </a:txBody>
                  <a:tcPr/>
                </a:tc>
                <a:tc>
                  <a:txBody>
                    <a:bodyPr/>
                    <a:lstStyle/>
                    <a:p>
                      <a:endParaRPr lang="pl-PL" dirty="0"/>
                    </a:p>
                  </a:txBody>
                  <a:tcPr/>
                </a:tc>
                <a:extLst>
                  <a:ext uri="{0D108BD9-81ED-4DB2-BD59-A6C34878D82A}">
                    <a16:rowId xmlns:a16="http://schemas.microsoft.com/office/drawing/2014/main" xmlns="" val="3999390590"/>
                  </a:ext>
                </a:extLst>
              </a:tr>
            </a:tbl>
          </a:graphicData>
        </a:graphic>
      </p:graphicFrame>
      <p:pic>
        <p:nvPicPr>
          <p:cNvPr id="9218" name="Picture 2" descr="Green, Ekologia, Echo, Ekologicznie">
            <a:extLst>
              <a:ext uri="{FF2B5EF4-FFF2-40B4-BE49-F238E27FC236}">
                <a16:creationId xmlns:a16="http://schemas.microsoft.com/office/drawing/2014/main" xmlns="" id="{031A2B56-012B-484C-B3E2-EC09F7D2C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1798" y="767618"/>
            <a:ext cx="1742288" cy="158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316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796</TotalTime>
  <Words>1008</Words>
  <Application>Microsoft Office PowerPoint</Application>
  <PresentationFormat>Panoramiczny</PresentationFormat>
  <Paragraphs>177</Paragraphs>
  <Slides>22</Slides>
  <Notes>22</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22</vt:i4>
      </vt:variant>
    </vt:vector>
  </HeadingPairs>
  <TitlesOfParts>
    <vt:vector size="32" baseType="lpstr">
      <vt:lpstr>Arial</vt:lpstr>
      <vt:lpstr>Calibri</vt:lpstr>
      <vt:lpstr>Century Gothic</vt:lpstr>
      <vt:lpstr>Lucida Sans Unicode</vt:lpstr>
      <vt:lpstr>Mangal</vt:lpstr>
      <vt:lpstr>Times New Roman</vt:lpstr>
      <vt:lpstr>Trebuchet MS</vt:lpstr>
      <vt:lpstr>Wingdings</vt:lpstr>
      <vt:lpstr>Wingdings 3</vt:lpstr>
      <vt:lpstr>Jon</vt:lpstr>
      <vt:lpstr>ŠETRITE ELEKTRICKOU ENERGIOU</vt:lpstr>
      <vt:lpstr>ÚVOD</vt:lpstr>
      <vt:lpstr>ÚVOD</vt:lpstr>
      <vt:lpstr>ÚLOHA</vt:lpstr>
      <vt:lpstr>ÚLOHA</vt:lpstr>
      <vt:lpstr>ÚLOHA</vt:lpstr>
      <vt:lpstr>PROCES</vt:lpstr>
      <vt:lpstr>PROCES</vt:lpstr>
      <vt:lpstr>PROCES</vt:lpstr>
      <vt:lpstr>PROCES</vt:lpstr>
      <vt:lpstr>PROCES</vt:lpstr>
      <vt:lpstr>PROCES</vt:lpstr>
      <vt:lpstr>PROCES</vt:lpstr>
      <vt:lpstr>PROCES</vt:lpstr>
      <vt:lpstr>ZDROJE:</vt:lpstr>
      <vt:lpstr>VYHODNOTENIE</vt:lpstr>
      <vt:lpstr>VYHODNOTENIE</vt:lpstr>
      <vt:lpstr>CELKOVÉ OHODNOTENIE</vt:lpstr>
      <vt:lpstr>ZÁVER</vt:lpstr>
      <vt:lpstr>ZÁVER</vt:lpstr>
      <vt:lpstr>PRÍRUČKA PRE UČITEĽA</vt:lpstr>
      <vt:lpstr>PRÍRUČKA PRE UČITEĽA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OSZCZĘDZANIE ENERGII ELEKTRYCZNEJ W DOMU</dc:title>
  <dc:creator>Sabina Folwarska</dc:creator>
  <cp:lastModifiedBy>Anna Basta</cp:lastModifiedBy>
  <cp:revision>60</cp:revision>
  <dcterms:created xsi:type="dcterms:W3CDTF">2017-06-13T12:50:14Z</dcterms:created>
  <dcterms:modified xsi:type="dcterms:W3CDTF">2020-01-21T23:15:44Z</dcterms:modified>
</cp:coreProperties>
</file>