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7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zwierciadlo.pl/material-partnera/rozsadnie-planuj-swoje-zakupy" TargetMode="External"/><Relationship Id="rId3" Type="http://schemas.openxmlformats.org/officeDocument/2006/relationships/hyperlink" Target="https://mfiles.pl/pl/index.php/Mechanizm_rynkowy" TargetMode="External"/><Relationship Id="rId7" Type="http://schemas.openxmlformats.org/officeDocument/2006/relationships/hyperlink" Target="https://zrabatowani.pl/blog/dlaczego-kupujemy-na-promocjach/" TargetMode="External"/><Relationship Id="rId2" Type="http://schemas.openxmlformats.org/officeDocument/2006/relationships/hyperlink" Target="https://eszkola.pl/wos/popyt-podaz-952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owimyjak.se.pl/styl-zycia/moda-i-uroda/dlaczego-lubimy-wyprzedaze,14_53481.html" TargetMode="External"/><Relationship Id="rId5" Type="http://schemas.openxmlformats.org/officeDocument/2006/relationships/hyperlink" Target="https://www.tvokazje.pl/blog/post/na-czym-polega-fenomen-wyprzedazy.html" TargetMode="External"/><Relationship Id="rId10" Type="http://schemas.openxmlformats.org/officeDocument/2006/relationships/hyperlink" Target="https://confronter.pl/pl/blog/doradca-klienta/jak-oszczednie-robic-zakupy-lista-wskazowek" TargetMode="External"/><Relationship Id="rId4" Type="http://schemas.openxmlformats.org/officeDocument/2006/relationships/hyperlink" Target="https://poradnikprzedsiebiorcy.pl/-popyt-i-podaz-jak-oddzialuja-na-rynek" TargetMode="External"/><Relationship Id="rId9" Type="http://schemas.openxmlformats.org/officeDocument/2006/relationships/hyperlink" Target="https://parenting.pl/jak-robic-rozsadne-zakup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7624" y="3284984"/>
            <a:ext cx="7270576" cy="1728192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pl-PL" sz="3200" b="1" dirty="0"/>
            </a:br>
            <a:r>
              <a:rPr lang="pl-PL" sz="3200" b="1" dirty="0"/>
              <a:t>JESTEM ŚWIADOMYM UCZESTNIKIEM RYNKU! </a:t>
            </a:r>
            <a:br>
              <a:rPr lang="pl-PL" sz="3200" b="1" dirty="0"/>
            </a:br>
            <a:r>
              <a:rPr lang="pl-PL" sz="3200" b="1" dirty="0"/>
              <a:t>RACJONALNIE GOPODARUJĘ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051720" y="4869160"/>
            <a:ext cx="5720680" cy="1512168"/>
          </a:xfrm>
        </p:spPr>
        <p:txBody>
          <a:bodyPr>
            <a:normAutofit fontScale="92500"/>
          </a:bodyPr>
          <a:lstStyle/>
          <a:p>
            <a:pPr algn="ctr"/>
            <a:endParaRPr lang="pl-PL" sz="2800" dirty="0">
              <a:solidFill>
                <a:schemeClr val="tx1"/>
              </a:solidFill>
            </a:endParaRP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WEB QUEST JEST PRZEZNACZONY DLA KLAS SZKOŁY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170" name="AutoShape 2" descr="RYNEK - CZYM JEST? JAKIE SĄ RODZAJE RYNKÓW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172" name="AutoShape 4" descr="RYNEK - CZYM JEST? JAKIE SĄ RODZAJE RYNKÓW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5124" name="Picture 4" descr="Szał zakupów, czyli jak kupować ubrania z głową – STYLOVE Ann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9986" y="188641"/>
            <a:ext cx="3824014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648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6" name="Symbol zastępczy zawartości 3">
            <a:extLst>
              <a:ext uri="{FF2B5EF4-FFF2-40B4-BE49-F238E27FC236}">
                <a16:creationId xmlns:a16="http://schemas.microsoft.com/office/drawing/2014/main" id="{AF50203E-5D9A-45EB-93CE-B6E41AE44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827802"/>
              </p:ext>
            </p:extLst>
          </p:nvPr>
        </p:nvGraphicFramePr>
        <p:xfrm>
          <a:off x="0" y="1772816"/>
          <a:ext cx="9144000" cy="3479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329382591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8297908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04402499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69775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Liczba punktów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1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2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3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053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Zawartość merytoryczna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+mn-ea"/>
                          <a:cs typeface="+mn-cs"/>
                        </a:rPr>
                        <a:t>plakatu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</a:t>
                      </a:r>
                      <a:r>
                        <a:rPr lang="pl-PL" sz="1600" u="none" strike="noStrike" kern="1200" baseline="0" dirty="0"/>
                        <a:t> </a:t>
                      </a:r>
                      <a:r>
                        <a:rPr lang="pl-PL" sz="1600" u="none" strike="noStrike" kern="1200" dirty="0"/>
                        <a:t>słaba pod względem merytorycznym. Brakujące elementy.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dobra pod względem merytorycznym. Brak lub niewielkie błędy.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bardzo dobra merytorycznie. Poprawne, ciekawe  treści.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104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Wrażenia estetyczne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Złe rozplanowanie informacji. Nieatrakcyjna</a:t>
                      </a:r>
                      <a:r>
                        <a:rPr lang="pl-PL" sz="1600" u="none" strike="noStrike" kern="1200" baseline="0" dirty="0"/>
                        <a:t> forma przekazu. </a:t>
                      </a:r>
                      <a:endParaRPr lang="pl-PL" sz="1600" u="none" strike="noStrike" kern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Ciekawy sposób przekazu.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estetyczna, czytelna, przejrzysta,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Praca wyróżniająca się,</a:t>
                      </a:r>
                      <a:r>
                        <a:rPr lang="pl-PL" sz="1600" u="none" strike="noStrike" kern="1200" baseline="0" dirty="0"/>
                        <a:t> bardzo atrakcyjna forma przekazu. </a:t>
                      </a:r>
                      <a:r>
                        <a:rPr lang="pl-PL" sz="1600" u="none" strike="noStrike" kern="1200" dirty="0"/>
                        <a:t>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3130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5CA3591-DA42-4A25-A26C-2E3B85EE6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6983"/>
              </p:ext>
            </p:extLst>
          </p:nvPr>
        </p:nvGraphicFramePr>
        <p:xfrm>
          <a:off x="0" y="1988840"/>
          <a:ext cx="9144000" cy="3114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92887712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3823781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76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&lt;4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niedostateczna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00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4-5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dopuszczająca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02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6-7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052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8-9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7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10-11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bardzo 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441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12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celująca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016027"/>
                  </a:ext>
                </a:extLst>
              </a:tr>
            </a:tbl>
          </a:graphicData>
        </a:graphic>
      </p:graphicFrame>
      <p:pic>
        <p:nvPicPr>
          <p:cNvPr id="36866" name="Picture 2" descr="Sceny Rozwój Biznesu I Przyrost Ilustracja Wektor - Ilustracja ..."/>
          <p:cNvPicPr>
            <a:picLocks noChangeAspect="1" noChangeArrowheads="1"/>
          </p:cNvPicPr>
          <p:nvPr/>
        </p:nvPicPr>
        <p:blipFill>
          <a:blip r:embed="rId2" cstate="print"/>
          <a:srcRect b="10184"/>
          <a:stretch>
            <a:fillRect/>
          </a:stretch>
        </p:blipFill>
        <p:spPr bwMode="auto">
          <a:xfrm>
            <a:off x="5652120" y="0"/>
            <a:ext cx="2024513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Lekcja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204864"/>
            <a:ext cx="1800225" cy="2543175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A teraz zastanówcie się, co miało największy </a:t>
            </a:r>
            <a:r>
              <a:rPr lang="pl-PL" b="1" dirty="0"/>
              <a:t>wpływ na uzyskaną przez Waszą grupę ocenę</a:t>
            </a:r>
            <a:r>
              <a:rPr lang="pl-PL" dirty="0"/>
              <a:t>?</a:t>
            </a:r>
          </a:p>
          <a:p>
            <a:pPr>
              <a:buFontTx/>
              <a:buChar char="-"/>
            </a:pPr>
            <a:r>
              <a:rPr lang="pl-PL" dirty="0"/>
              <a:t>organizacja pracy w grupie?</a:t>
            </a:r>
          </a:p>
          <a:p>
            <a:pPr>
              <a:buFontTx/>
              <a:buChar char="-"/>
            </a:pPr>
            <a:r>
              <a:rPr lang="pl-PL" dirty="0"/>
              <a:t>efektywność komunikacji?</a:t>
            </a:r>
          </a:p>
          <a:p>
            <a:pPr>
              <a:buFontTx/>
              <a:buChar char="-"/>
            </a:pPr>
            <a:r>
              <a:rPr lang="pl-PL" dirty="0"/>
              <a:t>decyzje lidera grupy, jeżeli taki był?</a:t>
            </a:r>
          </a:p>
          <a:p>
            <a:pPr>
              <a:buFontTx/>
              <a:buChar char="-"/>
            </a:pPr>
            <a:r>
              <a:rPr lang="pl-PL" dirty="0"/>
              <a:t>indywidualne umiejętności i predyspozycje członków grupy?</a:t>
            </a:r>
          </a:p>
          <a:p>
            <a:pPr>
              <a:buFontTx/>
              <a:buChar char="-"/>
            </a:pPr>
            <a:r>
              <a:rPr lang="pl-PL" dirty="0"/>
              <a:t>inne? Jakie?....................................................</a:t>
            </a:r>
          </a:p>
          <a:p>
            <a:r>
              <a:rPr lang="pl-PL" dirty="0"/>
              <a:t>Co można poprawić, żeby w przyszłości poszło lepiej?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-171400"/>
            <a:ext cx="1763688" cy="11766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116632"/>
            <a:ext cx="5915000" cy="864096"/>
          </a:xfrm>
        </p:spPr>
        <p:txBody>
          <a:bodyPr>
            <a:normAutofit fontScale="90000"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36712"/>
            <a:ext cx="8507288" cy="602128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Jakie korzyści osiągnęliście z realizacji tego projektu?</a:t>
            </a:r>
          </a:p>
          <a:p>
            <a:pPr marL="457200" lvl="0" indent="-457200">
              <a:buAutoNum type="arabicPeriod"/>
            </a:pPr>
            <a:r>
              <a:rPr lang="pl-PL" sz="2400" dirty="0"/>
              <a:t>Mogliście w praktyce zastosować Waszą wiedzę i umiejętności.</a:t>
            </a:r>
          </a:p>
          <a:p>
            <a:pPr marL="457200" lvl="0" indent="-457200">
              <a:buAutoNum type="arabicPeriod"/>
            </a:pPr>
            <a:r>
              <a:rPr lang="pl-PL" sz="2400" dirty="0"/>
              <a:t>Mogliście poznać wiele nowych wiadomości na temat waszego funkcjonowania na rynku dóbr i usług i wyciągnąć wnioski.  </a:t>
            </a:r>
          </a:p>
          <a:p>
            <a:pPr lvl="0">
              <a:buAutoNum type="arabicPeriod"/>
            </a:pPr>
            <a:r>
              <a:rPr lang="pl-PL" sz="2400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sz="2400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sz="2400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sz="2400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sz="2400" dirty="0"/>
              <a:t>Mogliście Waszą pracę zaprezentować na forum klasy i podzielić się swoją wiedzą, spostrzeżeniami i umiejętnościami.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9144000" cy="2533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  <a:buNone/>
            </a:pPr>
            <a:endParaRPr lang="pl-PL" dirty="0">
              <a:latin typeface="Trebuchet MS" pitchFamily="34"/>
            </a:endParaRP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 i kreatywności.</a:t>
            </a: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4664"/>
            <a:ext cx="2204704" cy="155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93BD95-3275-4334-A5AE-A609257A8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84482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pl-PL"/>
              <a:t>Projekt „</a:t>
            </a:r>
            <a:r>
              <a:rPr lang="pl-PL" b="0" i="0">
                <a:effectLst/>
              </a:rPr>
              <a:t>Innowacyjne narzędzia w edukacji zawodowej dla niesłyszących</a:t>
            </a:r>
            <a:r>
              <a:rPr lang="pl-PL"/>
              <a:t>” korzysta z dofinansowania otrzymanego od Islandii, Liechtensteinu i Norwegii w ramach funduszy EOG. </a:t>
            </a:r>
            <a:br>
              <a:rPr lang="pl-PL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3730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5842992" cy="1008112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Kto z Was nie lubi wyprzedaży, niech podniesie rękę  - sądzę, że będzie ich bardzo mało lub żadnej… nic dziwnego, że lubimy korzystać z okazji… Ale czy zawsze warto?...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Dobrze działające </a:t>
            </a:r>
            <a:r>
              <a:rPr lang="pl-PL" b="1" dirty="0">
                <a:sym typeface="Wingdings" pitchFamily="2" charset="2"/>
              </a:rPr>
              <a:t>gospodarstwo domowe, </a:t>
            </a:r>
            <a:r>
              <a:rPr lang="pl-PL" dirty="0">
                <a:sym typeface="Wingdings" pitchFamily="2" charset="2"/>
              </a:rPr>
              <a:t>jakie tworzycie ze swoją rodziną lub już coraz częściej sami powinno znać podstawowe prawa i mechanizmy rynkowe, żeby „nie dać się wkręcić” i świadomie korzystać z dobrodziejstwa rynku </a:t>
            </a:r>
          </a:p>
        </p:txBody>
      </p:sp>
      <p:pic>
        <p:nvPicPr>
          <p:cNvPr id="4098" name="Picture 2" descr="Hity z gazetek promocyjnych - oferta od 20.05.2019 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88640"/>
            <a:ext cx="2870540" cy="16064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Specjalnie dla Was przygotowałam zadanie, które pomoże Wam uporządkować  wiedzę na temat podstawowych mechanizmów rynkowych i uświadomić sobie pewne pułapki, jakie w nich czyhają na konsumenta.  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Nie daj się nabrać…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4" name="Picture 2" descr="Promocje (końcówki serii, okazje cenowe) - Materiały dl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653136"/>
            <a:ext cx="4210050" cy="203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008600" cy="1143000"/>
          </a:xfrm>
        </p:spPr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249488"/>
            <a:ext cx="7818072" cy="46085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Waszym zadaniem będzie przygotowanie KRK czyli  </a:t>
            </a:r>
            <a:r>
              <a:rPr lang="pl-PL" b="1" dirty="0"/>
              <a:t>Kodeksu Racjonalnego Konsumenta</a:t>
            </a:r>
            <a:r>
              <a:rPr lang="pl-PL" dirty="0"/>
              <a:t>, którego przestrzeganie uchroni przed niepotrzebnymi wydatkami i nieuzasadnionym nadszarpnięciem budżetu gospodarstwa domowego. </a:t>
            </a:r>
          </a:p>
          <a:p>
            <a:pPr algn="just"/>
            <a:r>
              <a:rPr lang="pl-PL" dirty="0"/>
              <a:t>Zadanie wykonajcie w formie graficznej – najlepiej plakatu. </a:t>
            </a:r>
          </a:p>
          <a:p>
            <a:pPr algn="just"/>
            <a:r>
              <a:rPr lang="pl-PL" dirty="0"/>
              <a:t>Zadanie wykonajcie w dwu lub trzyosobowych grupach.</a:t>
            </a:r>
          </a:p>
          <a:p>
            <a:pPr algn="just"/>
            <a:r>
              <a:rPr lang="pl-PL" dirty="0">
                <a:sym typeface="Wingdings" pitchFamily="2" charset="2"/>
              </a:rPr>
              <a:t>Po zakończeniu pracy zaprezentujcie klasie jej efekty. </a:t>
            </a:r>
            <a:endParaRPr lang="pl-PL" dirty="0"/>
          </a:p>
          <a:p>
            <a:pPr>
              <a:buNone/>
            </a:pPr>
            <a:r>
              <a:rPr lang="pl-PL" dirty="0"/>
              <a:t>Powodzenia!</a:t>
            </a:r>
          </a:p>
        </p:txBody>
      </p:sp>
      <p:pic>
        <p:nvPicPr>
          <p:cNvPr id="27650" name="Picture 2" descr="Kodeks postępowania - Salzgi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0"/>
            <a:ext cx="1584176" cy="2220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lik:Mechanizm rynkowy rownowag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2818" y="2996952"/>
            <a:ext cx="4038364" cy="304669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201622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/>
              <a:t>   Punktem wyjściowym Waszej analizy powinien być podstawowy schemat zależności przyczynowo  –  skutkowych zachodzących między popytem, podażą i ceną. Dlaczego cena jest czasem niższa, a czasem wyższa?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043608" y="609329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Jeżeli ktoś nie pamięta tej zależności zapraszam do zasobów internetowych wskazanych w źródłach!!!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2057400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Na podstawie powyższego schematu szybko możemy wyjaśnić, dlaczego sięgamy po określony produkt – bo jest TAŃSZY!!</a:t>
            </a:r>
          </a:p>
          <a:p>
            <a:pPr algn="just"/>
            <a:r>
              <a:rPr lang="pl-PL" dirty="0"/>
              <a:t>Warto jednak bliżej przyjrzeć się, czy konkretna obniżka ceny to typowy przejaw mechanizmu rynkowego, czy też pułapka na nieświadomego konsumenta…</a:t>
            </a:r>
          </a:p>
          <a:p>
            <a:pPr algn="just"/>
            <a:r>
              <a:rPr lang="pl-PL" dirty="0"/>
              <a:t>Aby dowiedzieć się, jakie pułapki czyhają na Was w sklepach, na przykład podczas wyprzedaży, koniecznie zapoznajcie się ze źródłami internetowymi. Zapraszam </a:t>
            </a:r>
            <a:r>
              <a:rPr lang="pl-PL" dirty="0">
                <a:sym typeface="Wingdings" pitchFamily="2" charset="2"/>
              </a:rPr>
              <a:t></a:t>
            </a:r>
            <a:r>
              <a:rPr lang="pl-PL" dirty="0"/>
              <a:t> </a:t>
            </a:r>
          </a:p>
          <a:p>
            <a:pPr algn="just"/>
            <a:r>
              <a:rPr lang="pl-PL" dirty="0"/>
              <a:t>Znajdziecie tam też rady jak wystrzegać się tych pułapek – skorzystajcie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endParaRPr lang="pl-PL" dirty="0"/>
          </a:p>
        </p:txBody>
      </p:sp>
      <p:pic>
        <p:nvPicPr>
          <p:cNvPr id="29698" name="Picture 2" descr="ARC: Obniżka ceny jako forma promocji traci na popularności - Det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6632"/>
            <a:ext cx="2883316" cy="1920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23762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Przypomnijcie sobie własne zakupy podczas wyprzedaży. W świetle informacji, które przeanalizujecie we wskazanych źródłach pomyślcie, w które pułapki sami  wpadliście i co możecie zrobić, żeby tego nie powtórzyć…</a:t>
            </a:r>
          </a:p>
        </p:txBody>
      </p:sp>
      <p:pic>
        <p:nvPicPr>
          <p:cNvPr id="4" name="Picture 2" descr="Bulb, bulb head, business, creative, idea, imagination, thinking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829" y="3761656"/>
            <a:ext cx="3096343" cy="3096344"/>
          </a:xfrm>
          <a:prstGeom prst="rect">
            <a:avLst/>
          </a:prstGeom>
          <a:noFill/>
        </p:spPr>
      </p:pic>
      <p:sp>
        <p:nvSpPr>
          <p:cNvPr id="6" name="Objaśnienie prostokątne zaokrąglone 5"/>
          <p:cNvSpPr/>
          <p:nvPr/>
        </p:nvSpPr>
        <p:spPr>
          <a:xfrm>
            <a:off x="251520" y="3573016"/>
            <a:ext cx="2520280" cy="1512168"/>
          </a:xfrm>
          <a:prstGeom prst="wedgeRoundRectCallout">
            <a:avLst>
              <a:gd name="adj1" fmla="val 71383"/>
              <a:gd name="adj2" fmla="val -55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CO NAJCZĘŚCIEJ SZWANKUJE (ŹLE DZIAŁA) PODCZAS MOICH ZAKUPÓW?</a:t>
            </a:r>
          </a:p>
        </p:txBody>
      </p:sp>
      <p:sp>
        <p:nvSpPr>
          <p:cNvPr id="7" name="Objaśnienie prostokątne zaokrąglone 6"/>
          <p:cNvSpPr/>
          <p:nvPr/>
        </p:nvSpPr>
        <p:spPr>
          <a:xfrm>
            <a:off x="6623720" y="3501008"/>
            <a:ext cx="2520280" cy="1512168"/>
          </a:xfrm>
          <a:prstGeom prst="wedgeRoundRectCallout">
            <a:avLst>
              <a:gd name="adj1" fmla="val -72988"/>
              <a:gd name="adj2" fmla="val -17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JAK MOGĘ TO POPRAWIĆ?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>
                <a:hlinkClick r:id="rId2"/>
              </a:rPr>
              <a:t>https://eszkola.pl/wos/popyt-podaz-9522.html</a:t>
            </a:r>
            <a:endParaRPr lang="pl-PL" dirty="0">
              <a:hlinkClick r:id="rId3"/>
            </a:endParaRPr>
          </a:p>
          <a:p>
            <a:r>
              <a:rPr lang="pl-PL" dirty="0">
                <a:hlinkClick r:id="rId3"/>
              </a:rPr>
              <a:t>https://mfiles.pl/pl/index.php/Mechanizm_rynkowy</a:t>
            </a:r>
            <a:endParaRPr lang="pl-PL" dirty="0"/>
          </a:p>
          <a:p>
            <a:r>
              <a:rPr lang="pl-PL" dirty="0">
                <a:hlinkClick r:id="rId4"/>
              </a:rPr>
              <a:t>https://poradnikprzedsiebiorcy.pl/-popyt-i-podaz-jak-oddzialuja-na-rynek</a:t>
            </a:r>
            <a:endParaRPr lang="pl-PL" dirty="0"/>
          </a:p>
          <a:p>
            <a:r>
              <a:rPr lang="pl-PL" dirty="0">
                <a:hlinkClick r:id="rId5"/>
              </a:rPr>
              <a:t>https://www.tvokazje.pl/blog/post/na-czym-polega-fenomen-wyprzedazy.html</a:t>
            </a:r>
            <a:endParaRPr lang="pl-PL" dirty="0"/>
          </a:p>
          <a:p>
            <a:r>
              <a:rPr lang="pl-PL" dirty="0">
                <a:hlinkClick r:id="rId6"/>
              </a:rPr>
              <a:t>http://mowimyjak.se.pl/styl-zycia/moda-i-uroda/dlaczego-lubimy-wyprzedaze,14_53481.html</a:t>
            </a:r>
            <a:endParaRPr lang="pl-PL" dirty="0"/>
          </a:p>
          <a:p>
            <a:r>
              <a:rPr lang="pl-PL" dirty="0">
                <a:hlinkClick r:id="rId7"/>
              </a:rPr>
              <a:t>https://zrabatowani.pl/blog/dlaczego-kupujemy-na-promocjach/</a:t>
            </a:r>
            <a:endParaRPr lang="pl-PL" dirty="0"/>
          </a:p>
          <a:p>
            <a:r>
              <a:rPr lang="pl-PL" dirty="0">
                <a:hlinkClick r:id="rId8"/>
              </a:rPr>
              <a:t>https://zwierciadlo.pl/material-partnera/rozsadnie-planuj-swoje-zakupy</a:t>
            </a:r>
            <a:endParaRPr lang="pl-PL" dirty="0"/>
          </a:p>
          <a:p>
            <a:r>
              <a:rPr lang="pl-PL" dirty="0">
                <a:hlinkClick r:id="rId9"/>
              </a:rPr>
              <a:t>https://parenting.pl/jak-robic-rozsadne-zakupy</a:t>
            </a:r>
            <a:endParaRPr lang="pl-PL" dirty="0"/>
          </a:p>
          <a:p>
            <a:r>
              <a:rPr lang="pl-PL" dirty="0">
                <a:hlinkClick r:id="rId10"/>
              </a:rPr>
              <a:t>https://confronter.pl/pl/blog/doradca-klienta/jak-oszczednie-robic-zakupy-lista-wskazowek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C352E42-B4FE-4449-8FDF-BF6455D27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0427"/>
              </p:ext>
            </p:extLst>
          </p:nvPr>
        </p:nvGraphicFramePr>
        <p:xfrm>
          <a:off x="539552" y="1427480"/>
          <a:ext cx="7842866" cy="5430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27841">
                  <a:extLst>
                    <a:ext uri="{9D8B030D-6E8A-4147-A177-3AD203B41FA5}">
                      <a16:colId xmlns:a16="http://schemas.microsoft.com/office/drawing/2014/main" val="19437586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67063999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01831530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121238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 dirty="0"/>
                        <a:t>Liczba punktów</a:t>
                      </a:r>
                      <a:endParaRPr lang="pl-PL" sz="1800" b="0" i="0" u="none" strike="noStrike" kern="1200" dirty="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1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2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3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4955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Zaangażowanie grupy w pracę  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i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 umiejętność współpracy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Brak zaangażowania wszystkich członków grupy w pracę i kreatywną współpracę.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zaangażowanie w pracę wszystkich członków grupy. Umiejętność współpracy na zadowalającym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Pełne zaangażowanie w pracę wszystkich członków grupy. Wzajemne motywowanie się do pracy. Umiejętność współpracy w grupie na wysokim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23297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+mn-ea"/>
                          <a:cs typeface="+mn-cs"/>
                        </a:rPr>
                        <a:t>plakatu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mało czytelna, pobieżna, nie budząca zainteresowania. Brak odpowiedzi na pytania nauczyciela i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czytelna, dobra, interesująca. Nie wszystkie odpowiedzi są trafne i satysfakcjonujące na stawiane pytania.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ładna, wyczerpująca, atrakcyjna. Poprawne odpowiedzi na pytania sprawdzające nauczyciela oraz pytania innych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9437558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135</TotalTime>
  <Words>972</Words>
  <Application>Microsoft Office PowerPoint</Application>
  <PresentationFormat>Pokaz na ekranie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Gill Sans MT</vt:lpstr>
      <vt:lpstr>Trebuchet MS</vt:lpstr>
      <vt:lpstr>Verdana</vt:lpstr>
      <vt:lpstr>Wingdings 2</vt:lpstr>
      <vt:lpstr>Przesilenie</vt:lpstr>
      <vt:lpstr> JESTEM ŚWIADOMYM UCZESTNIKIEM RYNKU!  RACJONALNIE GOPODARUJĘ</vt:lpstr>
      <vt:lpstr>WPROWADZENIE</vt:lpstr>
      <vt:lpstr>WPROWADZENIE</vt:lpstr>
      <vt:lpstr>ZADANIE</vt:lpstr>
      <vt:lpstr>PROCES </vt:lpstr>
      <vt:lpstr>PROCES</vt:lpstr>
      <vt:lpstr>PROCES</vt:lpstr>
      <vt:lpstr>ŹRÓDŁA </vt:lpstr>
      <vt:lpstr>EWALUACJA </vt:lpstr>
      <vt:lpstr>EWALUACJA </vt:lpstr>
      <vt:lpstr>EWALUACJA </vt:lpstr>
      <vt:lpstr>KONKLUZJE I WNIOSKI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JESTEM AKTYWNYM UCZESTNIKIEM RYNKU!  ZNAM PRAWA I MECHANIZMY RYNKOWE</dc:title>
  <dc:creator>HP</dc:creator>
  <cp:lastModifiedBy>Dell</cp:lastModifiedBy>
  <cp:revision>14</cp:revision>
  <dcterms:created xsi:type="dcterms:W3CDTF">2020-08-02T11:10:10Z</dcterms:created>
  <dcterms:modified xsi:type="dcterms:W3CDTF">2020-09-13T18:27:08Z</dcterms:modified>
</cp:coreProperties>
</file>