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3.png"/><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postaci historycznej jaką jest Johannes Gutenberg</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a:t>
          </a:r>
          <a:r>
            <a:rPr lang="pl-PL" dirty="0" smtClean="0"/>
            <a:t>prezentację na temat Johanesa Gutenberga jako ojca poligrafii, wskazując na jego życiorys i dokonane odkrycia.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życiorysu Gutenberga.</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A7558FD2-BEC0-4F52-AEF7-DA616B0DB493}" type="presOf" srcId="{5C9B7420-5441-4C79-BE06-575412E9EFCB}" destId="{BD96413E-9B96-42C5-9690-919B031C4A02}"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3B4C82F1-CC67-41A9-9F64-CA681F4AADD9}" srcId="{F50C33F2-E1F4-4F0A-AE17-06F704849578}" destId="{EB2FAE0B-C33C-4DBB-9595-711C36489362}" srcOrd="0" destOrd="0" parTransId="{21B9F6B2-1C5D-4921-9C6D-836C684086C8}" sibTransId="{AF3B9E82-5B03-44C3-9D4A-4C78794AF75C}"/>
    <dgm:cxn modelId="{10465AA8-06ED-4E45-9F27-75E9FE783553}" type="presOf" srcId="{64E94B12-6ACA-46F2-8AEC-2A3A9F0F33AC}" destId="{90E1C5AD-FD6A-4FD6-9B2F-D14C1B079868}"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957B935B-8EA5-4F10-A81D-A9BFC73A8065}" type="presOf" srcId="{534139B3-0104-4042-B92B-973A33C11501}" destId="{2CF03B6F-5D5B-4937-8917-8C3F3F0C48EA}" srcOrd="0" destOrd="0" presId="urn:microsoft.com/office/officeart/2008/layout/LinedList"/>
    <dgm:cxn modelId="{4394AB7A-8804-479E-B138-7AF78E7F65DD}" type="presOf" srcId="{EB2FAE0B-C33C-4DBB-9595-711C36489362}" destId="{A7E94BA6-59A1-4411-80E3-6F83E0AB3E76}"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7B432E9-CED4-4F18-A0F1-CC0433B6DA0E}" srcId="{3A50010E-0E61-4FD0-8F52-5E15081E9B87}" destId="{F50C33F2-E1F4-4F0A-AE17-06F704849578}" srcOrd="0" destOrd="0" parTransId="{5A277ACE-B3C0-4B9D-86A0-BBE30FC444C9}" sibTransId="{8EB30DB8-3966-4553-B900-25457D61099C}"/>
    <dgm:cxn modelId="{AF60ED82-E2E9-4CE2-A64E-B7997B032FA3}" srcId="{3A50010E-0E61-4FD0-8F52-5E15081E9B87}" destId="{B8EAE0C1-F869-4CE2-B865-28DD881C2C70}" srcOrd="1" destOrd="0" parTransId="{8E641EE7-663B-4C8E-A461-20106238AD11}" sibTransId="{A2C664AD-FBD1-478C-AC05-DAF71F64C40F}"/>
    <dgm:cxn modelId="{FED2B08A-1E34-45AE-A57C-885B5B76C98C}" type="presOf" srcId="{44585B5D-B93F-4300-B7BA-72B02E063A16}" destId="{0408DA96-BC31-4EC1-B8CA-AB766C48FE0F}"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a:t>
          </a:r>
          <a:r>
            <a:rPr lang="pl-PL" dirty="0" smtClean="0"/>
            <a:t>na temat życiorysu i odkryć Gutenberga oraz wpływu Jego odkryć na życie współczesnych ludzi</a:t>
          </a:r>
          <a:endParaRPr lang="pl-PL" dirty="0"/>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które wynalazki najbardziej wpłynęły na życie obecnej cywilizacji oraz wyszukania wielu ciekawostek z życia Gutenberga. </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bohatera i twórcy poligrafii.</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872F29D1-ADF4-4C4C-9128-F8BFEC45D168}" srcId="{F50C33F2-E1F4-4F0A-AE17-06F704849578}" destId="{778396C3-6D6D-4392-9D39-5365221E7F13}" srcOrd="3" destOrd="0" parTransId="{16949282-3DB6-4F8C-86A3-FAA9EC1C2866}" sibTransId="{790B3498-1356-4D9E-A0BB-87AAD6A0419A}"/>
    <dgm:cxn modelId="{3E0FB5A4-D8CC-4717-845F-2E30CA5CA206}" type="presOf" srcId="{3A50010E-0E61-4FD0-8F52-5E15081E9B87}" destId="{AFD94F06-FAF5-4467-BC83-712945F6D132}"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E17E7FE8-92C8-4B5A-AB68-9BB2496EAD4E}" type="presOf" srcId="{F4585E4E-19EC-4308-8E52-35A44EC3652A}" destId="{2F98DC35-E056-40A2-8FCB-E1558B9268E1}"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22AC114C-D96F-4A97-9021-EEB85877A88E}" srcId="{F50C33F2-E1F4-4F0A-AE17-06F704849578}" destId="{A59D627C-0EFF-4BDC-AF83-ED7A7E0C36FE}" srcOrd="1" destOrd="0" parTransId="{9F9D3FB7-200C-490E-AD3A-85DE34C20E4A}" sibTransId="{E62DE20B-67CC-4979-8E24-72E43E6C9E5D}"/>
    <dgm:cxn modelId="{E2EFFECD-58E5-4DD9-9403-2F2DD46346AD}" type="presOf" srcId="{17FD579C-EBAE-4627-9369-F256ECF154FE}" destId="{264EA215-99C0-464D-920D-BFA6F13993BF}"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1E93ABE2-86C2-4C1C-B8C2-4266EAD3E243}" type="presOf" srcId="{5E47A8D1-AFB9-434C-836F-172F5C121CBE}" destId="{705DCCFA-AA77-4C19-A229-82F59C4DC9F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A1531620-9C19-47FC-A0C8-4CA85A5A0445}" srcId="{99108FDA-CB7F-4990-8842-1D21249F6618}" destId="{F8C0D351-E09E-4DBA-A6D4-D8FC9142DEF9}" srcOrd="2" destOrd="0" parTransId="{59E7586C-2F99-419E-875C-6C944E1074EA}" sibTransId="{63E3D6E4-F5E5-4E9E-9CCA-26EFE10F79C5}"/>
    <dgm:cxn modelId="{E63DEDC8-37D6-4C4D-999D-DB7C0966E48A}" srcId="{F50C33F2-E1F4-4F0A-AE17-06F704849578}" destId="{17FD579C-EBAE-4627-9369-F256ECF154FE}" srcOrd="0" destOrd="0" parTransId="{FF6B01CD-ED6D-441C-927F-B664E6D0C175}" sibTransId="{ADCE8666-4A8D-473C-ABC9-CFAB3D1448BC}"/>
    <dgm:cxn modelId="{61448DEE-E128-48E6-9E94-CCB85D23D061}" type="presOf" srcId="{66E95FD9-E25D-4AC5-BF70-2AD353F11B6A}" destId="{B374A125-2957-4539-A599-D4107E89FE3E}" srcOrd="0" destOrd="0" presId="urn:microsoft.com/office/officeart/2008/layout/LinedList"/>
    <dgm:cxn modelId="{D57143B4-239A-4D74-8C59-43043016FE3D}" type="presOf" srcId="{778396C3-6D6D-4392-9D39-5365221E7F13}" destId="{38A40240-EE2F-4E0B-8D8A-433957476A5D}"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5F51CC1B-4949-4414-8D6C-24EB41F22007}" type="presOf" srcId="{99108FDA-CB7F-4990-8842-1D21249F6618}" destId="{AC5FC072-44B8-43B9-A1A1-0AF8C4BA26EE}" srcOrd="0" destOrd="0" presId="urn:microsoft.com/office/officeart/2008/layout/LinedList"/>
    <dgm:cxn modelId="{E8A5FEBD-58DF-4A89-A100-EE5DE16D7639}" type="presOf" srcId="{F8C0D351-E09E-4DBA-A6D4-D8FC9142DEF9}" destId="{62AF4992-13E7-4F4D-ADD2-E0904CAA3799}"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60BEE589-1B81-4CCF-8834-181507EC017F}" type="presOf" srcId="{51EF104F-453A-40C9-A69A-78FA98D33CAE}" destId="{737C5656-76BB-402B-8342-3524BFCEFA45}"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A023F778-562A-46E4-A8E4-8D2BA3CE17A1}" type="presOf" srcId="{9A51957E-4088-4E75-BA4C-1F335BE687A6}" destId="{4050FA74-8C6D-4098-B6F6-56CC70BD4C92}"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67831845-12D6-4FED-A57E-095B1549D213}" srcId="{12FD1537-C9D0-4B2B-A0FE-A6DC928FE6E9}" destId="{4B07E24F-07D4-4572-A167-679B26F308CF}" srcOrd="4" destOrd="0" parTransId="{40CD9C9A-C64E-4143-AB19-08877EB52CA1}" sibTransId="{7ED5F0E8-791D-4A55-84FB-A2146E322576}"/>
    <dgm:cxn modelId="{454F7774-E000-45F6-9E0D-5BA630AB8DC5}" type="presOf" srcId="{6A660416-E7A6-4E2C-A8EF-1A3AC5A0B514}" destId="{008725AC-39C3-40B7-B695-673914BF8091}"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C7C21216-2CD1-481C-8762-8E3F6B5E3EDD}" type="presOf" srcId="{4B07E24F-07D4-4572-A167-679B26F308CF}" destId="{3595C325-03B7-46AF-9550-EF4E114CC358}" srcOrd="0" destOrd="0" presId="urn:microsoft.com/office/officeart/2005/8/layout/process4"/>
    <dgm:cxn modelId="{D5C273CA-C909-486D-8670-6FAB7BD03ECC}" type="presOf" srcId="{12FD1537-C9D0-4B2B-A0FE-A6DC928FE6E9}" destId="{9C6B6CE1-7C49-4BDC-9FD8-0B85A4B1F8FA}" srcOrd="0" destOrd="0" presId="urn:microsoft.com/office/officeart/2005/8/layout/process4"/>
    <dgm:cxn modelId="{7EDD9823-40E9-4BF0-83AD-9E7D22883C66}" srcId="{12FD1537-C9D0-4B2B-A0FE-A6DC928FE6E9}" destId="{D8B0BE8A-4AFA-4212-AEB7-5C379C4601E5}" srcOrd="2" destOrd="0" parTransId="{66FE8662-4586-4EE3-AD84-27C55398499B}" sibTransId="{90927606-538D-42DE-9B58-292DAC4A770F}"/>
    <dgm:cxn modelId="{BD1DE0A5-C857-45C6-9EF4-7BA4F88BC5EE}" srcId="{12FD1537-C9D0-4B2B-A0FE-A6DC928FE6E9}" destId="{EE149F14-0A53-493A-9D4B-91D1F2B7C86D}" srcOrd="3" destOrd="0" parTransId="{C196786B-A176-4731-8020-81190F553DCF}" sibTransId="{D857D37A-D1FA-46CC-B138-65AA12169BB9}"/>
    <dgm:cxn modelId="{9BEB09E6-71A6-45BF-9028-F449B0875880}" type="presOf" srcId="{EE149F14-0A53-493A-9D4B-91D1F2B7C86D}" destId="{24D522E1-3122-4547-B36A-37055567B9B6}" srcOrd="0" destOrd="0" presId="urn:microsoft.com/office/officeart/2005/8/layout/process4"/>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3A1B8BA5-8CA3-4B8E-8223-0FBEE1861133}" type="presOf" srcId="{10F0BCA8-E511-4366-A71A-BC7B3C73FA8B}" destId="{729DFBE3-8380-4A6E-A7F7-2E849D608EA9}" srcOrd="0" destOrd="0" presId="urn:microsoft.com/office/officeart/2005/8/layout/vList3"/>
    <dgm:cxn modelId="{E97D67C7-F208-4766-A435-AACF245017E7}" srcId="{3E98D307-BFAA-4D97-9DC9-EE6AB3EA965A}" destId="{35C7B276-D57D-4FF4-8F0C-B99055EA1493}" srcOrd="5" destOrd="0" parTransId="{CF2AC14E-E4E2-4BED-9076-281CA7F4EEC5}" sibTransId="{DA374BE0-E313-4613-9F6C-6C2209C0AFB8}"/>
    <dgm:cxn modelId="{0DA584E9-0D75-4AE8-8327-2AD67B1A83FB}" type="presOf" srcId="{35C7B276-D57D-4FF4-8F0C-B99055EA1493}" destId="{FAF2C545-8898-4C87-8842-C2BFFE6EA546}" srcOrd="0" destOrd="0" presId="urn:microsoft.com/office/officeart/2005/8/layout/vList3"/>
    <dgm:cxn modelId="{CE007BEA-CF59-4AEA-AF84-72AE0C84D543}" srcId="{3E98D307-BFAA-4D97-9DC9-EE6AB3EA965A}" destId="{D8063049-7493-41D4-B1CC-A03AC1B1AFDC}" srcOrd="0" destOrd="0" parTransId="{E844E0A0-6934-4E22-8DB8-4AD9955F1EE3}" sibTransId="{FC0669D5-0C79-403E-9A37-22B82EF431F3}"/>
    <dgm:cxn modelId="{A3C0FECD-EDDF-4E58-B662-9EF2A9E7A584}" type="presOf" srcId="{EDC471C4-26D6-4ABB-A2F2-0A4B2A2468B3}" destId="{A6B74D06-34AD-4D16-B4E0-4E2C6AF40336}" srcOrd="0" destOrd="0" presId="urn:microsoft.com/office/officeart/2005/8/layout/vList3"/>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01173380-AF89-4316-A0F9-7DBD0A87E3EE}" type="presOf" srcId="{3E98D307-BFAA-4D97-9DC9-EE6AB3EA965A}" destId="{2E28AD82-E0DA-4571-AFE1-F4E84CFF355C}" srcOrd="0" destOrd="0" presId="urn:microsoft.com/office/officeart/2005/8/layout/vList3"/>
    <dgm:cxn modelId="{A9C5EA46-9CA4-4233-9C96-EFF3D6B661BE}" type="presOf" srcId="{F893FA8B-B776-4162-A91B-B82610C26CE4}" destId="{9F16C54F-283C-494E-B416-1183D9A4F938}" srcOrd="0" destOrd="0" presId="urn:microsoft.com/office/officeart/2005/8/layout/vList3"/>
    <dgm:cxn modelId="{2277025D-E632-4EC4-9753-561F787C8618}" type="presOf" srcId="{D8063049-7493-41D4-B1CC-A03AC1B1AFDC}" destId="{ED6EB2E0-A139-4B50-AC2A-3AD24560496A}" srcOrd="0" destOrd="0" presId="urn:microsoft.com/office/officeart/2005/8/layout/vList3"/>
    <dgm:cxn modelId="{F76C4D90-E539-4A3A-98CC-75ED44D55C07}" srcId="{3E98D307-BFAA-4D97-9DC9-EE6AB3EA965A}" destId="{2272E22D-0414-47B6-B861-2A354CA76915}" srcOrd="2" destOrd="0" parTransId="{60A2EE8C-4525-4E19-A7C2-B2194FAE7747}" sibTransId="{3FFEB8F4-F76F-4A14-9E8D-6329C03DB0FD}"/>
    <dgm:cxn modelId="{3B7BA5DE-6778-49BE-BCF5-AF07D5CA61BB}" type="presOf" srcId="{2272E22D-0414-47B6-B861-2A354CA76915}" destId="{38DD6933-494C-4E0B-9DDD-E1DE84984A4A}" srcOrd="0" destOrd="0" presId="urn:microsoft.com/office/officeart/2005/8/layout/vList3"/>
    <dgm:cxn modelId="{A61D65A6-2413-4969-9945-642AACA94B18}" srcId="{3E98D307-BFAA-4D97-9DC9-EE6AB3EA965A}" destId="{10F0BCA8-E511-4366-A71A-BC7B3C73FA8B}" srcOrd="3" destOrd="0" parTransId="{0C0D6BF3-19E5-4D05-8512-B201896E9BFA}" sibTransId="{280894DA-21F6-4438-A26C-8425B6B388FB}"/>
    <dgm:cxn modelId="{983E04A1-052F-49BC-B88F-E6F4C3412E4B}" type="presParOf" srcId="{2E28AD82-E0DA-4571-AFE1-F4E84CFF355C}" destId="{5239550F-DA68-46EA-99CE-A0DA11A5F07F}" srcOrd="0" destOrd="0" presId="urn:microsoft.com/office/officeart/2005/8/layout/vList3"/>
    <dgm:cxn modelId="{1630ED37-6DD7-45C8-A81F-68BA8C5A0C48}" type="presParOf" srcId="{5239550F-DA68-46EA-99CE-A0DA11A5F07F}" destId="{B5404363-6DA1-4382-A208-8ACC20240F47}" srcOrd="0" destOrd="0" presId="urn:microsoft.com/office/officeart/2005/8/layout/vList3"/>
    <dgm:cxn modelId="{E68E4046-6DD9-4200-A0EF-B0313584503C}" type="presParOf" srcId="{5239550F-DA68-46EA-99CE-A0DA11A5F07F}" destId="{ED6EB2E0-A139-4B50-AC2A-3AD24560496A}" srcOrd="1" destOrd="0" presId="urn:microsoft.com/office/officeart/2005/8/layout/vList3"/>
    <dgm:cxn modelId="{C391DB12-5672-42C4-B23B-845CE58012CE}" type="presParOf" srcId="{2E28AD82-E0DA-4571-AFE1-F4E84CFF355C}" destId="{90A4CE0B-8786-4596-9D1E-6B8CB1E0300C}" srcOrd="1" destOrd="0" presId="urn:microsoft.com/office/officeart/2005/8/layout/vList3"/>
    <dgm:cxn modelId="{E477EA8F-2205-47B0-830C-87CEBE73B79C}" type="presParOf" srcId="{2E28AD82-E0DA-4571-AFE1-F4E84CFF355C}" destId="{EDE16F7B-04E0-4D98-8B89-E5D1E5EC25C1}" srcOrd="2" destOrd="0" presId="urn:microsoft.com/office/officeart/2005/8/layout/vList3"/>
    <dgm:cxn modelId="{DF232238-E2A7-4290-BC46-498E8C7A2D66}" type="presParOf" srcId="{EDE16F7B-04E0-4D98-8B89-E5D1E5EC25C1}" destId="{D849FF36-F9D6-4FEF-94A6-41A2D78CAA49}" srcOrd="0" destOrd="0" presId="urn:microsoft.com/office/officeart/2005/8/layout/vList3"/>
    <dgm:cxn modelId="{F07BA8DD-EBEC-4078-8E5E-2BF0F1A8AE4B}" type="presParOf" srcId="{EDE16F7B-04E0-4D98-8B89-E5D1E5EC25C1}" destId="{A6B74D06-34AD-4D16-B4E0-4E2C6AF40336}" srcOrd="1" destOrd="0" presId="urn:microsoft.com/office/officeart/2005/8/layout/vList3"/>
    <dgm:cxn modelId="{A65F835A-D209-4483-B6BC-08D351860E46}" type="presParOf" srcId="{2E28AD82-E0DA-4571-AFE1-F4E84CFF355C}" destId="{592BDDBE-E5C9-41C7-BCF6-B0E9A1045A12}" srcOrd="3" destOrd="0" presId="urn:microsoft.com/office/officeart/2005/8/layout/vList3"/>
    <dgm:cxn modelId="{D5BB6288-3841-4B51-9C93-0ADED46268D5}" type="presParOf" srcId="{2E28AD82-E0DA-4571-AFE1-F4E84CFF355C}" destId="{BDC9ADDE-67E0-4521-9EEA-76B7B40CBC2B}" srcOrd="4" destOrd="0" presId="urn:microsoft.com/office/officeart/2005/8/layout/vList3"/>
    <dgm:cxn modelId="{54CD4A2B-0112-4B97-B8E6-1E8F59AA908E}" type="presParOf" srcId="{BDC9ADDE-67E0-4521-9EEA-76B7B40CBC2B}" destId="{75DBBF3A-7740-4776-AF9F-AFB40D80AE92}" srcOrd="0" destOrd="0" presId="urn:microsoft.com/office/officeart/2005/8/layout/vList3"/>
    <dgm:cxn modelId="{04D71B13-2AF3-4E41-9FA4-F9973D6D8DA4}" type="presParOf" srcId="{BDC9ADDE-67E0-4521-9EEA-76B7B40CBC2B}" destId="{38DD6933-494C-4E0B-9DDD-E1DE84984A4A}" srcOrd="1" destOrd="0" presId="urn:microsoft.com/office/officeart/2005/8/layout/vList3"/>
    <dgm:cxn modelId="{3B2E12DD-2636-4CEE-8654-422184CD0D41}" type="presParOf" srcId="{2E28AD82-E0DA-4571-AFE1-F4E84CFF355C}" destId="{64D1A3C8-FE65-420D-A955-21BA8276C0FF}" srcOrd="5" destOrd="0" presId="urn:microsoft.com/office/officeart/2005/8/layout/vList3"/>
    <dgm:cxn modelId="{814626A7-75FB-48C6-BF81-6E748F615811}" type="presParOf" srcId="{2E28AD82-E0DA-4571-AFE1-F4E84CFF355C}" destId="{37A4B606-7360-4EFD-B76A-56F258828773}" srcOrd="6" destOrd="0" presId="urn:microsoft.com/office/officeart/2005/8/layout/vList3"/>
    <dgm:cxn modelId="{BBCF1B7E-6741-4656-8ED1-3B1A9BF57E0E}" type="presParOf" srcId="{37A4B606-7360-4EFD-B76A-56F258828773}" destId="{1F2A54C4-4F99-4569-ABEC-3463216146DF}" srcOrd="0" destOrd="0" presId="urn:microsoft.com/office/officeart/2005/8/layout/vList3"/>
    <dgm:cxn modelId="{6F222E11-7448-4734-A741-35A6B36423E8}" type="presParOf" srcId="{37A4B606-7360-4EFD-B76A-56F258828773}" destId="{729DFBE3-8380-4A6E-A7F7-2E849D608EA9}" srcOrd="1" destOrd="0" presId="urn:microsoft.com/office/officeart/2005/8/layout/vList3"/>
    <dgm:cxn modelId="{23C7C4F9-D9F8-4706-9A05-24B572C239C4}" type="presParOf" srcId="{2E28AD82-E0DA-4571-AFE1-F4E84CFF355C}" destId="{299A830E-A4FE-482D-BF07-88D5B4B5FFF6}" srcOrd="7" destOrd="0" presId="urn:microsoft.com/office/officeart/2005/8/layout/vList3"/>
    <dgm:cxn modelId="{7953398B-6436-4051-991B-8F16BFD1A2F0}" type="presParOf" srcId="{2E28AD82-E0DA-4571-AFE1-F4E84CFF355C}" destId="{B0287678-1F71-4E5A-B973-7F4677A9958D}" srcOrd="8" destOrd="0" presId="urn:microsoft.com/office/officeart/2005/8/layout/vList3"/>
    <dgm:cxn modelId="{577E527E-314C-4FF6-B477-E507666C52B5}" type="presParOf" srcId="{B0287678-1F71-4E5A-B973-7F4677A9958D}" destId="{C821DC54-3FD7-4244-B8CF-009E91F2C2C1}" srcOrd="0" destOrd="0" presId="urn:microsoft.com/office/officeart/2005/8/layout/vList3"/>
    <dgm:cxn modelId="{DA760EC5-F755-45FA-9856-21C32E132C13}" type="presParOf" srcId="{B0287678-1F71-4E5A-B973-7F4677A9958D}" destId="{9F16C54F-283C-494E-B416-1183D9A4F938}" srcOrd="1" destOrd="0" presId="urn:microsoft.com/office/officeart/2005/8/layout/vList3"/>
    <dgm:cxn modelId="{F82E457C-1D8C-42CA-B9CD-68FD8A3404A8}" type="presParOf" srcId="{2E28AD82-E0DA-4571-AFE1-F4E84CFF355C}" destId="{0F3EED67-6F11-4D02-BD7C-F4C2F4A7C68E}" srcOrd="9" destOrd="0" presId="urn:microsoft.com/office/officeart/2005/8/layout/vList3"/>
    <dgm:cxn modelId="{40C8FF82-2F56-42BE-907B-3EA41933C08D}" type="presParOf" srcId="{2E28AD82-E0DA-4571-AFE1-F4E84CFF355C}" destId="{870D34B4-094C-4C08-8121-0685929ED644}" srcOrd="10" destOrd="0" presId="urn:microsoft.com/office/officeart/2005/8/layout/vList3"/>
    <dgm:cxn modelId="{DD9AF833-7B84-4E16-AC7D-531AD356C613}" type="presParOf" srcId="{870D34B4-094C-4C08-8121-0685929ED644}" destId="{FDC646DE-EB74-4061-86D9-D33800299AC8}" srcOrd="0" destOrd="0" presId="urn:microsoft.com/office/officeart/2005/8/layout/vList3"/>
    <dgm:cxn modelId="{036C7144-2F7A-4EF2-AC34-1427A7A92552}" type="presParOf" srcId="{870D34B4-094C-4C08-8121-0685929ED644}" destId="{FAF2C545-8898-4C87-8842-C2BFFE6EA54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a:xfrm>
            <a:off x="5332412" y="5883275"/>
            <a:ext cx="4324044" cy="365125"/>
          </a:xfrm>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82912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73557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5010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99165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2655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44301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06071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79563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92964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10951856" y="5867131"/>
            <a:ext cx="551167" cy="365125"/>
          </a:xfrm>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2544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4511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07030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t>08.03.2021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71142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t>08.03.2021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77284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t>08.03.2021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68163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10363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92929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FA43DE-5E7F-4B08-883A-AFD8B08FA7F4}" type="datetimeFigureOut">
              <a:rPr lang="pl-PL" smtClean="0"/>
              <a:t>08.03.2021</a:t>
            </a:fld>
            <a:endParaRPr lang="pl-P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BA910F-34AC-40D5-97F7-D3F2486E7117}" type="slidenum">
              <a:rPr lang="pl-PL" smtClean="0"/>
              <a:t>‹#›</a:t>
            </a:fld>
            <a:endParaRPr lang="pl-PL"/>
          </a:p>
        </p:txBody>
      </p:sp>
    </p:spTree>
    <p:extLst>
      <p:ext uri="{BB962C8B-B14F-4D97-AF65-F5344CB8AC3E}">
        <p14:creationId xmlns:p14="http://schemas.microsoft.com/office/powerpoint/2010/main" val="14781349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l.wikipedia.org/wiki/Johannes_Gutenberg#cite_note-CITEREFPiro&#380;y&#324;ski200283-2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olskieradio.pl/39/156/Artykul/1038182,Wynalazek-pana-Gutenberga" TargetMode="External"/><Relationship Id="rId2" Type="http://schemas.openxmlformats.org/officeDocument/2006/relationships/hyperlink" Target="https://pl.wikipedia.org/wiki/Johannes_Gutenberg" TargetMode="External"/><Relationship Id="rId1" Type="http://schemas.openxmlformats.org/officeDocument/2006/relationships/slideLayout" Target="../slideLayouts/slideLayout2.xml"/><Relationship Id="rId6" Type="http://schemas.openxmlformats.org/officeDocument/2006/relationships/hyperlink" Target="https://historia.wprost.pl/491947/gutenberg-i-jego-wynalazek-ktory-zakonczyl-epoke-sredniowiecza.html" TargetMode="External"/><Relationship Id="rId5" Type="http://schemas.openxmlformats.org/officeDocument/2006/relationships/hyperlink" Target="https://fonty.pl/porady,9,gutenberg.htm" TargetMode="External"/><Relationship Id="rId4" Type="http://schemas.openxmlformats.org/officeDocument/2006/relationships/hyperlink" Target="http://informatorium.ksiaznica.torun.pl/jan-gutenberg-wynalazca-druku-i-jego-bibli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GUTENBERG – OJCIEC POLIGRAFII</a:t>
            </a:r>
            <a:endParaRPr lang="pl-PL" sz="6600" dirty="0">
              <a:solidFill>
                <a:srgbClr val="7030A0"/>
              </a:solidFill>
            </a:endParaRPr>
          </a:p>
        </p:txBody>
      </p:sp>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pic>
        <p:nvPicPr>
          <p:cNvPr id="5" name="Obraz 4"/>
          <p:cNvPicPr>
            <a:picLocks noChangeAspect="1"/>
          </p:cNvPicPr>
          <p:nvPr/>
        </p:nvPicPr>
        <p:blipFill>
          <a:blip r:embed="rId2"/>
          <a:stretch>
            <a:fillRect/>
          </a:stretch>
        </p:blipFill>
        <p:spPr>
          <a:xfrm>
            <a:off x="8298296" y="1807731"/>
            <a:ext cx="3763619" cy="4784501"/>
          </a:xfrm>
          <a:prstGeom prst="rect">
            <a:avLst/>
          </a:prstGeom>
        </p:spPr>
      </p:pic>
    </p:spTree>
    <p:extLst>
      <p:ext uri="{BB962C8B-B14F-4D97-AF65-F5344CB8AC3E}">
        <p14:creationId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302833122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67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3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pPr algn="l"/>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800" b="1" dirty="0" smtClean="0">
                <a:latin typeface="Arial" panose="020B0604020202020204" pitchFamily="34" charset="0"/>
                <a:cs typeface="Arial" panose="020B0604020202020204" pitchFamily="34" charset="0"/>
              </a:rPr>
              <a:t>Johannes </a:t>
            </a:r>
            <a:r>
              <a:rPr lang="pl-PL" sz="1800" b="1" dirty="0">
                <a:latin typeface="Arial" panose="020B0604020202020204" pitchFamily="34" charset="0"/>
                <a:cs typeface="Arial" panose="020B0604020202020204" pitchFamily="34" charset="0"/>
              </a:rPr>
              <a:t>Gutenberg</a:t>
            </a:r>
            <a:r>
              <a:rPr lang="pl-PL" sz="1800" dirty="0">
                <a:latin typeface="Arial" panose="020B0604020202020204" pitchFamily="34" charset="0"/>
                <a:cs typeface="Arial" panose="020B0604020202020204" pitchFamily="34" charset="0"/>
              </a:rPr>
              <a:t>, właśc. </a:t>
            </a:r>
            <a:r>
              <a:rPr lang="pl-PL" sz="1800" b="1" dirty="0">
                <a:latin typeface="Arial" panose="020B0604020202020204" pitchFamily="34" charset="0"/>
                <a:cs typeface="Arial" panose="020B0604020202020204" pitchFamily="34" charset="0"/>
              </a:rPr>
              <a:t>Johannes </a:t>
            </a:r>
            <a:r>
              <a:rPr lang="pl-PL" sz="1800" b="1" dirty="0" err="1">
                <a:latin typeface="Arial" panose="020B0604020202020204" pitchFamily="34" charset="0"/>
                <a:cs typeface="Arial" panose="020B0604020202020204" pitchFamily="34" charset="0"/>
              </a:rPr>
              <a:t>Gensfleisch</a:t>
            </a:r>
            <a:r>
              <a:rPr lang="pl-PL" sz="1800" b="1" dirty="0">
                <a:latin typeface="Arial" panose="020B0604020202020204" pitchFamily="34" charset="0"/>
                <a:cs typeface="Arial" panose="020B0604020202020204" pitchFamily="34" charset="0"/>
              </a:rPr>
              <a:t> </a:t>
            </a:r>
            <a:r>
              <a:rPr lang="pl-PL" sz="1800" b="1" dirty="0" err="1">
                <a:latin typeface="Arial" panose="020B0604020202020204" pitchFamily="34" charset="0"/>
                <a:cs typeface="Arial" panose="020B0604020202020204" pitchFamily="34" charset="0"/>
              </a:rPr>
              <a:t>zur</a:t>
            </a:r>
            <a:r>
              <a:rPr lang="pl-PL" sz="1800" b="1" dirty="0">
                <a:latin typeface="Arial" panose="020B0604020202020204" pitchFamily="34" charset="0"/>
                <a:cs typeface="Arial" panose="020B0604020202020204" pitchFamily="34" charset="0"/>
              </a:rPr>
              <a:t> Laden </a:t>
            </a:r>
            <a:r>
              <a:rPr lang="pl-PL" sz="1800" b="1" dirty="0" err="1">
                <a:latin typeface="Arial" panose="020B0604020202020204" pitchFamily="34" charset="0"/>
                <a:cs typeface="Arial" panose="020B0604020202020204" pitchFamily="34" charset="0"/>
              </a:rPr>
              <a:t>zum</a:t>
            </a:r>
            <a:r>
              <a:rPr lang="pl-PL" sz="1800" b="1" dirty="0">
                <a:latin typeface="Arial" panose="020B0604020202020204" pitchFamily="34" charset="0"/>
                <a:cs typeface="Arial" panose="020B0604020202020204" pitchFamily="34" charset="0"/>
              </a:rPr>
              <a:t> </a:t>
            </a:r>
            <a:r>
              <a:rPr lang="pl-PL" sz="1800" b="1" dirty="0" smtClean="0">
                <a:latin typeface="Arial" panose="020B0604020202020204" pitchFamily="34" charset="0"/>
                <a:cs typeface="Arial" panose="020B0604020202020204" pitchFamily="34" charset="0"/>
              </a:rPr>
              <a:t>Gutenberg</a:t>
            </a:r>
            <a:r>
              <a:rPr lang="pl-PL" sz="1800" dirty="0" smtClean="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(ur. ok. 1400 w </a:t>
            </a:r>
            <a:r>
              <a:rPr lang="pl-PL" sz="1800" dirty="0" smtClean="0">
                <a:latin typeface="Arial" panose="020B0604020202020204" pitchFamily="34" charset="0"/>
                <a:cs typeface="Arial" panose="020B0604020202020204" pitchFamily="34" charset="0"/>
              </a:rPr>
              <a:t>Moguncji, </a:t>
            </a:r>
            <a:r>
              <a:rPr lang="pl-PL" sz="1800" dirty="0">
                <a:latin typeface="Arial" panose="020B0604020202020204" pitchFamily="34" charset="0"/>
                <a:cs typeface="Arial" panose="020B0604020202020204" pitchFamily="34" charset="0"/>
              </a:rPr>
              <a:t>zm. 3 lutego 1468 </a:t>
            </a:r>
            <a:r>
              <a:rPr lang="pl-PL" sz="1800" dirty="0" smtClean="0">
                <a:latin typeface="Arial" panose="020B0604020202020204" pitchFamily="34" charset="0"/>
                <a:cs typeface="Arial" panose="020B0604020202020204" pitchFamily="34" charset="0"/>
              </a:rPr>
              <a:t>również w Moguncji) </a:t>
            </a:r>
            <a:r>
              <a:rPr lang="pl-PL" sz="1800" dirty="0">
                <a:latin typeface="Arial" panose="020B0604020202020204" pitchFamily="34" charset="0"/>
                <a:cs typeface="Arial" panose="020B0604020202020204" pitchFamily="34" charset="0"/>
              </a:rPr>
              <a:t>– niemiecki rzemieślnik, złotnik i drukarz, twórca pierwszej przemysłowej metody druku na świecie. Nie ma zgody wśród badaczy, czy pierwsze druki powstały już podczas jego pobytu w Strasburgu (1434–1444), czy dopiero w drukarni założonej przez niego w 1448 roku w Moguncji. Różne lata są przyjmowane umownie jako rok, w którym po raz pierwszy Gutenberg użył ruchomej czcionki – najczęściej 1440 albo 1450. Jego najdoskonalszą publikacją była Biblia 42-wierszowa, znana jako Biblia Gutenberga, drukowana w latach 1452–1455.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Gutenberg opracował własną wersję czcionek, wykonanych z metalu, ale ich technika pozostaje niejasna. Skonstruował aparat do ich odlewania, w którym nowością było używanie wymiennych matryc. Zaprojektował również własną wersję prasy drukarskiej, wzorując się na znanych już prasach introligatorskich. Jego prekursorskim dokonaniem było stworzenie pierwszego dużego wydawnictwa. Równie ważnymi osiągnięciami są udane kroje pism używanych do druku oraz opracowanie podstawowych zasad składu tekstu.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Mimo ogromnego wpływu Gutenberga na rozwój druku zachowało się niewiele pewnych informacji o jego życiu i działalności wydawniczej. Autorzy różnią się w datowaniu jego publikacji, a także w opisie stosowanej przez niego techniki druku. Działalność Gutenberga przyczyniła się do szybkiego rozwoju drukarstwa w Europie, a jego współpracownicy i uczniowie upowszechniali ją w zakładanych przez siebie ośrodkach, korzystając z jego rozwiązań. </a:t>
            </a:r>
            <a:br>
              <a:rPr lang="pl-PL" sz="1800" dirty="0">
                <a:latin typeface="Arial" panose="020B0604020202020204" pitchFamily="34" charset="0"/>
                <a:cs typeface="Arial" panose="020B060402020202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71569" y="965916"/>
            <a:ext cx="11325479" cy="5026566"/>
          </a:xfrm>
        </p:spPr>
        <p:txBody>
          <a:bodyPr anchor="t">
            <a:normAutofit fontScale="32500" lnSpcReduction="20000"/>
          </a:bodyPr>
          <a:lstStyle/>
          <a:p>
            <a:r>
              <a:rPr lang="pl-PL" sz="5900" dirty="0">
                <a:latin typeface="Arial" panose="020B0604020202020204" pitchFamily="34" charset="0"/>
                <a:cs typeface="Arial" panose="020B0604020202020204" pitchFamily="34" charset="0"/>
              </a:rPr>
              <a:t>Dobrze udokumentowany jest pobyt Gutenberga w Strasburgu, stolicy Alzacji, mieście o wiele większym od Moguncji. Dokumenty z nim związane pochodzą z lat 1434–1444. Pierwszy dotyczył wyegzekwowania należności od Moguncji – Gutenberg przekonał władze Strasburga, by aresztowały przebywającego w tym mieście pisarza mogunckiego. Dzięki temu posunięciu otrzymał od władz rodzinnego miasta przyrzeczenie spłaty, a potem, w ratach, zaległą sumę </a:t>
            </a:r>
            <a:r>
              <a:rPr lang="pl-PL" sz="5900" dirty="0" smtClean="0">
                <a:latin typeface="Arial" panose="020B0604020202020204" pitchFamily="34" charset="0"/>
                <a:cs typeface="Arial" panose="020B0604020202020204" pitchFamily="34" charset="0"/>
              </a:rPr>
              <a:t>pieniędzy. </a:t>
            </a:r>
            <a:endParaRPr lang="pl-PL" sz="5900" dirty="0">
              <a:latin typeface="Arial" panose="020B0604020202020204" pitchFamily="34" charset="0"/>
              <a:cs typeface="Arial" panose="020B0604020202020204" pitchFamily="34" charset="0"/>
            </a:endParaRPr>
          </a:p>
          <a:p>
            <a:r>
              <a:rPr lang="pl-PL" sz="5900" dirty="0">
                <a:latin typeface="Arial" panose="020B0604020202020204" pitchFamily="34" charset="0"/>
                <a:cs typeface="Arial" panose="020B0604020202020204" pitchFamily="34" charset="0"/>
              </a:rPr>
              <a:t>Gutenberg prowadził aktywne życie towarzyskie, podejmując wielu gości, na co wskazują zachowane rachunki za dostarczane mu wino i wódkę. W 1437 roku patrycjuszka </a:t>
            </a:r>
            <a:r>
              <a:rPr lang="pl-PL" sz="5900" dirty="0" err="1">
                <a:latin typeface="Arial" panose="020B0604020202020204" pitchFamily="34" charset="0"/>
                <a:cs typeface="Arial" panose="020B0604020202020204" pitchFamily="34" charset="0"/>
              </a:rPr>
              <a:t>Ennelin</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zur</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Yserin</a:t>
            </a:r>
            <a:r>
              <a:rPr lang="pl-PL" sz="5900" dirty="0">
                <a:latin typeface="Arial" panose="020B0604020202020204" pitchFamily="34" charset="0"/>
                <a:cs typeface="Arial" panose="020B0604020202020204" pitchFamily="34" charset="0"/>
              </a:rPr>
              <a:t> </a:t>
            </a:r>
            <a:r>
              <a:rPr lang="pl-PL" sz="5900" dirty="0" err="1">
                <a:latin typeface="Arial" panose="020B0604020202020204" pitchFamily="34" charset="0"/>
                <a:cs typeface="Arial" panose="020B0604020202020204" pitchFamily="34" charset="0"/>
              </a:rPr>
              <a:t>Thüre</a:t>
            </a:r>
            <a:r>
              <a:rPr lang="pl-PL" sz="5900" dirty="0">
                <a:latin typeface="Arial" panose="020B0604020202020204" pitchFamily="34" charset="0"/>
                <a:cs typeface="Arial" panose="020B0604020202020204" pitchFamily="34" charset="0"/>
              </a:rPr>
              <a:t> wniosła przeciw niemu skargę przed sąd biskupi o niedotrzymanie obietnicy małżeństwa. Nie wiadomo, jaki był wyrok sądu, najpewniej małżeństwo nie zostało </a:t>
            </a:r>
            <a:r>
              <a:rPr lang="pl-PL" sz="5900" dirty="0" smtClean="0">
                <a:latin typeface="Arial" panose="020B0604020202020204" pitchFamily="34" charset="0"/>
                <a:cs typeface="Arial" panose="020B0604020202020204" pitchFamily="34" charset="0"/>
              </a:rPr>
              <a:t>zawarte. </a:t>
            </a:r>
            <a:endParaRPr lang="pl-PL" sz="5900" dirty="0">
              <a:latin typeface="Arial" panose="020B0604020202020204" pitchFamily="34" charset="0"/>
              <a:cs typeface="Arial" panose="020B0604020202020204" pitchFamily="34" charset="0"/>
            </a:endParaRPr>
          </a:p>
          <a:p>
            <a:r>
              <a:rPr lang="pl-PL" sz="5900" dirty="0">
                <a:latin typeface="Arial" panose="020B0604020202020204" pitchFamily="34" charset="0"/>
                <a:cs typeface="Arial" panose="020B0604020202020204" pitchFamily="34" charset="0"/>
              </a:rPr>
              <a:t>Gutenberg szkolił odpłatnie uczniów, m.in. ucząc ich sztuki szlifowania kamieni szlachetnych. Podejmował także ze wspólnikami działalność gospodarczą, jaką był wyrób i sprzedaż lusterek dla zmierzających do Akwizgranu </a:t>
            </a:r>
            <a:r>
              <a:rPr lang="pl-PL" sz="5900" dirty="0" smtClean="0">
                <a:latin typeface="Arial" panose="020B0604020202020204" pitchFamily="34" charset="0"/>
                <a:cs typeface="Arial" panose="020B0604020202020204" pitchFamily="34" charset="0"/>
              </a:rPr>
              <a:t>pielgrzymów. </a:t>
            </a:r>
            <a:r>
              <a:rPr lang="pl-PL" sz="5900" dirty="0">
                <a:latin typeface="Arial" panose="020B0604020202020204" pitchFamily="34" charset="0"/>
                <a:cs typeface="Arial" panose="020B0604020202020204" pitchFamily="34" charset="0"/>
              </a:rPr>
              <a:t>Przygotowywał również kolejne przedsięwzięcie – </a:t>
            </a:r>
            <a:r>
              <a:rPr lang="pl-PL" sz="5900" i="1" dirty="0" err="1">
                <a:latin typeface="Arial" panose="020B0604020202020204" pitchFamily="34" charset="0"/>
                <a:cs typeface="Arial" panose="020B0604020202020204" pitchFamily="34" charset="0"/>
              </a:rPr>
              <a:t>Aventur</a:t>
            </a:r>
            <a:r>
              <a:rPr lang="pl-PL" sz="5900" i="1" dirty="0">
                <a:latin typeface="Arial" panose="020B0604020202020204" pitchFamily="34" charset="0"/>
                <a:cs typeface="Arial" panose="020B0604020202020204" pitchFamily="34" charset="0"/>
              </a:rPr>
              <a:t> </a:t>
            </a:r>
            <a:r>
              <a:rPr lang="pl-PL" sz="5900" i="1" dirty="0" err="1">
                <a:latin typeface="Arial" panose="020B0604020202020204" pitchFamily="34" charset="0"/>
                <a:cs typeface="Arial" panose="020B0604020202020204" pitchFamily="34" charset="0"/>
              </a:rPr>
              <a:t>und</a:t>
            </a:r>
            <a:r>
              <a:rPr lang="pl-PL" sz="5900" i="1" dirty="0">
                <a:latin typeface="Arial" panose="020B0604020202020204" pitchFamily="34" charset="0"/>
                <a:cs typeface="Arial" panose="020B0604020202020204" pitchFamily="34" charset="0"/>
              </a:rPr>
              <a:t> Kunst</a:t>
            </a:r>
            <a:r>
              <a:rPr lang="pl-PL" sz="5900" dirty="0">
                <a:latin typeface="Arial" panose="020B0604020202020204" pitchFamily="34" charset="0"/>
                <a:cs typeface="Arial" panose="020B0604020202020204" pitchFamily="34" charset="0"/>
              </a:rPr>
              <a:t>, o którym mało wiadomo, niezrealizowane z powodu śmierci jednego z partnerów. Zdania na temat tego, na czym polegały te plany, są podzielone. Być może były to pierwsze próby drukarskie (stąd niektóre źródła podają rok 1440 jako datę wynalazku </a:t>
            </a:r>
            <a:r>
              <a:rPr lang="pl-PL" sz="5900" dirty="0" smtClean="0">
                <a:latin typeface="Arial" panose="020B0604020202020204" pitchFamily="34" charset="0"/>
                <a:cs typeface="Arial" panose="020B0604020202020204" pitchFamily="34" charset="0"/>
              </a:rPr>
              <a:t>Gutenberga) </a:t>
            </a:r>
            <a:r>
              <a:rPr lang="pl-PL" sz="5900" dirty="0">
                <a:latin typeface="Arial" panose="020B0604020202020204" pitchFamily="34" charset="0"/>
                <a:cs typeface="Arial" panose="020B0604020202020204" pitchFamily="34" charset="0"/>
              </a:rPr>
              <a:t>lub jakaś inna forma seryjnej produkcji, np. </a:t>
            </a:r>
            <a:r>
              <a:rPr lang="pl-PL" sz="5900" dirty="0" smtClean="0">
                <a:latin typeface="Arial" panose="020B0604020202020204" pitchFamily="34" charset="0"/>
                <a:cs typeface="Arial" panose="020B0604020202020204" pitchFamily="34" charset="0"/>
              </a:rPr>
              <a:t>stempli. </a:t>
            </a:r>
            <a:endParaRPr lang="pl-PL" sz="5900" dirty="0">
              <a:latin typeface="Arial" panose="020B0604020202020204" pitchFamily="34" charset="0"/>
              <a:cs typeface="Arial" panose="020B0604020202020204" pitchFamily="34" charset="0"/>
            </a:endParaRP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03969" y="629930"/>
            <a:ext cx="11629622" cy="5989811"/>
          </a:xfrm>
        </p:spPr>
        <p:txBody>
          <a:bodyPr anchor="t">
            <a:normAutofit fontScale="77500" lnSpcReduction="20000"/>
          </a:bodyPr>
          <a:lstStyle/>
          <a:p>
            <a:r>
              <a:rPr lang="pl-PL" sz="2000" dirty="0">
                <a:latin typeface="Arial" panose="020B0604020202020204" pitchFamily="34" charset="0"/>
                <a:cs typeface="Arial" panose="020B0604020202020204" pitchFamily="34" charset="0"/>
              </a:rPr>
              <a:t>Nie wiadomo, gdzie Gutenberg przebywał po prawdopodobnym wyjeździe ze Strasburga w 1444 roku. W Moguncji jego nazwisko pojawia się na dokumencie z października 1448 roku, gdy zaciągał tam pożyczkę w wysokości 150 guldenów. Przypuszczalnie powrócił do domu rodzinnego („</a:t>
            </a:r>
            <a:r>
              <a:rPr lang="pl-PL" sz="2000" dirty="0" err="1">
                <a:latin typeface="Arial" panose="020B0604020202020204" pitchFamily="34" charset="0"/>
                <a:cs typeface="Arial" panose="020B0604020202020204" pitchFamily="34" charset="0"/>
              </a:rPr>
              <a:t>Hof</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zum</a:t>
            </a:r>
            <a:r>
              <a:rPr lang="pl-PL" sz="2000" dirty="0">
                <a:latin typeface="Arial" panose="020B0604020202020204" pitchFamily="34" charset="0"/>
                <a:cs typeface="Arial" panose="020B0604020202020204" pitchFamily="34" charset="0"/>
              </a:rPr>
              <a:t> Gutenberg”) ze wspólnikami ze Strasburga, z którymi urządził w nim pierwszą drukarnię – pierwsze duże wydawnictwo w </a:t>
            </a:r>
            <a:r>
              <a:rPr lang="pl-PL" sz="2000" dirty="0" smtClean="0">
                <a:latin typeface="Arial" panose="020B0604020202020204" pitchFamily="34" charset="0"/>
                <a:cs typeface="Arial" panose="020B0604020202020204" pitchFamily="34" charset="0"/>
              </a:rPr>
              <a:t>historii.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Prawdopodobnie już w 1449 roku Gutenberg prowadził działalność wraz z Johannem </a:t>
            </a:r>
            <a:r>
              <a:rPr lang="pl-PL" sz="2000" dirty="0" err="1">
                <a:latin typeface="Arial" panose="020B0604020202020204" pitchFamily="34" charset="0"/>
                <a:cs typeface="Arial" panose="020B0604020202020204" pitchFamily="34" charset="0"/>
              </a:rPr>
              <a:t>Fustem</a:t>
            </a:r>
            <a:r>
              <a:rPr lang="pl-PL" sz="2000" dirty="0">
                <a:latin typeface="Arial" panose="020B0604020202020204" pitchFamily="34" charset="0"/>
                <a:cs typeface="Arial" panose="020B0604020202020204" pitchFamily="34" charset="0"/>
              </a:rPr>
              <a:t>, przedsiębiorczym złotnikiem i księgarzem. Pożyczył od niego 800 guldenów na wyposażenie nowocześniejszej drukarni, co nastąpiło w kolejnym roku. Nie ma zgody wśród autorów, czy mieściła się ona nadal w domu rodzinnym, czy też została przeniesiona do innego warsztatu. Po otrzymaniu w 1452 roku od </a:t>
            </a:r>
            <a:r>
              <a:rPr lang="pl-PL" sz="2000" dirty="0" err="1">
                <a:latin typeface="Arial" panose="020B0604020202020204" pitchFamily="34" charset="0"/>
                <a:cs typeface="Arial" panose="020B0604020202020204" pitchFamily="34" charset="0"/>
              </a:rPr>
              <a:t>Fusta</a:t>
            </a:r>
            <a:r>
              <a:rPr lang="pl-PL" sz="2000" dirty="0">
                <a:latin typeface="Arial" panose="020B0604020202020204" pitchFamily="34" charset="0"/>
                <a:cs typeface="Arial" panose="020B0604020202020204" pitchFamily="34" charset="0"/>
              </a:rPr>
              <a:t> kolejnych 800 guldenów, jako wkładu we wspólne przedsięwzięcie (w dokumencie z 1455 roku nazwano je </a:t>
            </a:r>
            <a:r>
              <a:rPr lang="pl-PL" sz="2000" i="1" dirty="0">
                <a:latin typeface="Arial" panose="020B0604020202020204" pitchFamily="34" charset="0"/>
                <a:cs typeface="Arial" panose="020B0604020202020204" pitchFamily="34" charset="0"/>
              </a:rPr>
              <a:t>Werk der </a:t>
            </a:r>
            <a:r>
              <a:rPr lang="pl-PL" sz="2000" i="1" dirty="0" err="1">
                <a:latin typeface="Arial" panose="020B0604020202020204" pitchFamily="34" charset="0"/>
                <a:cs typeface="Arial" panose="020B0604020202020204" pitchFamily="34" charset="0"/>
              </a:rPr>
              <a:t>Bücher</a:t>
            </a:r>
            <a:r>
              <a:rPr lang="pl-PL" sz="2000" dirty="0">
                <a:latin typeface="Arial" panose="020B0604020202020204" pitchFamily="34" charset="0"/>
                <a:cs typeface="Arial" panose="020B0604020202020204" pitchFamily="34" charset="0"/>
              </a:rPr>
              <a:t>, czyli „dzieło ksiąg”), dysponował już dwiema drukarniami. W starszej wydawał drobne wydawnictwa, a w nowszej w latach 1452–1455 drukowana była Biblia 42-wierszowa (znana jako Biblia Gutenberga), która jest najwyżej cenionym drukiem spośród wszystkich jego wydań. Być może w drugiej drukarni planowano wydawać także mszały, ale wycofano się z tego pomysłu, prawdopodobnie ze względu na trudności w wykonaniu różnych pism drukarskich lub na konieczną, a trudną do uzyskania, zgodę władz </a:t>
            </a:r>
            <a:r>
              <a:rPr lang="pl-PL" sz="2000" dirty="0" smtClean="0">
                <a:latin typeface="Arial" panose="020B0604020202020204" pitchFamily="34" charset="0"/>
                <a:cs typeface="Arial" panose="020B0604020202020204" pitchFamily="34" charset="0"/>
              </a:rPr>
              <a:t>kościelnych.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 1454 roku pojawiły się poważne nieporozumienia między </a:t>
            </a:r>
            <a:r>
              <a:rPr lang="pl-PL" sz="2000" dirty="0" smtClean="0">
                <a:latin typeface="Arial" panose="020B0604020202020204" pitchFamily="34" charset="0"/>
                <a:cs typeface="Arial" panose="020B0604020202020204" pitchFamily="34" charset="0"/>
              </a:rPr>
              <a:t>Gutenbergiem, </a:t>
            </a:r>
            <a:r>
              <a:rPr lang="pl-PL" sz="2000" dirty="0">
                <a:latin typeface="Arial" panose="020B0604020202020204" pitchFamily="34" charset="0"/>
                <a:cs typeface="Arial" panose="020B0604020202020204" pitchFamily="34" charset="0"/>
              </a:rPr>
              <a:t>a </a:t>
            </a:r>
            <a:r>
              <a:rPr lang="pl-PL" sz="2000" dirty="0" err="1">
                <a:latin typeface="Arial" panose="020B0604020202020204" pitchFamily="34" charset="0"/>
                <a:cs typeface="Arial" panose="020B0604020202020204" pitchFamily="34" charset="0"/>
              </a:rPr>
              <a:t>Fustem</a:t>
            </a:r>
            <a:r>
              <a:rPr lang="pl-PL" sz="2000" dirty="0">
                <a:latin typeface="Arial" panose="020B0604020202020204" pitchFamily="34" charset="0"/>
                <a:cs typeface="Arial" panose="020B0604020202020204" pitchFamily="34" charset="0"/>
              </a:rPr>
              <a:t> na tle rozliczeń finansowych i ich natury. Spór między nimi rozstrzygał w 1455 roku sąd arcybiskupa mogunckiego, ale nieznany jest jego ostateczny werdykt. Gutenberg przekazał jednak </a:t>
            </a:r>
            <a:r>
              <a:rPr lang="pl-PL" sz="2000" dirty="0" err="1">
                <a:latin typeface="Arial" panose="020B0604020202020204" pitchFamily="34" charset="0"/>
                <a:cs typeface="Arial" panose="020B0604020202020204" pitchFamily="34" charset="0"/>
              </a:rPr>
              <a:t>Fustowi</a:t>
            </a:r>
            <a:r>
              <a:rPr lang="pl-PL" sz="2000" dirty="0">
                <a:latin typeface="Arial" panose="020B0604020202020204" pitchFamily="34" charset="0"/>
                <a:cs typeface="Arial" panose="020B0604020202020204" pitchFamily="34" charset="0"/>
              </a:rPr>
              <a:t> znaczną sumę pieniędzy i zapewne także większość nakładu Biblii 42-wierszowej. Jego warsztat został przejęty przez </a:t>
            </a:r>
            <a:r>
              <a:rPr lang="pl-PL" sz="2000" dirty="0" err="1">
                <a:latin typeface="Arial" panose="020B0604020202020204" pitchFamily="34" charset="0"/>
                <a:cs typeface="Arial" panose="020B0604020202020204" pitchFamily="34" charset="0"/>
              </a:rPr>
              <a:t>Fusta</a:t>
            </a:r>
            <a:r>
              <a:rPr lang="pl-PL" sz="2000" dirty="0">
                <a:latin typeface="Arial" panose="020B0604020202020204" pitchFamily="34" charset="0"/>
                <a:cs typeface="Arial" panose="020B0604020202020204" pitchFamily="34" charset="0"/>
              </a:rPr>
              <a:t>, który zatrudnił ucznia Gutenberga Petera </a:t>
            </a:r>
            <a:r>
              <a:rPr lang="pl-PL" sz="2000" dirty="0" err="1" smtClean="0">
                <a:latin typeface="Arial" panose="020B0604020202020204" pitchFamily="34" charset="0"/>
                <a:cs typeface="Arial" panose="020B0604020202020204" pitchFamily="34" charset="0"/>
              </a:rPr>
              <a:t>Schöffera</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Z tej drukarni wyszły druki dawniej przypisywane Gutenbergowi, m.in. </a:t>
            </a:r>
            <a:r>
              <a:rPr lang="pl-PL" sz="2000" i="1" dirty="0">
                <a:latin typeface="Arial" panose="020B0604020202020204" pitchFamily="34" charset="0"/>
                <a:cs typeface="Arial" panose="020B0604020202020204" pitchFamily="34" charset="0"/>
              </a:rPr>
              <a:t>Psałterz </a:t>
            </a:r>
            <a:r>
              <a:rPr lang="pl-PL" sz="2000" i="1" dirty="0" smtClean="0">
                <a:latin typeface="Arial" panose="020B0604020202020204" pitchFamily="34" charset="0"/>
                <a:cs typeface="Arial" panose="020B0604020202020204" pitchFamily="34" charset="0"/>
              </a:rPr>
              <a:t>moguncki</a:t>
            </a:r>
            <a:r>
              <a:rPr lang="pl-PL" sz="2000" dirty="0" smtClean="0">
                <a:latin typeface="Arial" panose="020B0604020202020204" pitchFamily="34" charset="0"/>
                <a:cs typeface="Arial" panose="020B0604020202020204" pitchFamily="34" charset="0"/>
              </a:rPr>
              <a:t> (1457</a:t>
            </a:r>
            <a:r>
              <a:rPr lang="pl-PL" sz="2000" dirty="0">
                <a:latin typeface="Arial" panose="020B0604020202020204" pitchFamily="34" charset="0"/>
                <a:cs typeface="Arial" panose="020B0604020202020204" pitchFamily="34" charset="0"/>
              </a:rPr>
              <a:t>), pierwszy tekst z drukowanymi iluminacjami (inicjały czerwone i niebieskie, ryte w metalu, nie w drewnie), choć niewykluczone, że pierwsze prace (w tym druk pierwszych składek) wykonano już w 1455 roku, a Gutenberg brał w nich </a:t>
            </a:r>
            <a:r>
              <a:rPr lang="pl-PL" sz="2000" dirty="0" smtClean="0">
                <a:latin typeface="Arial" panose="020B0604020202020204" pitchFamily="34" charset="0"/>
                <a:cs typeface="Arial" panose="020B0604020202020204" pitchFamily="34" charset="0"/>
              </a:rPr>
              <a:t>udział. </a:t>
            </a:r>
            <a:r>
              <a:rPr lang="pl-PL" sz="2000" dirty="0">
                <a:latin typeface="Arial" panose="020B0604020202020204" pitchFamily="34" charset="0"/>
                <a:cs typeface="Arial" panose="020B0604020202020204" pitchFamily="34" charset="0"/>
              </a:rPr>
              <a:t>Nie wszyscy autorzy zgadzają się co do tego, że Gutenberg odczuł boleśnie skutki sporu. Leonhard Hoffmann stwierdził, że w 1455 roku druk Biblii był już co najmniej od roku zakończony, a Gutenberg nie był zmuszony oddawać warsztatu </a:t>
            </a:r>
            <a:r>
              <a:rPr lang="pl-PL" sz="2000" dirty="0" err="1">
                <a:latin typeface="Arial" panose="020B0604020202020204" pitchFamily="34" charset="0"/>
                <a:cs typeface="Arial" panose="020B0604020202020204" pitchFamily="34" charset="0"/>
              </a:rPr>
              <a:t>Fustowi</a:t>
            </a:r>
            <a:r>
              <a:rPr lang="pl-PL" sz="2000" baseline="30000" dirty="0">
                <a:latin typeface="Arial" panose="020B0604020202020204" pitchFamily="34" charset="0"/>
                <a:cs typeface="Arial" panose="020B0604020202020204" pitchFamily="34" charset="0"/>
                <a:hlinkClick r:id="rId2"/>
              </a:rPr>
              <a:t>[22]</a:t>
            </a:r>
            <a:r>
              <a:rPr lang="pl-PL" sz="2000" dirty="0">
                <a:latin typeface="Arial" panose="020B0604020202020204" pitchFamily="34" charset="0"/>
                <a:cs typeface="Arial" panose="020B0604020202020204" pitchFamily="34" charset="0"/>
              </a:rPr>
              <a:t>. </a:t>
            </a:r>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25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929384"/>
            <a:ext cx="10515600" cy="4251960"/>
          </a:xfrm>
        </p:spPr>
        <p:txBody>
          <a:bodyPr>
            <a:normAutofit/>
          </a:bodyPr>
          <a:lstStyle/>
          <a:p>
            <a:pPr marL="0" indent="0">
              <a:buNone/>
            </a:pPr>
            <a:r>
              <a:rPr lang="pl-PL" sz="2000" dirty="0">
                <a:latin typeface="Open Sans"/>
                <a:hlinkClick r:id="rId2"/>
              </a:rPr>
              <a:t>https://</a:t>
            </a:r>
            <a:r>
              <a:rPr lang="pl-PL" sz="2000" dirty="0" smtClean="0">
                <a:latin typeface="Open Sans"/>
                <a:hlinkClick r:id="rId2"/>
              </a:rPr>
              <a:t>pl.wikipedia.org/wiki/Johannes_Gutenberg</a:t>
            </a:r>
            <a:r>
              <a:rPr lang="pl-PL" sz="2000" dirty="0" smtClean="0">
                <a:latin typeface="Open Sans"/>
              </a:rPr>
              <a:t> </a:t>
            </a:r>
          </a:p>
          <a:p>
            <a:pPr marL="0" indent="0">
              <a:buNone/>
            </a:pPr>
            <a:r>
              <a:rPr lang="pl-PL" sz="2000" dirty="0">
                <a:latin typeface="Open Sans"/>
                <a:hlinkClick r:id="rId3"/>
              </a:rPr>
              <a:t>https://</a:t>
            </a:r>
            <a:r>
              <a:rPr lang="pl-PL" sz="2000" dirty="0" smtClean="0">
                <a:latin typeface="Open Sans"/>
                <a:hlinkClick r:id="rId3"/>
              </a:rPr>
              <a:t>www.polskieradio.pl/39/156/Artykul/1038182,Wynalazek-pana-Gutenberga</a:t>
            </a:r>
            <a:r>
              <a:rPr lang="pl-PL" sz="2000" dirty="0" smtClean="0">
                <a:latin typeface="Open Sans"/>
              </a:rPr>
              <a:t> </a:t>
            </a:r>
          </a:p>
          <a:p>
            <a:pPr marL="0" indent="0">
              <a:buNone/>
            </a:pPr>
            <a:r>
              <a:rPr lang="pl-PL" sz="2000" dirty="0">
                <a:latin typeface="Open Sans"/>
                <a:hlinkClick r:id="rId4"/>
              </a:rPr>
              <a:t>http://informatorium.ksiaznica.torun.pl/jan-gutenberg-wynalazca-druku-i-jego-biblia</a:t>
            </a:r>
            <a:r>
              <a:rPr lang="pl-PL" sz="2000" dirty="0" smtClean="0">
                <a:latin typeface="Open Sans"/>
                <a:hlinkClick r:id="rId4"/>
              </a:rPr>
              <a:t>/</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fonty.pl/porady,9,gutenberg.htm</a:t>
            </a:r>
            <a:r>
              <a:rPr lang="pl-PL" sz="2000" dirty="0" smtClean="0">
                <a:latin typeface="Open Sans"/>
              </a:rPr>
              <a:t> </a:t>
            </a:r>
          </a:p>
          <a:p>
            <a:pPr marL="0" indent="0">
              <a:buNone/>
            </a:pPr>
            <a:r>
              <a:rPr lang="pl-PL" sz="2000" dirty="0">
                <a:latin typeface="Open Sans"/>
                <a:hlinkClick r:id="rId6"/>
              </a:rPr>
              <a:t>https://</a:t>
            </a:r>
            <a:r>
              <a:rPr lang="pl-PL" sz="2000" dirty="0" smtClean="0">
                <a:latin typeface="Open Sans"/>
                <a:hlinkClick r:id="rId6"/>
              </a:rPr>
              <a:t>historia.wprost.pl/491947/gutenberg-i-jego-wynalazek-ktory-zakonczyl-epoke-sredniowiecza.html</a:t>
            </a:r>
            <a:r>
              <a:rPr lang="pl-PL" sz="2000" dirty="0" smtClean="0">
                <a:latin typeface="Open Sans"/>
              </a:rPr>
              <a:t> </a:t>
            </a:r>
            <a:endParaRPr lang="pl-PL" sz="2000" b="0" i="0" dirty="0">
              <a:effectLst/>
              <a:latin typeface="Open Sans"/>
            </a:endParaRPr>
          </a:p>
        </p:txBody>
      </p:sp>
    </p:spTree>
    <p:extLst>
      <p:ext uri="{BB962C8B-B14F-4D97-AF65-F5344CB8AC3E}">
        <p14:creationId xmlns:p14="http://schemas.microsoft.com/office/powerpoint/2010/main" val="176625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p14="http://schemas.microsoft.com/office/powerpoint/2010/main" val="31740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11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285240" y="2459865"/>
            <a:ext cx="8074815" cy="3309999"/>
          </a:xfrm>
        </p:spPr>
        <p:txBody>
          <a:bodyPr anchor="t">
            <a:normAutofit fontScale="70000" lnSpcReduction="2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życiorysu pioniera poligrafii.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Utrwaliliście wiedze o </a:t>
            </a:r>
            <a:r>
              <a:rPr lang="pl-PL" sz="2000" dirty="0" smtClean="0">
                <a:latin typeface="Calibri" panose="020F0502020204030204" pitchFamily="34" charset="0"/>
                <a:ea typeface="Calibri" panose="020F0502020204030204" pitchFamily="34" charset="0"/>
                <a:cs typeface="Times New Roman" panose="02020603050405020304" pitchFamily="18" charset="0"/>
              </a:rPr>
              <a:t>tym jakich dokonał wynalazków związanych z drukiem.</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Dowiedzieliście się o pierwszych wydaniach wychodzących z drukarni Gutenberga, które stanowią dzisiaj nieocenione zbiory historyczne</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Odkryliście wiele ciekawostek z życia Gutenberga</a:t>
            </a: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Potraficie określić ja wynalazek Gutenberga wpłynął na życie dzisiejszych społeczeństw</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a:t>
            </a:r>
            <a:endParaRPr lang="pl-P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Nau</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czyliście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się planowania i organizacji własnej pracy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pl-PL" sz="2000" smtClean="0">
                <a:latin typeface="Calibri" panose="020F0502020204030204" pitchFamily="34" charset="0"/>
                <a:ea typeface="Calibri" panose="020F0502020204030204" pitchFamily="34" charset="0"/>
                <a:cs typeface="Times New Roman" panose="02020603050405020304" pitchFamily="18" charset="0"/>
              </a:rPr>
              <a:t>Nauczyliście </a:t>
            </a:r>
            <a:r>
              <a:rPr lang="pl-PL" sz="2000" dirty="0">
                <a:latin typeface="Calibri" panose="020F0502020204030204" pitchFamily="34" charset="0"/>
                <a:ea typeface="Calibri" panose="020F0502020204030204" pitchFamily="34" charset="0"/>
                <a:cs typeface="Times New Roman" panose="02020603050405020304" pitchFamily="18" charset="0"/>
              </a:rPr>
              <a:t>się współpracy w grupie i pracy samodzielnej.</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buFont typeface="Symbol" panose="05050102010706020507" pitchFamily="18" charset="2"/>
              <a:buChar char=""/>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2000" dirty="0"/>
          </a:p>
        </p:txBody>
      </p:sp>
    </p:spTree>
    <p:extLst>
      <p:ext uri="{BB962C8B-B14F-4D97-AF65-F5344CB8AC3E}">
        <p14:creationId xmlns:p14="http://schemas.microsoft.com/office/powerpoint/2010/main" val="16380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228045"/>
            <a:ext cx="9363710" cy="3541819"/>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a:t>
            </a:r>
            <a:r>
              <a:rPr lang="pl-PL" sz="1800" dirty="0" smtClean="0"/>
              <a:t>12 </a:t>
            </a:r>
            <a:r>
              <a:rPr lang="pl-PL" sz="1800" dirty="0"/>
              <a:t>godzin i pozwolą się wam zapoznać </a:t>
            </a:r>
            <a:r>
              <a:rPr lang="pl-PL" sz="1800" dirty="0" smtClean="0"/>
              <a:t>z szalenie zasłużoną postacią dla rozwoju cywilizacji światowej – Johannesem Gutenbergiem – ojcem poligrafii.</a:t>
            </a:r>
          </a:p>
          <a:p>
            <a:pPr marL="0" indent="0">
              <a:buNone/>
            </a:pPr>
            <a:r>
              <a:rPr lang="pl-PL" sz="1800" dirty="0" smtClean="0"/>
              <a:t>WQ jest przeznaczony dla uczniów z deficytami słuchu, kształcących się w szkołach branżowych o profilu poligraficznym. </a:t>
            </a:r>
            <a:endParaRPr lang="pl-PL" sz="1800" dirty="0"/>
          </a:p>
          <a:p>
            <a:pPr marL="0" indent="0">
              <a:buNone/>
            </a:pPr>
            <a:r>
              <a:rPr lang="pl-PL" sz="1800" dirty="0" smtClean="0"/>
              <a:t>Waszym zadaniem będzie zaprezentowanie na forum klasy dokonań Johannesa Gutenberga w rozwoju poligrafii, dokonania prezentacji jego odkryć oraz przekazania informacji w jaki sposób jego odkrycie wpływa na dzisiejszą cywilizację. </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67822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p14="http://schemas.microsoft.com/office/powerpoint/2010/main" val="277302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wystawę w klasopracowni.</a:t>
            </a:r>
            <a:endParaRPr lang="en-US" sz="2200" dirty="0"/>
          </a:p>
          <a:p>
            <a:endParaRPr lang="pl-PL" sz="2200" dirty="0"/>
          </a:p>
        </p:txBody>
      </p:sp>
    </p:spTree>
    <p:extLst>
      <p:ext uri="{BB962C8B-B14F-4D97-AF65-F5344CB8AC3E}">
        <p14:creationId xmlns:p14="http://schemas.microsoft.com/office/powerpoint/2010/main" val="232213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fontScale="90000"/>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czterech grupach</a:t>
            </a:r>
            <a:r>
              <a:rPr lang="pl-PL" sz="2000" dirty="0"/>
              <a:t>. Każda z grup przygotuje prezentacją </a:t>
            </a:r>
            <a:r>
              <a:rPr lang="pl-PL" sz="2000" dirty="0" smtClean="0"/>
              <a:t>multimedialną na taki sam temat. Postarajcie </a:t>
            </a:r>
            <a:r>
              <a:rPr lang="pl-PL" sz="2000" dirty="0"/>
              <a:t>się, by Wasza prezentacja pozwoliła odbiorcom </a:t>
            </a:r>
            <a:r>
              <a:rPr lang="pl-PL" sz="2000" dirty="0" smtClean="0"/>
              <a:t>dowiedzieć się jak najwięcej o wynalazkach Gutenberga oraz o tym jaki wpływ mają Jego wynalazki na życie we współczesnym świecie</a:t>
            </a:r>
            <a:endParaRPr lang="pl-PL" sz="2000" dirty="0"/>
          </a:p>
          <a:p>
            <a:pPr marL="0" indent="0">
              <a:buNone/>
            </a:pPr>
            <a:endParaRPr lang="pl-PL" sz="2000" dirty="0"/>
          </a:p>
          <a:p>
            <a:pPr marL="0" indent="0">
              <a:buNone/>
            </a:pPr>
            <a:r>
              <a:rPr lang="pl-PL" sz="2000" dirty="0" smtClean="0"/>
              <a:t>Waszym zadaniem będzie zebrać materiał historyczny na temat samej postaci Johannesa Gutenberga, jego wynalazków. Pamiętajcie, że wszystkie grupy pracują nad jednym tematem. W trakcie prezentacji i dyskusji po zaprezentowaniu swoich odkryć z życiorysu Gutenberga usystematyzujemy wszystkie zebrane informacje. </a:t>
            </a:r>
            <a:endParaRPr lang="pl-PL" sz="2000" dirty="0"/>
          </a:p>
        </p:txBody>
      </p:sp>
    </p:spTree>
    <p:extLst>
      <p:ext uri="{BB962C8B-B14F-4D97-AF65-F5344CB8AC3E}">
        <p14:creationId xmlns:p14="http://schemas.microsoft.com/office/powerpoint/2010/main" val="352988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W swojej prezentacji:</a:t>
            </a:r>
          </a:p>
          <a:p>
            <a:pPr marL="0" indent="0">
              <a:buNone/>
            </a:pPr>
            <a:endParaRPr lang="pl-PL" sz="2400" dirty="0"/>
          </a:p>
          <a:p>
            <a:r>
              <a:rPr lang="pl-PL" sz="2400" dirty="0" smtClean="0"/>
              <a:t>Opiszcie krótko życiorys Gutenberga.</a:t>
            </a:r>
            <a:endParaRPr lang="pl-PL" sz="2400" dirty="0"/>
          </a:p>
          <a:p>
            <a:r>
              <a:rPr lang="pl-PL" sz="2400" dirty="0" smtClean="0"/>
              <a:t>Opiszecie jego odkrycia.</a:t>
            </a:r>
            <a:endParaRPr lang="pl-PL" sz="2400" dirty="0"/>
          </a:p>
          <a:p>
            <a:r>
              <a:rPr lang="pl-PL" sz="2400" dirty="0" smtClean="0"/>
              <a:t>Spróbujcie w źródłach internetowych odnaleźć ciekawostki z życia waszego bohatera.</a:t>
            </a:r>
            <a:endParaRPr lang="pl-PL" sz="2400" dirty="0"/>
          </a:p>
          <a:p>
            <a:r>
              <a:rPr lang="pl-PL" sz="2400" dirty="0" smtClean="0"/>
              <a:t>Pokażcie w jaki sposób jego wynalazki wpływają na obecne życie współczesnych ludzi.</a:t>
            </a:r>
          </a:p>
          <a:p>
            <a:r>
              <a:rPr lang="pl-PL" sz="2400" dirty="0" smtClean="0"/>
              <a:t>Znajcie powiązania z odkryciami Gutenberga we współczesnym świecie</a:t>
            </a:r>
            <a:endParaRPr lang="pl-PL" sz="2400" dirty="0"/>
          </a:p>
        </p:txBody>
      </p:sp>
    </p:spTree>
    <p:extLst>
      <p:ext uri="{BB962C8B-B14F-4D97-AF65-F5344CB8AC3E}">
        <p14:creationId xmlns:p14="http://schemas.microsoft.com/office/powerpoint/2010/main" val="425373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lnSpcReduction="10000"/>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informacji zasługują na największą uwagę i rozwinięcie. Pamiętajcie, że wszystkie zespoły pracują nad tym samym tematem. Jestem pewien, że z każda grupa odkryje wiele ciekawostek z życia Gutenberga i dzięki temu wszyscy bardzo dokładnie zgłębimy informacje o naszym bohaterze.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p14="http://schemas.microsoft.com/office/powerpoint/2010/main" val="15602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p14="http://schemas.microsoft.com/office/powerpoint/2010/main" val="143727029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TM03457496[[fn=Paralaksa]]</Template>
  <TotalTime>299</TotalTime>
  <Words>1800</Words>
  <Application>Microsoft Office PowerPoint</Application>
  <PresentationFormat>Panoramiczny</PresentationFormat>
  <Paragraphs>132</Paragraphs>
  <Slides>19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19</vt:i4>
      </vt:variant>
    </vt:vector>
  </HeadingPairs>
  <TitlesOfParts>
    <vt:vector size="27" baseType="lpstr">
      <vt:lpstr>Arial</vt:lpstr>
      <vt:lpstr>Calibri</vt:lpstr>
      <vt:lpstr>Corbel</vt:lpstr>
      <vt:lpstr>Helvetica Neue Medium</vt:lpstr>
      <vt:lpstr>Open Sans</vt:lpstr>
      <vt:lpstr>Symbol</vt:lpstr>
      <vt:lpstr>Times New Roman</vt:lpstr>
      <vt:lpstr>Paralaksa</vt:lpstr>
      <vt:lpstr>GUTENBERG – OJCIEC POLIGRAFII</vt:lpstr>
      <vt:lpstr>Wprowadzenie – informacje dla uczniów</vt:lpstr>
      <vt:lpstr>Wprowadzenie – informacje dla nauczyciela</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Johannes Gutenberg, właśc. Johannes Gensfleisch zur Laden zum Gutenberg (ur. ok. 1400 w Moguncji, zm. 3 lutego 1468 również w Moguncji) – niemiecki rzemieślnik, złotnik i drukarz, twórca pierwszej przemysłowej metody druku na świecie. Nie ma zgody wśród badaczy, czy pierwsze druki powstały już podczas jego pobytu w Strasburgu (1434–1444), czy dopiero w drukarni założonej przez niego w 1448 roku w Moguncji. Różne lata są przyjmowane umownie jako rok, w którym po raz pierwszy Gutenberg użył ruchomej czcionki – najczęściej 1440 albo 1450. Jego najdoskonalszą publikacją była Biblia 42-wierszowa, znana jako Biblia Gutenberga, drukowana w latach 1452–1455.  Gutenberg opracował własną wersję czcionek, wykonanych z metalu, ale ich technika pozostaje niejasna. Skonstruował aparat do ich odlewania, w którym nowością było używanie wymiennych matryc. Zaprojektował również własną wersję prasy drukarskiej, wzorując się na znanych już prasach introligatorskich. Jego prekursorskim dokonaniem było stworzenie pierwszego dużego wydawnictwa. Równie ważnymi osiągnięciami są udane kroje pism używanych do druku oraz opracowanie podstawowych zasad składu tekstu.  Mimo ogromnego wpływu Gutenberga na rozwój druku zachowało się niewiele pewnych informacji o jego życiu i działalności wydawniczej. Autorzy różnią się w datowaniu jego publikacji, a także w opisie stosowanej przez niego techniki druku. Działalność Gutenberga przyczyniła się do szybkiego rozwoju drukarstwa w Europie, a jego współpracownicy i uczniowie upowszechniali ją w zakładanych przez siebie ośrodkach, korzystając z jego rozwiązań.              .   </vt:lpstr>
      <vt:lpstr>Prezentacja programu PowerPoint</vt:lpstr>
      <vt:lpstr>Prezentacja programu PowerPoint</vt:lpstr>
      <vt:lpstr>Źródła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Grzegorz.Sus</cp:lastModifiedBy>
  <cp:revision>19</cp:revision>
  <dcterms:created xsi:type="dcterms:W3CDTF">2021-02-22T06:21:20Z</dcterms:created>
  <dcterms:modified xsi:type="dcterms:W3CDTF">2021-03-08T12:11:50Z</dcterms:modified>
</cp:coreProperties>
</file>