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5F896-AD13-4520-AC9C-0DA6A3010545}" type="datetimeFigureOut">
              <a:rPr lang="pl-PL" smtClean="0"/>
              <a:t>22.02.2021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0F772-4A24-483C-88D6-B29CDC5B1FC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7263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5F896-AD13-4520-AC9C-0DA6A3010545}" type="datetimeFigureOut">
              <a:rPr lang="pl-PL" smtClean="0"/>
              <a:t>22.02.2021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0F772-4A24-483C-88D6-B29CDC5B1FC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45527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5F896-AD13-4520-AC9C-0DA6A3010545}" type="datetimeFigureOut">
              <a:rPr lang="pl-PL" smtClean="0"/>
              <a:t>22.02.2021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0F772-4A24-483C-88D6-B29CDC5B1FC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802990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5F896-AD13-4520-AC9C-0DA6A3010545}" type="datetimeFigureOut">
              <a:rPr lang="pl-PL" smtClean="0"/>
              <a:t>22.02.2021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0F772-4A24-483C-88D6-B29CDC5B1FCD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248727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5F896-AD13-4520-AC9C-0DA6A3010545}" type="datetimeFigureOut">
              <a:rPr lang="pl-PL" smtClean="0"/>
              <a:t>22.02.2021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0F772-4A24-483C-88D6-B29CDC5B1FC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8579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5F896-AD13-4520-AC9C-0DA6A3010545}" type="datetimeFigureOut">
              <a:rPr lang="pl-PL" smtClean="0"/>
              <a:t>22.02.2021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0F772-4A24-483C-88D6-B29CDC5B1FC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488866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5F896-AD13-4520-AC9C-0DA6A3010545}" type="datetimeFigureOut">
              <a:rPr lang="pl-PL" smtClean="0"/>
              <a:t>22.02.2021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0F772-4A24-483C-88D6-B29CDC5B1FC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96796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5F896-AD13-4520-AC9C-0DA6A3010545}" type="datetimeFigureOut">
              <a:rPr lang="pl-PL" smtClean="0"/>
              <a:t>22.02.2021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0F772-4A24-483C-88D6-B29CDC5B1FC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541374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5F896-AD13-4520-AC9C-0DA6A3010545}" type="datetimeFigureOut">
              <a:rPr lang="pl-PL" smtClean="0"/>
              <a:t>22.02.2021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0F772-4A24-483C-88D6-B29CDC5B1FC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09319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5F896-AD13-4520-AC9C-0DA6A3010545}" type="datetimeFigureOut">
              <a:rPr lang="pl-PL" smtClean="0"/>
              <a:t>22.02.2021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0F772-4A24-483C-88D6-B29CDC5B1FC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59848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5F896-AD13-4520-AC9C-0DA6A3010545}" type="datetimeFigureOut">
              <a:rPr lang="pl-PL" smtClean="0"/>
              <a:t>22.02.2021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0F772-4A24-483C-88D6-B29CDC5B1FC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22179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5F896-AD13-4520-AC9C-0DA6A3010545}" type="datetimeFigureOut">
              <a:rPr lang="pl-PL" smtClean="0"/>
              <a:t>22.02.2021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0F772-4A24-483C-88D6-B29CDC5B1FC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01488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5F896-AD13-4520-AC9C-0DA6A3010545}" type="datetimeFigureOut">
              <a:rPr lang="pl-PL" smtClean="0"/>
              <a:t>22.02.2021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0F772-4A24-483C-88D6-B29CDC5B1FC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2073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5F896-AD13-4520-AC9C-0DA6A3010545}" type="datetimeFigureOut">
              <a:rPr lang="pl-PL" smtClean="0"/>
              <a:t>22.02.2021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0F772-4A24-483C-88D6-B29CDC5B1FC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69708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5F896-AD13-4520-AC9C-0DA6A3010545}" type="datetimeFigureOut">
              <a:rPr lang="pl-PL" smtClean="0"/>
              <a:t>22.02.2021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0F772-4A24-483C-88D6-B29CDC5B1FC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4614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5F896-AD13-4520-AC9C-0DA6A3010545}" type="datetimeFigureOut">
              <a:rPr lang="pl-PL" smtClean="0"/>
              <a:t>22.02.2021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0F772-4A24-483C-88D6-B29CDC5B1FC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81632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5F896-AD13-4520-AC9C-0DA6A3010545}" type="datetimeFigureOut">
              <a:rPr lang="pl-PL" smtClean="0"/>
              <a:t>22.02.2021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0F772-4A24-483C-88D6-B29CDC5B1FC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42063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65F896-AD13-4520-AC9C-0DA6A3010545}" type="datetimeFigureOut">
              <a:rPr lang="pl-PL" smtClean="0"/>
              <a:t>22.02.2021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30F772-4A24-483C-88D6-B29CDC5B1FC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92341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y4free.pl/forum/rejs-od-r-do-s-ndash-czyli-wszystko-o-rejsie-wycieczkowym,1614,65085" TargetMode="External"/><Relationship Id="rId2" Type="http://schemas.openxmlformats.org/officeDocument/2006/relationships/hyperlink" Target="https://prezi.com/p/gz0jibesaayw/etapy-organizacji-imprezy-turystycznej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85EF34D-7CB5-4431-9AFE-C8F5A4520D5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Organizacja imprez turystycznych – nowoczesne trendy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EAD6454-7408-4593-AEE5-4A9C3E31F0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827212"/>
          </a:xfrm>
        </p:spPr>
        <p:txBody>
          <a:bodyPr/>
          <a:lstStyle/>
          <a:p>
            <a:r>
              <a:rPr lang="pl-PL" dirty="0" err="1"/>
              <a:t>Webquest</a:t>
            </a:r>
            <a:r>
              <a:rPr lang="pl-PL" dirty="0"/>
              <a:t> przeznaczony dla uczniów szkół ponadpodstawowych. Jego celem jest zaznajomienie uczniów z ciekawymi formami spędzania wolnego czasu podczas wyjazdów turystycznych.</a:t>
            </a:r>
          </a:p>
        </p:txBody>
      </p:sp>
    </p:spTree>
    <p:extLst>
      <p:ext uri="{BB962C8B-B14F-4D97-AF65-F5344CB8AC3E}">
        <p14:creationId xmlns:p14="http://schemas.microsoft.com/office/powerpoint/2010/main" val="4043338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3EDFE4B2-40E6-4AA8-9BB5-2BDC46831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Proces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666671A3-3E8C-4436-B1B3-FF600E0643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7868" y="2088319"/>
            <a:ext cx="5211931" cy="4569933"/>
          </a:xfrm>
        </p:spPr>
        <p:txBody>
          <a:bodyPr>
            <a:normAutofit fontScale="70000" lnSpcReduction="20000"/>
          </a:bodyPr>
          <a:lstStyle/>
          <a:p>
            <a:pPr lvl="1">
              <a:buFont typeface="Wingdings" panose="05000000000000000000" pitchFamily="2" charset="2"/>
              <a:buChar char="v"/>
            </a:pPr>
            <a:r>
              <a:rPr lang="pl-PL" sz="3000" dirty="0"/>
              <a:t>Przykładowe imprezy z uwzględnieniem grup wiekowych;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pl-PL" sz="3000" dirty="0"/>
              <a:t>Wymogi dot. bezpieczeństwa uczestników rejsu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pl-PL" sz="3000" dirty="0"/>
              <a:t>Plan krótkiego zwiedzania miejsc do których jacht przybije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pl-PL" sz="3000" dirty="0"/>
              <a:t>Jak zachęcić i rozreklamować imprezę wśród potencjalnych klientów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pl-PL" sz="3000" dirty="0"/>
              <a:t>Transport klientów do portu wypłynięcia jachtu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pl-PL" sz="3000" dirty="0"/>
              <a:t>Wyżywienie</a:t>
            </a:r>
          </a:p>
          <a:p>
            <a:pPr marL="457200" lvl="1" indent="0">
              <a:buNone/>
            </a:pPr>
            <a:endParaRPr lang="pl-PL" sz="3000" dirty="0"/>
          </a:p>
          <a:p>
            <a:pPr lvl="1">
              <a:buFont typeface="Wingdings" panose="05000000000000000000" pitchFamily="2" charset="2"/>
              <a:buChar char="v"/>
            </a:pPr>
            <a:endParaRPr lang="pl-PL" sz="3000" dirty="0"/>
          </a:p>
        </p:txBody>
      </p:sp>
      <p:pic>
        <p:nvPicPr>
          <p:cNvPr id="7172" name="Picture 4" descr="Reklama - definicja, funkcje, cele, istota">
            <a:extLst>
              <a:ext uri="{FF2B5EF4-FFF2-40B4-BE49-F238E27FC236}">
                <a16:creationId xmlns:a16="http://schemas.microsoft.com/office/drawing/2014/main" id="{90448AF2-362E-4305-AB6E-B4CEDB8508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512" y="2260339"/>
            <a:ext cx="5857003" cy="3900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00541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3EDFE4B2-40E6-4AA8-9BB5-2BDC46831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Proces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666671A3-3E8C-4436-B1B3-FF600E0643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7868" y="2088319"/>
            <a:ext cx="5211931" cy="4569933"/>
          </a:xfrm>
        </p:spPr>
        <p:txBody>
          <a:bodyPr>
            <a:normAutofit fontScale="92500" lnSpcReduction="10000"/>
          </a:bodyPr>
          <a:lstStyle/>
          <a:p>
            <a:r>
              <a:rPr lang="pl-PL" sz="3200" dirty="0"/>
              <a:t>Nauczyciel w trakcie zadawania pytań porusza ewentualne problemy, które mogą pojawić w trakcie planowanej imprezy turystycznej</a:t>
            </a:r>
          </a:p>
          <a:p>
            <a:r>
              <a:rPr lang="pl-PL" sz="3200" dirty="0"/>
              <a:t>Lider konsultuje odpowiedzi z resztą grupy</a:t>
            </a:r>
          </a:p>
          <a:p>
            <a:endParaRPr lang="pl-PL" sz="3200" dirty="0"/>
          </a:p>
          <a:p>
            <a:pPr marL="457200" lvl="1" indent="0">
              <a:buNone/>
            </a:pPr>
            <a:endParaRPr lang="pl-PL" sz="3000" dirty="0"/>
          </a:p>
          <a:p>
            <a:pPr lvl="1">
              <a:buFont typeface="Wingdings" panose="05000000000000000000" pitchFamily="2" charset="2"/>
              <a:buChar char="v"/>
            </a:pPr>
            <a:endParaRPr lang="pl-PL" sz="3000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863583F8-128E-4EA5-9B8D-457B55102A2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4545" y="2007059"/>
            <a:ext cx="4389294" cy="4241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61291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3EDFE4B2-40E6-4AA8-9BB5-2BDC46831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Proces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666671A3-3E8C-4436-B1B3-FF600E0643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7868" y="2088319"/>
            <a:ext cx="5211931" cy="4569933"/>
          </a:xfrm>
        </p:spPr>
        <p:txBody>
          <a:bodyPr>
            <a:normAutofit fontScale="92500" lnSpcReduction="10000"/>
          </a:bodyPr>
          <a:lstStyle/>
          <a:p>
            <a:r>
              <a:rPr lang="pl-PL" sz="3200" dirty="0"/>
              <a:t>Następnie dochodzi do dyskusji między grupami. </a:t>
            </a:r>
          </a:p>
          <a:p>
            <a:r>
              <a:rPr lang="pl-PL" sz="3200" dirty="0"/>
              <a:t>W jej trakcie tworzony jest wspólny wymarzony plan imprezy turystycznej, uwzględniający przeciwności losu, z którymi może się napotkać</a:t>
            </a:r>
          </a:p>
          <a:p>
            <a:pPr marL="0" indent="0">
              <a:buNone/>
            </a:pPr>
            <a:endParaRPr lang="pl-PL" sz="3200" dirty="0"/>
          </a:p>
          <a:p>
            <a:pPr marL="457200" lvl="1" indent="0">
              <a:buNone/>
            </a:pPr>
            <a:endParaRPr lang="pl-PL" sz="3000" dirty="0"/>
          </a:p>
          <a:p>
            <a:pPr lvl="1">
              <a:buFont typeface="Wingdings" panose="05000000000000000000" pitchFamily="2" charset="2"/>
              <a:buChar char="v"/>
            </a:pPr>
            <a:endParaRPr lang="pl-PL" sz="3000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7E04194-42FB-458E-9C57-AF06D263665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662" y="2785365"/>
            <a:ext cx="5834555" cy="2985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8619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3EDFE4B2-40E6-4AA8-9BB5-2BDC46831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Źródła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666671A3-3E8C-4436-B1B3-FF600E0643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416" y="2096064"/>
            <a:ext cx="10717141" cy="4579944"/>
          </a:xfrm>
        </p:spPr>
        <p:txBody>
          <a:bodyPr>
            <a:normAutofit/>
          </a:bodyPr>
          <a:lstStyle/>
          <a:p>
            <a:r>
              <a:rPr lang="pl-PL" sz="3200" dirty="0">
                <a:hlinkClick r:id="rId2"/>
              </a:rPr>
              <a:t>https://prezi.com/p/gz0jibesaayw/etapy-organizacji-imprezy-turystycznej/</a:t>
            </a:r>
            <a:endParaRPr lang="pl-PL" sz="3200" dirty="0"/>
          </a:p>
          <a:p>
            <a:r>
              <a:rPr lang="pl-PL" sz="3200" dirty="0">
                <a:hlinkClick r:id="rId3"/>
              </a:rPr>
              <a:t>https://www.fly4free.pl/forum/rejs-od-r-do-s-ndash-czyli-wszystko-o-rejsie-wycieczkowym,1614,65085</a:t>
            </a:r>
            <a:endParaRPr lang="pl-PL" sz="3200" dirty="0"/>
          </a:p>
          <a:p>
            <a:r>
              <a:rPr lang="pl-PL" sz="3200" dirty="0"/>
              <a:t>https://prezi.com/ijrlzv0po3qr/zasady-programowania-imprez-turystycznych/</a:t>
            </a:r>
          </a:p>
          <a:p>
            <a:endParaRPr lang="pl-PL" sz="3200" dirty="0"/>
          </a:p>
          <a:p>
            <a:pPr marL="457200" lvl="1" indent="0">
              <a:buNone/>
            </a:pPr>
            <a:endParaRPr lang="pl-PL" sz="3000" dirty="0"/>
          </a:p>
          <a:p>
            <a:pPr lvl="1">
              <a:buFont typeface="Wingdings" panose="05000000000000000000" pitchFamily="2" charset="2"/>
              <a:buChar char="v"/>
            </a:pPr>
            <a:endParaRPr lang="pl-PL" sz="3000" dirty="0"/>
          </a:p>
        </p:txBody>
      </p:sp>
    </p:spTree>
    <p:extLst>
      <p:ext uri="{BB962C8B-B14F-4D97-AF65-F5344CB8AC3E}">
        <p14:creationId xmlns:p14="http://schemas.microsoft.com/office/powerpoint/2010/main" val="21512324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3EDFE4B2-40E6-4AA8-9BB5-2BDC46831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Ewaluacja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666671A3-3E8C-4436-B1B3-FF600E0643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416" y="2096064"/>
            <a:ext cx="10717141" cy="4579944"/>
          </a:xfrm>
        </p:spPr>
        <p:txBody>
          <a:bodyPr>
            <a:normAutofit/>
          </a:bodyPr>
          <a:lstStyle/>
          <a:p>
            <a:endParaRPr lang="pl-PL" sz="3200" dirty="0"/>
          </a:p>
          <a:p>
            <a:pPr marL="457200" lvl="1" indent="0">
              <a:buNone/>
            </a:pPr>
            <a:endParaRPr lang="pl-PL" sz="3000" dirty="0"/>
          </a:p>
          <a:p>
            <a:pPr lvl="1">
              <a:buFont typeface="Wingdings" panose="05000000000000000000" pitchFamily="2" charset="2"/>
              <a:buChar char="v"/>
            </a:pPr>
            <a:endParaRPr lang="pl-PL" sz="3000" dirty="0"/>
          </a:p>
        </p:txBody>
      </p:sp>
      <p:graphicFrame>
        <p:nvGraphicFramePr>
          <p:cNvPr id="2" name="Tabela 2">
            <a:extLst>
              <a:ext uri="{FF2B5EF4-FFF2-40B4-BE49-F238E27FC236}">
                <a16:creationId xmlns:a16="http://schemas.microsoft.com/office/drawing/2014/main" id="{B75AB7FD-8C9F-41F5-988A-C37B573394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881751"/>
              </p:ext>
            </p:extLst>
          </p:nvPr>
        </p:nvGraphicFramePr>
        <p:xfrm>
          <a:off x="550416" y="1823720"/>
          <a:ext cx="10353760" cy="4257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7689">
                  <a:extLst>
                    <a:ext uri="{9D8B030D-6E8A-4147-A177-3AD203B41FA5}">
                      <a16:colId xmlns:a16="http://schemas.microsoft.com/office/drawing/2014/main" val="3871906805"/>
                    </a:ext>
                  </a:extLst>
                </a:gridCol>
                <a:gridCol w="2469191">
                  <a:extLst>
                    <a:ext uri="{9D8B030D-6E8A-4147-A177-3AD203B41FA5}">
                      <a16:colId xmlns:a16="http://schemas.microsoft.com/office/drawing/2014/main" val="494469552"/>
                    </a:ext>
                  </a:extLst>
                </a:gridCol>
                <a:gridCol w="2588440">
                  <a:extLst>
                    <a:ext uri="{9D8B030D-6E8A-4147-A177-3AD203B41FA5}">
                      <a16:colId xmlns:a16="http://schemas.microsoft.com/office/drawing/2014/main" val="716326842"/>
                    </a:ext>
                  </a:extLst>
                </a:gridCol>
                <a:gridCol w="2588440">
                  <a:extLst>
                    <a:ext uri="{9D8B030D-6E8A-4147-A177-3AD203B41FA5}">
                      <a16:colId xmlns:a16="http://schemas.microsoft.com/office/drawing/2014/main" val="2778674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Liczba punktów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22840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100" dirty="0">
                          <a:solidFill>
                            <a:schemeClr val="bg1"/>
                          </a:solidFill>
                        </a:rPr>
                        <a:t>Zawartość merytoryczna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100" b="0" i="0" u="none" strike="noStrike" kern="1200" dirty="0">
                          <a:solidFill>
                            <a:schemeClr val="bg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Niepełne informacje.</a:t>
                      </a: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100" b="0" i="0" u="none" strike="noStrike" kern="1200" dirty="0">
                          <a:solidFill>
                            <a:schemeClr val="bg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Informacje nie na temat. Błędne informacje.</a:t>
                      </a: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100" b="0" i="0" u="none" strike="noStrike" kern="1200" dirty="0">
                          <a:solidFill>
                            <a:schemeClr val="bg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Słabe wykorzystanie źródeł.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i="0" u="none" strike="noStrike" kern="1200" dirty="0">
                          <a:solidFill>
                            <a:schemeClr val="bg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Dobre zaangażowanie w pracę wszystkich członków grupy. Umiejętność współpracy na zadawalającym poziomie.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100" b="0" i="0" u="none" strike="noStrike" kern="1200" dirty="0">
                          <a:solidFill>
                            <a:schemeClr val="bg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Pełne informacje.</a:t>
                      </a: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100" b="0" i="0" u="none" strike="noStrike" kern="1200" dirty="0">
                          <a:solidFill>
                            <a:schemeClr val="bg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Informacje na temat. </a:t>
                      </a: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100" b="0" i="0" u="none" strike="noStrike" kern="1200" dirty="0">
                          <a:solidFill>
                            <a:schemeClr val="bg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Wyczerpujące wykorzystanie podanych źródeł, ewentualnie inne źródła.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aseline="0" dirty="0">
                          <a:solidFill>
                            <a:schemeClr val="bg1"/>
                          </a:solidFill>
                        </a:rPr>
                        <a:t>.</a:t>
                      </a:r>
                      <a:endParaRPr lang="pl-PL" sz="11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91156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100" dirty="0">
                          <a:solidFill>
                            <a:schemeClr val="bg1"/>
                          </a:solidFill>
                        </a:rPr>
                        <a:t>Estetyka wykonania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100" b="0" i="0" u="none" strike="noStrike" kern="1200" dirty="0">
                          <a:solidFill>
                            <a:schemeClr val="bg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Prezentacja mało czytelna, nieestetyczna.</a:t>
                      </a: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100" b="0" i="0" u="none" strike="noStrike" kern="1200" dirty="0">
                          <a:solidFill>
                            <a:schemeClr val="bg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Informacje podane w sposób chaotyczny.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i="0" u="none" strike="noStrike" kern="1200" dirty="0">
                          <a:solidFill>
                            <a:schemeClr val="bg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Prezentacja częściowo wygłaszana z pamięci, częściowo odczytana. Brak zadawalającej odpowiedzi na pytania sprawdzające nauczyciela oraz pytania uczniów.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100" b="0" i="0" u="none" strike="noStrike" kern="1200" dirty="0">
                          <a:solidFill>
                            <a:schemeClr val="bg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Prezentacja bardzo estetyczna, czytelna, przejrzysta, zachęcająca do zapoznania się z nim.</a:t>
                      </a: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100" b="0" i="0" u="none" strike="noStrike" kern="1200" dirty="0">
                          <a:solidFill>
                            <a:schemeClr val="bg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Dobre rozplanowanie informacji na stronie. Dobrze dobrana grafika</a:t>
                      </a:r>
                      <a:endParaRPr lang="pl-PL" sz="11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46737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100" dirty="0"/>
                        <a:t>Zaangażowanie grupy w pracę i umiejętność współpracy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dirty="0"/>
                        <a:t>Brak zaangażowania wszystkich członków grupy w kreatywną współpracę.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100" b="0" i="0" u="none" strike="noStrike" kern="1200" dirty="0">
                          <a:solidFill>
                            <a:schemeClr val="bg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Dobre zaangażowanie w pracę wszystkich członków grupy. Umiejętność współpracy na zadawalającym poziomie.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Pełne zaangażowanie w pracę wszystkich członków grupy. Wzajemne motywowanie się do pracy. Umiejętność współpracy w grupie na wysokim poziomie.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43575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100" dirty="0"/>
                        <a:t>Prezentacja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dirty="0"/>
                        <a:t>Praca przeczytana, nie zreferowana. Brak odpowiedzi na pytania sprawdzające zadane przez nauczyciela.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Prezentacja częściowo wygłaszana z pamięci, częściowo odczytana. Brak zadawalającej odpowiedzi na pytania sprawdzające nauczyciela oraz pytania uczniów.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1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Prezentacja wygłoszona z pamięci. Poprawne odpowiedzi na pytania sprawdzające nauczyciela oraz pytania uczniów.</a:t>
                      </a: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1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Ambitne podejście do prezentacji.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95335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26317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0721693-392E-42F6-80E5-01F19EB34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Ewaluacja</a:t>
            </a:r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CDE65E39-6E8E-4624-8DED-9DA70EBC16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863424"/>
              </p:ext>
            </p:extLst>
          </p:nvPr>
        </p:nvGraphicFramePr>
        <p:xfrm>
          <a:off x="914400" y="2095500"/>
          <a:ext cx="10353674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76837">
                  <a:extLst>
                    <a:ext uri="{9D8B030D-6E8A-4147-A177-3AD203B41FA5}">
                      <a16:colId xmlns:a16="http://schemas.microsoft.com/office/drawing/2014/main" val="1526550851"/>
                    </a:ext>
                  </a:extLst>
                </a:gridCol>
                <a:gridCol w="5176837">
                  <a:extLst>
                    <a:ext uri="{9D8B030D-6E8A-4147-A177-3AD203B41FA5}">
                      <a16:colId xmlns:a16="http://schemas.microsoft.com/office/drawing/2014/main" val="12632925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Punkty</a:t>
                      </a:r>
                    </a:p>
                  </a:txBody>
                  <a:tcPr marL="88513" marR="885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Ocena</a:t>
                      </a:r>
                    </a:p>
                  </a:txBody>
                  <a:tcPr marL="88513" marR="88513"/>
                </a:tc>
                <a:extLst>
                  <a:ext uri="{0D108BD9-81ED-4DB2-BD59-A6C34878D82A}">
                    <a16:rowId xmlns:a16="http://schemas.microsoft.com/office/drawing/2014/main" val="28356681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&lt;4</a:t>
                      </a:r>
                    </a:p>
                  </a:txBody>
                  <a:tcPr marL="88513" marR="885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Niedostateczny</a:t>
                      </a:r>
                    </a:p>
                  </a:txBody>
                  <a:tcPr marL="88513" marR="88513"/>
                </a:tc>
                <a:extLst>
                  <a:ext uri="{0D108BD9-81ED-4DB2-BD59-A6C34878D82A}">
                    <a16:rowId xmlns:a16="http://schemas.microsoft.com/office/drawing/2014/main" val="41472746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5</a:t>
                      </a:r>
                    </a:p>
                  </a:txBody>
                  <a:tcPr marL="88513" marR="885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Dopuszczający</a:t>
                      </a:r>
                    </a:p>
                  </a:txBody>
                  <a:tcPr marL="88513" marR="88513"/>
                </a:tc>
                <a:extLst>
                  <a:ext uri="{0D108BD9-81ED-4DB2-BD59-A6C34878D82A}">
                    <a16:rowId xmlns:a16="http://schemas.microsoft.com/office/drawing/2014/main" val="34804494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6-7</a:t>
                      </a:r>
                    </a:p>
                  </a:txBody>
                  <a:tcPr marL="88513" marR="885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Dostateczny</a:t>
                      </a:r>
                    </a:p>
                  </a:txBody>
                  <a:tcPr marL="88513" marR="88513"/>
                </a:tc>
                <a:extLst>
                  <a:ext uri="{0D108BD9-81ED-4DB2-BD59-A6C34878D82A}">
                    <a16:rowId xmlns:a16="http://schemas.microsoft.com/office/drawing/2014/main" val="2462842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8-9</a:t>
                      </a:r>
                    </a:p>
                  </a:txBody>
                  <a:tcPr marL="88513" marR="885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Dobry</a:t>
                      </a:r>
                    </a:p>
                  </a:txBody>
                  <a:tcPr marL="88513" marR="88513"/>
                </a:tc>
                <a:extLst>
                  <a:ext uri="{0D108BD9-81ED-4DB2-BD59-A6C34878D82A}">
                    <a16:rowId xmlns:a16="http://schemas.microsoft.com/office/drawing/2014/main" val="16265982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10-11</a:t>
                      </a:r>
                    </a:p>
                  </a:txBody>
                  <a:tcPr marL="88513" marR="885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Bardzo dobry</a:t>
                      </a:r>
                    </a:p>
                  </a:txBody>
                  <a:tcPr marL="88513" marR="88513"/>
                </a:tc>
                <a:extLst>
                  <a:ext uri="{0D108BD9-81ED-4DB2-BD59-A6C34878D82A}">
                    <a16:rowId xmlns:a16="http://schemas.microsoft.com/office/drawing/2014/main" val="6445990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12</a:t>
                      </a:r>
                    </a:p>
                  </a:txBody>
                  <a:tcPr marL="88513" marR="885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Celujący</a:t>
                      </a:r>
                    </a:p>
                  </a:txBody>
                  <a:tcPr marL="88513" marR="88513"/>
                </a:tc>
                <a:extLst>
                  <a:ext uri="{0D108BD9-81ED-4DB2-BD59-A6C34878D82A}">
                    <a16:rowId xmlns:a16="http://schemas.microsoft.com/office/drawing/2014/main" val="4419749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6728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9D8B1BC-132E-4A43-94A5-DEC1472E8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Konkluzje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36BA2BF-99B1-4325-A761-8AC8863149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3379" y="2096063"/>
            <a:ext cx="10424178" cy="4278103"/>
          </a:xfrm>
        </p:spPr>
        <p:txBody>
          <a:bodyPr>
            <a:normAutofit lnSpcReduction="10000"/>
          </a:bodyPr>
          <a:lstStyle/>
          <a:p>
            <a:r>
              <a:rPr lang="pl-PL" sz="3200" dirty="0"/>
              <a:t>Na zajęciach mogliście poznać tajniki organizacji imprez turystycznej;</a:t>
            </a:r>
          </a:p>
          <a:p>
            <a:r>
              <a:rPr lang="pl-PL" sz="3200" dirty="0"/>
              <a:t>W branży tej pojawiają się coraz to nowsze formy ich planowania;</a:t>
            </a:r>
          </a:p>
          <a:p>
            <a:r>
              <a:rPr lang="pl-PL" sz="3200" dirty="0"/>
              <a:t>Dzięki udziale w dyskusji wzmocniliście swoją komunikatywność i umiejętność tworzenia własnej opinii;</a:t>
            </a:r>
          </a:p>
          <a:p>
            <a:endParaRPr lang="pl-PL" sz="3200" dirty="0"/>
          </a:p>
          <a:p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32300130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1DAD23C-4331-44D5-B0CC-F0DBC1EBA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Poradnik Nauczyciela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9363B2B-80A1-4700-8B49-44E643ED1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3379" y="2096064"/>
            <a:ext cx="10424178" cy="4152336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pl-PL" sz="2000" dirty="0">
                <a:solidFill>
                  <a:schemeClr val="tx1"/>
                </a:solidFill>
              </a:rPr>
              <a:t>Rozłożenie w czasie zaproponowane w tym </a:t>
            </a:r>
            <a:r>
              <a:rPr lang="pl-PL" sz="2000" dirty="0" err="1">
                <a:solidFill>
                  <a:schemeClr val="tx1"/>
                </a:solidFill>
              </a:rPr>
              <a:t>WebQuest</a:t>
            </a:r>
            <a:r>
              <a:rPr lang="pl-PL" sz="2000" dirty="0">
                <a:solidFill>
                  <a:schemeClr val="tx1"/>
                </a:solidFill>
              </a:rPr>
              <a:t> powinno się zmodyfikować w zależności od potrzeb, możliwości i umiejętności  uczniów.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000" dirty="0">
                <a:solidFill>
                  <a:schemeClr val="tx1"/>
                </a:solidFill>
              </a:rPr>
              <a:t>Nauczyciel  powinien dokładnie przeanalizować treści Web </a:t>
            </a:r>
            <a:r>
              <a:rPr lang="pl-PL" sz="2000" dirty="0" err="1">
                <a:solidFill>
                  <a:schemeClr val="tx1"/>
                </a:solidFill>
              </a:rPr>
              <a:t>Questa</a:t>
            </a:r>
            <a:r>
              <a:rPr lang="pl-PL" sz="2000" dirty="0">
                <a:solidFill>
                  <a:schemeClr val="tx1"/>
                </a:solidFill>
              </a:rPr>
              <a:t> wspólnie z uczniami, aż do momentu ich zrozumienia przez uczniów. Powinien jednak bardziej służyć im pomocą, radą, wyjaśnieniami, a nie wyręczeniem, czy gotowymi rozwiązaniami. Taka metoda będzie też dobrą formą do wdrażania do samodzielności.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000" dirty="0">
                <a:solidFill>
                  <a:schemeClr val="tx1"/>
                </a:solidFill>
              </a:rPr>
              <a:t>Nauczyciel powinien przygotować kartki z zagadnieniami do opracowania dla każdej grupy oraz wytycznymi związanymi z pracą.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000" dirty="0">
                <a:solidFill>
                  <a:schemeClr val="tx1"/>
                </a:solidFill>
              </a:rPr>
              <a:t>Nauczyciel powinien służyć pomocą przy zapoznawaniu się uczniów z materiałami źródłowymi.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85481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DE751E2-191D-4C5D-9449-55F621F82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Wprowadzenie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BF30375-DEB2-442C-A9DC-49B5018D20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5724" y="2131574"/>
            <a:ext cx="10521832" cy="4384635"/>
          </a:xfrm>
        </p:spPr>
        <p:txBody>
          <a:bodyPr>
            <a:normAutofit fontScale="92500"/>
          </a:bodyPr>
          <a:lstStyle/>
          <a:p>
            <a:r>
              <a:rPr lang="pl-PL" sz="3200" dirty="0"/>
              <a:t>Wakacje to czas utęsknionego odpoczynku i pełnego rozluźnienia.</a:t>
            </a:r>
          </a:p>
          <a:p>
            <a:r>
              <a:rPr lang="pl-PL" sz="3200" dirty="0"/>
              <a:t>Można choć na chwilę zapomnieć o swoich codziennych obowiązkach.</a:t>
            </a:r>
          </a:p>
          <a:p>
            <a:r>
              <a:rPr lang="pl-PL" sz="3200" dirty="0"/>
              <a:t>W zależności od regionu świata w którym spędzamy wakacje, pory roku bądź towarzystwa z jakim obcujemy formy spędzania wolnego czasu na nich różnią się</a:t>
            </a:r>
          </a:p>
        </p:txBody>
      </p:sp>
    </p:spTree>
    <p:extLst>
      <p:ext uri="{BB962C8B-B14F-4D97-AF65-F5344CB8AC3E}">
        <p14:creationId xmlns:p14="http://schemas.microsoft.com/office/powerpoint/2010/main" val="270913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DE751E2-191D-4C5D-9449-55F621F82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Wprowadzenie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BF30375-DEB2-442C-A9DC-49B5018D20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5724" y="2131574"/>
            <a:ext cx="10521832" cy="4384635"/>
          </a:xfrm>
        </p:spPr>
        <p:txBody>
          <a:bodyPr>
            <a:normAutofit/>
          </a:bodyPr>
          <a:lstStyle/>
          <a:p>
            <a:r>
              <a:rPr lang="pl-PL" sz="3200" dirty="0"/>
              <a:t>Turystyka to jedna z najszybciej rozwijających się gałęzi gospodarek XXI wieku</a:t>
            </a:r>
          </a:p>
          <a:p>
            <a:r>
              <a:rPr lang="pl-PL" sz="3200" dirty="0"/>
              <a:t>Wraz z nią popularność zyskują różne formy imprez turystycznych.</a:t>
            </a:r>
          </a:p>
          <a:p>
            <a:r>
              <a:rPr lang="pl-PL" sz="3200" dirty="0"/>
              <a:t>O jakich z nich słyszałeś? W ilu z nich sam brałeś udział?</a:t>
            </a:r>
          </a:p>
        </p:txBody>
      </p:sp>
    </p:spTree>
    <p:extLst>
      <p:ext uri="{BB962C8B-B14F-4D97-AF65-F5344CB8AC3E}">
        <p14:creationId xmlns:p14="http://schemas.microsoft.com/office/powerpoint/2010/main" val="4003806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3EDFE4B2-40E6-4AA8-9BB5-2BDC46831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Zadanie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666671A3-3E8C-4436-B1B3-FF600E0643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4160081"/>
          </a:xfrm>
        </p:spPr>
        <p:txBody>
          <a:bodyPr>
            <a:normAutofit fontScale="77500" lnSpcReduction="20000"/>
          </a:bodyPr>
          <a:lstStyle/>
          <a:p>
            <a:r>
              <a:rPr lang="pl-PL" sz="3200" dirty="0"/>
              <a:t>Uczniowie dzielą się na grupy </a:t>
            </a:r>
          </a:p>
          <a:p>
            <a:r>
              <a:rPr lang="pl-PL" sz="3200" dirty="0"/>
              <a:t>Przy użyciu mapy każda z grup ma za zadanie wytyczyć dokładną trasę wraz z uwzględnieniem portów wycieczkowego jachtu,  na którym w  następnym zadaniu zaplanuje szereg niezapomnianych imprez dla urlopowiczów.</a:t>
            </a:r>
          </a:p>
        </p:txBody>
      </p:sp>
      <p:pic>
        <p:nvPicPr>
          <p:cNvPr id="2052" name="Picture 4" descr="Impreza turystyczna – Prawo w podróży">
            <a:extLst>
              <a:ext uri="{FF2B5EF4-FFF2-40B4-BE49-F238E27FC236}">
                <a16:creationId xmlns:a16="http://schemas.microsoft.com/office/drawing/2014/main" id="{8C05A5B7-1907-4FE8-AB7F-1C745B8B312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756" y="2623710"/>
            <a:ext cx="5039759" cy="3359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0404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3EDFE4B2-40E6-4AA8-9BB5-2BDC46831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Zadanie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666671A3-3E8C-4436-B1B3-FF600E0643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4160081"/>
          </a:xfrm>
        </p:spPr>
        <p:txBody>
          <a:bodyPr>
            <a:normAutofit/>
          </a:bodyPr>
          <a:lstStyle/>
          <a:p>
            <a:r>
              <a:rPr lang="pl-PL" sz="3200" dirty="0"/>
              <a:t>Każda z grup następnie tworzy scenariusz imprez odbywających się w trakcie rejsu.</a:t>
            </a:r>
          </a:p>
        </p:txBody>
      </p:sp>
      <p:pic>
        <p:nvPicPr>
          <p:cNvPr id="5122" name="Picture 2" descr="Koronawirus w Hiszpanii. Zakaz zabaw na statkach i basenach - Podróże">
            <a:extLst>
              <a:ext uri="{FF2B5EF4-FFF2-40B4-BE49-F238E27FC236}">
                <a16:creationId xmlns:a16="http://schemas.microsoft.com/office/drawing/2014/main" id="{3650ADBF-5CC4-4E1A-BFA0-024BEA0AB57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675" y="2632435"/>
            <a:ext cx="5574342" cy="2933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8851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3EDFE4B2-40E6-4AA8-9BB5-2BDC46831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Zadanie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666671A3-3E8C-4436-B1B3-FF600E0643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4160081"/>
          </a:xfrm>
        </p:spPr>
        <p:txBody>
          <a:bodyPr>
            <a:normAutofit fontScale="92500" lnSpcReduction="20000"/>
          </a:bodyPr>
          <a:lstStyle/>
          <a:p>
            <a:r>
              <a:rPr lang="pl-PL" sz="3200" dirty="0"/>
              <a:t>Scenariusz wraz z mapą jest następnie prezentowany przez lidera grupy</a:t>
            </a:r>
          </a:p>
          <a:p>
            <a:r>
              <a:rPr lang="pl-PL" sz="3200" dirty="0"/>
              <a:t>Nauczyciel zadaje pytania związane z tematem, na które będziecie musieli znaleźć odpowiedź.</a:t>
            </a:r>
          </a:p>
          <a:p>
            <a:endParaRPr lang="pl-PL" sz="3200" dirty="0"/>
          </a:p>
        </p:txBody>
      </p:sp>
      <p:pic>
        <p:nvPicPr>
          <p:cNvPr id="8194" name="Picture 2" descr="Wyspy Kanaryjskie - opinie. Którą wybrać? Która najlepsza na wakacje">
            <a:extLst>
              <a:ext uri="{FF2B5EF4-FFF2-40B4-BE49-F238E27FC236}">
                <a16:creationId xmlns:a16="http://schemas.microsoft.com/office/drawing/2014/main" id="{B190CCCC-C4AE-4AEE-873F-102387A78FC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992" y="2501441"/>
            <a:ext cx="6230182" cy="3588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6006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3EDFE4B2-40E6-4AA8-9BB5-2BDC46831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Proces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666671A3-3E8C-4436-B1B3-FF600E0643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7868" y="2088319"/>
            <a:ext cx="5211931" cy="456993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pl-PL" sz="3600" dirty="0">
                <a:latin typeface="+mj-lt"/>
              </a:rPr>
              <a:t>Informacji potrzebnych do przygotowania prezentacji szukajcie w podanych stronach internetowych lub innych wam znanych.</a:t>
            </a:r>
          </a:p>
          <a:p>
            <a:pPr marL="0" indent="0">
              <a:buNone/>
            </a:pPr>
            <a:r>
              <a:rPr lang="pl-PL" sz="3600" dirty="0">
                <a:latin typeface="+mj-lt"/>
              </a:rPr>
              <a:t>Praca musi być estetyczna (ładnie wykonana) i czytelna. </a:t>
            </a:r>
          </a:p>
          <a:p>
            <a:pPr marL="0" indent="0">
              <a:buNone/>
            </a:pPr>
            <a:r>
              <a:rPr lang="pl-PL" sz="3600" dirty="0">
                <a:latin typeface="+mj-lt"/>
              </a:rPr>
              <a:t>W każdej prezentacji musi być podany:</a:t>
            </a:r>
          </a:p>
          <a:p>
            <a:pPr marL="0" indent="0">
              <a:buNone/>
            </a:pPr>
            <a:r>
              <a:rPr lang="pl-PL" sz="3600" dirty="0">
                <a:latin typeface="+mj-lt"/>
              </a:rPr>
              <a:t>1. Temat pracy.</a:t>
            </a:r>
          </a:p>
          <a:p>
            <a:pPr marL="0" indent="0">
              <a:buNone/>
            </a:pPr>
            <a:r>
              <a:rPr lang="pl-PL" sz="3600" dirty="0">
                <a:latin typeface="+mj-lt"/>
              </a:rPr>
              <a:t>2. Imię i nazwisko uczniów którzy ją przygotowali.</a:t>
            </a:r>
          </a:p>
          <a:p>
            <a:pPr marL="0" indent="0">
              <a:buNone/>
            </a:pPr>
            <a:r>
              <a:rPr lang="pl-PL" sz="3600" dirty="0">
                <a:latin typeface="+mj-lt"/>
              </a:rPr>
              <a:t>3. Opracowanie tematu według wytycznych.</a:t>
            </a:r>
          </a:p>
          <a:p>
            <a:endParaRPr lang="pl-PL" sz="3200" dirty="0"/>
          </a:p>
        </p:txBody>
      </p:sp>
      <p:pic>
        <p:nvPicPr>
          <p:cNvPr id="1026" name="Picture 2" descr="Impreza turystyczna na jednym wózku z imprezą w klubie - Twoje Biuro Podróży">
            <a:extLst>
              <a:ext uri="{FF2B5EF4-FFF2-40B4-BE49-F238E27FC236}">
                <a16:creationId xmlns:a16="http://schemas.microsoft.com/office/drawing/2014/main" id="{C2D2BD8B-CBF9-4C94-AC6E-0225A59363F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799" y="2654567"/>
            <a:ext cx="5645243" cy="317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8780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3EDFE4B2-40E6-4AA8-9BB5-2BDC46831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Proces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666671A3-3E8C-4436-B1B3-FF600E0643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7868" y="2088319"/>
            <a:ext cx="5211931" cy="4569933"/>
          </a:xfrm>
        </p:spPr>
        <p:txBody>
          <a:bodyPr>
            <a:normAutofit/>
          </a:bodyPr>
          <a:lstStyle/>
          <a:p>
            <a:r>
              <a:rPr lang="pl-PL" sz="3200" dirty="0"/>
              <a:t>Uczniowie dzielą się na grupy. Każda z grup dostaje mapę konturową świata, na której są zaznaczone jedynie najważniejsze obiekty geograficzne.</a:t>
            </a:r>
          </a:p>
          <a:p>
            <a:endParaRPr lang="pl-PL" sz="3200" dirty="0"/>
          </a:p>
        </p:txBody>
      </p:sp>
      <p:pic>
        <p:nvPicPr>
          <p:cNvPr id="4098" name="Picture 2" descr="Rejs Dookoła Świata 2013-2016 | S/V Crystal - Rejs Dookoła Świata | Rejsy  morskie jachtem">
            <a:extLst>
              <a:ext uri="{FF2B5EF4-FFF2-40B4-BE49-F238E27FC236}">
                <a16:creationId xmlns:a16="http://schemas.microsoft.com/office/drawing/2014/main" id="{FB89A9FE-9198-41EB-9986-8097E0BC91A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870" y="2953243"/>
            <a:ext cx="5680169" cy="2840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02332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3EDFE4B2-40E6-4AA8-9BB5-2BDC46831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Proces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666671A3-3E8C-4436-B1B3-FF600E0643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7868" y="2088319"/>
            <a:ext cx="5211931" cy="4569933"/>
          </a:xfrm>
        </p:spPr>
        <p:txBody>
          <a:bodyPr>
            <a:normAutofit fontScale="92500"/>
          </a:bodyPr>
          <a:lstStyle/>
          <a:p>
            <a:r>
              <a:rPr lang="pl-PL" sz="3200" dirty="0"/>
              <a:t>Scenariusz rejsu w formie prezentacji powinien zawierać następujące elementy: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pl-PL" sz="3000" dirty="0"/>
              <a:t>Port, z którego jacht wypłynie w trasę;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pl-PL" sz="3000" dirty="0"/>
              <a:t>Port, do którego przybije;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pl-PL" sz="3000" dirty="0"/>
              <a:t>Przystanki pośrednie</a:t>
            </a:r>
          </a:p>
        </p:txBody>
      </p:sp>
      <p:pic>
        <p:nvPicPr>
          <p:cNvPr id="6146" name="Picture 2" descr="Sylwester w Grecji. Impreza na jachcie">
            <a:extLst>
              <a:ext uri="{FF2B5EF4-FFF2-40B4-BE49-F238E27FC236}">
                <a16:creationId xmlns:a16="http://schemas.microsoft.com/office/drawing/2014/main" id="{A58ED3EB-4B70-41B5-82D2-69CF86D6D8F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214" y="2852791"/>
            <a:ext cx="6404187" cy="231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14015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TM04033921[[fn=Damaszek]]</Template>
  <TotalTime>225</TotalTime>
  <Words>790</Words>
  <Application>Microsoft Office PowerPoint</Application>
  <PresentationFormat>Panoramiczny</PresentationFormat>
  <Paragraphs>106</Paragraphs>
  <Slides>17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3" baseType="lpstr">
      <vt:lpstr>Arial</vt:lpstr>
      <vt:lpstr>Bookman Old Style</vt:lpstr>
      <vt:lpstr>Rockwell</vt:lpstr>
      <vt:lpstr>Trebuchet MS</vt:lpstr>
      <vt:lpstr>Wingdings</vt:lpstr>
      <vt:lpstr>Damask</vt:lpstr>
      <vt:lpstr>Organizacja imprez turystycznych – nowoczesne trendy</vt:lpstr>
      <vt:lpstr>Wprowadzenie</vt:lpstr>
      <vt:lpstr>Wprowadzenie</vt:lpstr>
      <vt:lpstr>Zadanie</vt:lpstr>
      <vt:lpstr>Zadanie</vt:lpstr>
      <vt:lpstr>Zadanie</vt:lpstr>
      <vt:lpstr>Proces</vt:lpstr>
      <vt:lpstr>Proces</vt:lpstr>
      <vt:lpstr>Proces</vt:lpstr>
      <vt:lpstr>Proces</vt:lpstr>
      <vt:lpstr>Proces</vt:lpstr>
      <vt:lpstr>Proces</vt:lpstr>
      <vt:lpstr>Źródła</vt:lpstr>
      <vt:lpstr>Ewaluacja</vt:lpstr>
      <vt:lpstr>Ewaluacja</vt:lpstr>
      <vt:lpstr>Konkluzje</vt:lpstr>
      <vt:lpstr>Poradnik Nauczyciela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Organizacja imprez turystycznych – nowoczesne trendy</dc:title>
  <dc:creator>Konrad Poręba</dc:creator>
  <cp:lastModifiedBy>Konrad Poręba</cp:lastModifiedBy>
  <cp:revision>11</cp:revision>
  <dcterms:created xsi:type="dcterms:W3CDTF">2021-02-22T18:25:26Z</dcterms:created>
  <dcterms:modified xsi:type="dcterms:W3CDTF">2021-02-22T22:11:08Z</dcterms:modified>
</cp:coreProperties>
</file>